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4"/>
  </p:notesMasterIdLst>
  <p:sldIdLst>
    <p:sldId id="308" r:id="rId5"/>
    <p:sldId id="833" r:id="rId6"/>
    <p:sldId id="1003" r:id="rId7"/>
    <p:sldId id="1005" r:id="rId8"/>
    <p:sldId id="1006" r:id="rId9"/>
    <p:sldId id="1007" r:id="rId10"/>
    <p:sldId id="1053" r:id="rId11"/>
    <p:sldId id="1008" r:id="rId12"/>
    <p:sldId id="1009" r:id="rId13"/>
    <p:sldId id="1010" r:id="rId14"/>
    <p:sldId id="1011" r:id="rId15"/>
    <p:sldId id="1012" r:id="rId16"/>
    <p:sldId id="1013" r:id="rId17"/>
    <p:sldId id="1014" r:id="rId18"/>
    <p:sldId id="1015" r:id="rId19"/>
    <p:sldId id="1016" r:id="rId20"/>
    <p:sldId id="1017" r:id="rId21"/>
    <p:sldId id="1018" r:id="rId22"/>
    <p:sldId id="1019" r:id="rId23"/>
    <p:sldId id="1021" r:id="rId24"/>
    <p:sldId id="1022" r:id="rId25"/>
    <p:sldId id="1023" r:id="rId26"/>
    <p:sldId id="1020" r:id="rId27"/>
    <p:sldId id="1024" r:id="rId28"/>
    <p:sldId id="1025" r:id="rId29"/>
    <p:sldId id="1026" r:id="rId30"/>
    <p:sldId id="1027" r:id="rId31"/>
    <p:sldId id="1028" r:id="rId32"/>
    <p:sldId id="1029" r:id="rId33"/>
    <p:sldId id="1030" r:id="rId34"/>
    <p:sldId id="1031" r:id="rId35"/>
    <p:sldId id="1033" r:id="rId36"/>
    <p:sldId id="1036" r:id="rId37"/>
    <p:sldId id="1037" r:id="rId38"/>
    <p:sldId id="1038" r:id="rId39"/>
    <p:sldId id="1039" r:id="rId40"/>
    <p:sldId id="1040" r:id="rId41"/>
    <p:sldId id="1041" r:id="rId42"/>
    <p:sldId id="1042" r:id="rId43"/>
    <p:sldId id="1043" r:id="rId44"/>
    <p:sldId id="1044" r:id="rId45"/>
    <p:sldId id="1045" r:id="rId46"/>
    <p:sldId id="1046" r:id="rId47"/>
    <p:sldId id="1047" r:id="rId48"/>
    <p:sldId id="1049" r:id="rId49"/>
    <p:sldId id="1050" r:id="rId50"/>
    <p:sldId id="1051" r:id="rId51"/>
    <p:sldId id="1052" r:id="rId52"/>
    <p:sldId id="84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47320"/>
    <a:srgbClr val="CF2429"/>
    <a:srgbClr val="FFFFFE"/>
    <a:srgbClr val="F53DF1"/>
    <a:srgbClr val="82D472"/>
    <a:srgbClr val="404040"/>
    <a:srgbClr val="D9D9D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3D151-90BC-4373-BAA4-3A887D479496}" v="557" dt="2024-09-18T13:56:57.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765" autoAdjust="0"/>
  </p:normalViewPr>
  <p:slideViewPr>
    <p:cSldViewPr snapToGrid="0">
      <p:cViewPr varScale="1">
        <p:scale>
          <a:sx n="105" d="100"/>
          <a:sy n="105" d="100"/>
        </p:scale>
        <p:origin x="112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BBF3D151-90BC-4373-BAA4-3A887D479496}"/>
    <pc:docChg chg="undo custSel addSld delSld modSld">
      <pc:chgData name="Gwendolyn Reyna" userId="0492242f-5314-4750-ad50-640a4fe02908" providerId="ADAL" clId="{BBF3D151-90BC-4373-BAA4-3A887D479496}" dt="2024-09-18T14:00:11.273" v="3516" actId="1076"/>
      <pc:docMkLst>
        <pc:docMk/>
      </pc:docMkLst>
      <pc:sldChg chg="addSp modSp mod">
        <pc:chgData name="Gwendolyn Reyna" userId="0492242f-5314-4750-ad50-640a4fe02908" providerId="ADAL" clId="{BBF3D151-90BC-4373-BAA4-3A887D479496}" dt="2024-09-18T14:00:11.273" v="3516" actId="1076"/>
        <pc:sldMkLst>
          <pc:docMk/>
          <pc:sldMk cId="1171176184" sldId="308"/>
        </pc:sldMkLst>
        <pc:spChg chg="add mod">
          <ac:chgData name="Gwendolyn Reyna" userId="0492242f-5314-4750-ad50-640a4fe02908" providerId="ADAL" clId="{BBF3D151-90BC-4373-BAA4-3A887D479496}" dt="2024-09-18T14:00:11.273" v="3516" actId="1076"/>
          <ac:spMkLst>
            <pc:docMk/>
            <pc:sldMk cId="1171176184" sldId="308"/>
            <ac:spMk id="5" creationId="{8AF6ACC6-64BE-E0B0-803F-D4912D60EFE3}"/>
          </ac:spMkLst>
        </pc:spChg>
        <pc:picChg chg="add mod">
          <ac:chgData name="Gwendolyn Reyna" userId="0492242f-5314-4750-ad50-640a4fe02908" providerId="ADAL" clId="{BBF3D151-90BC-4373-BAA4-3A887D479496}" dt="2024-09-18T13:56:28.828" v="3484" actId="1076"/>
          <ac:picMkLst>
            <pc:docMk/>
            <pc:sldMk cId="1171176184" sldId="308"/>
            <ac:picMk id="6" creationId="{48F3BA57-55DF-B914-50F3-D0641FE38265}"/>
          </ac:picMkLst>
        </pc:picChg>
      </pc:sldChg>
      <pc:sldChg chg="modSp mod">
        <pc:chgData name="Gwendolyn Reyna" userId="0492242f-5314-4750-ad50-640a4fe02908" providerId="ADAL" clId="{BBF3D151-90BC-4373-BAA4-3A887D479496}" dt="2024-08-20T12:22:31.338" v="228" actId="207"/>
        <pc:sldMkLst>
          <pc:docMk/>
          <pc:sldMk cId="2423014448" sldId="833"/>
        </pc:sldMkLst>
        <pc:graphicFrameChg chg="modGraphic">
          <ac:chgData name="Gwendolyn Reyna" userId="0492242f-5314-4750-ad50-640a4fe02908" providerId="ADAL" clId="{BBF3D151-90BC-4373-BAA4-3A887D479496}" dt="2024-08-20T12:22:31.338" v="228" actId="207"/>
          <ac:graphicFrameMkLst>
            <pc:docMk/>
            <pc:sldMk cId="2423014448" sldId="833"/>
            <ac:graphicFrameMk id="4" creationId="{DFA07AE3-2588-546E-4D8F-67EC04D917A2}"/>
          </ac:graphicFrameMkLst>
        </pc:graphicFrameChg>
      </pc:sldChg>
      <pc:sldChg chg="addSp delSp modSp mod">
        <pc:chgData name="Gwendolyn Reyna" userId="0492242f-5314-4750-ad50-640a4fe02908" providerId="ADAL" clId="{BBF3D151-90BC-4373-BAA4-3A887D479496}" dt="2024-08-20T11:55:20.719" v="7" actId="1076"/>
        <pc:sldMkLst>
          <pc:docMk/>
          <pc:sldMk cId="3414858292" sldId="1003"/>
        </pc:sldMkLst>
        <pc:picChg chg="add mod">
          <ac:chgData name="Gwendolyn Reyna" userId="0492242f-5314-4750-ad50-640a4fe02908" providerId="ADAL" clId="{BBF3D151-90BC-4373-BAA4-3A887D479496}" dt="2024-08-20T11:55:20.719" v="7" actId="1076"/>
          <ac:picMkLst>
            <pc:docMk/>
            <pc:sldMk cId="3414858292" sldId="1003"/>
            <ac:picMk id="8" creationId="{F52AABFE-6357-180F-21D2-A11D7D68AB13}"/>
          </ac:picMkLst>
        </pc:picChg>
        <pc:picChg chg="del">
          <ac:chgData name="Gwendolyn Reyna" userId="0492242f-5314-4750-ad50-640a4fe02908" providerId="ADAL" clId="{BBF3D151-90BC-4373-BAA4-3A887D479496}" dt="2024-08-20T11:53:15.981" v="2" actId="478"/>
          <ac:picMkLst>
            <pc:docMk/>
            <pc:sldMk cId="3414858292" sldId="1003"/>
            <ac:picMk id="34" creationId="{D25059FD-AFC5-87EB-49DF-6EE18EE0B824}"/>
          </ac:picMkLst>
        </pc:picChg>
      </pc:sldChg>
      <pc:sldChg chg="addSp delSp modSp mod">
        <pc:chgData name="Gwendolyn Reyna" userId="0492242f-5314-4750-ad50-640a4fe02908" providerId="ADAL" clId="{BBF3D151-90BC-4373-BAA4-3A887D479496}" dt="2024-08-28T14:42:58.884" v="2211" actId="14100"/>
        <pc:sldMkLst>
          <pc:docMk/>
          <pc:sldMk cId="220431965" sldId="1005"/>
        </pc:sldMkLst>
        <pc:spChg chg="del">
          <ac:chgData name="Gwendolyn Reyna" userId="0492242f-5314-4750-ad50-640a4fe02908" providerId="ADAL" clId="{BBF3D151-90BC-4373-BAA4-3A887D479496}" dt="2024-08-28T14:41:42.291" v="2206" actId="478"/>
          <ac:spMkLst>
            <pc:docMk/>
            <pc:sldMk cId="220431965" sldId="1005"/>
            <ac:spMk id="5" creationId="{F42F63FF-3649-B6CA-EB33-A4494318E0B3}"/>
          </ac:spMkLst>
        </pc:spChg>
        <pc:spChg chg="add del">
          <ac:chgData name="Gwendolyn Reyna" userId="0492242f-5314-4750-ad50-640a4fe02908" providerId="ADAL" clId="{BBF3D151-90BC-4373-BAA4-3A887D479496}" dt="2024-08-20T12:00:04.188" v="53" actId="478"/>
          <ac:spMkLst>
            <pc:docMk/>
            <pc:sldMk cId="220431965" sldId="1005"/>
            <ac:spMk id="19" creationId="{D3E87B20-571E-EE16-5A13-6EF3A54CBFE5}"/>
          </ac:spMkLst>
        </pc:spChg>
        <pc:spChg chg="add mod">
          <ac:chgData name="Gwendolyn Reyna" userId="0492242f-5314-4750-ad50-640a4fe02908" providerId="ADAL" clId="{BBF3D151-90BC-4373-BAA4-3A887D479496}" dt="2024-08-20T21:36:37.276" v="266" actId="207"/>
          <ac:spMkLst>
            <pc:docMk/>
            <pc:sldMk cId="220431965" sldId="1005"/>
            <ac:spMk id="19" creationId="{F684DEFC-59CF-414C-997A-742DCE6E8002}"/>
          </ac:spMkLst>
        </pc:spChg>
        <pc:spChg chg="add mod">
          <ac:chgData name="Gwendolyn Reyna" userId="0492242f-5314-4750-ad50-640a4fe02908" providerId="ADAL" clId="{BBF3D151-90BC-4373-BAA4-3A887D479496}" dt="2024-08-20T21:36:53.764" v="270" actId="207"/>
          <ac:spMkLst>
            <pc:docMk/>
            <pc:sldMk cId="220431965" sldId="1005"/>
            <ac:spMk id="21" creationId="{3E8A8B3A-F4F3-42BC-A256-3AA355524CBF}"/>
          </ac:spMkLst>
        </pc:spChg>
        <pc:spChg chg="add mod">
          <ac:chgData name="Gwendolyn Reyna" userId="0492242f-5314-4750-ad50-640a4fe02908" providerId="ADAL" clId="{BBF3D151-90BC-4373-BAA4-3A887D479496}" dt="2024-08-20T21:37:59.147" v="271" actId="688"/>
          <ac:spMkLst>
            <pc:docMk/>
            <pc:sldMk cId="220431965" sldId="1005"/>
            <ac:spMk id="22" creationId="{778F3154-47A3-D2A1-7821-5B481693BB61}"/>
          </ac:spMkLst>
        </pc:spChg>
        <pc:spChg chg="add mod">
          <ac:chgData name="Gwendolyn Reyna" userId="0492242f-5314-4750-ad50-640a4fe02908" providerId="ADAL" clId="{BBF3D151-90BC-4373-BAA4-3A887D479496}" dt="2024-08-20T21:48:39.044" v="503" actId="1076"/>
          <ac:spMkLst>
            <pc:docMk/>
            <pc:sldMk cId="220431965" sldId="1005"/>
            <ac:spMk id="23" creationId="{6092B548-ECE4-137D-4C3A-72E4B862EFA1}"/>
          </ac:spMkLst>
        </pc:spChg>
        <pc:spChg chg="mod">
          <ac:chgData name="Gwendolyn Reyna" userId="0492242f-5314-4750-ad50-640a4fe02908" providerId="ADAL" clId="{BBF3D151-90BC-4373-BAA4-3A887D479496}" dt="2024-08-20T21:48:55.748" v="506" actId="1076"/>
          <ac:spMkLst>
            <pc:docMk/>
            <pc:sldMk cId="220431965" sldId="1005"/>
            <ac:spMk id="25" creationId="{3CD1482C-F14D-77C4-2B27-D7F9435CDE6D}"/>
          </ac:spMkLst>
        </pc:spChg>
        <pc:spChg chg="del mod">
          <ac:chgData name="Gwendolyn Reyna" userId="0492242f-5314-4750-ad50-640a4fe02908" providerId="ADAL" clId="{BBF3D151-90BC-4373-BAA4-3A887D479496}" dt="2024-08-20T21:47:35.125" v="495" actId="478"/>
          <ac:spMkLst>
            <pc:docMk/>
            <pc:sldMk cId="220431965" sldId="1005"/>
            <ac:spMk id="26" creationId="{5A55DB96-1E33-BDB3-6F30-CE98C31F1BCD}"/>
          </ac:spMkLst>
        </pc:spChg>
        <pc:spChg chg="del mod">
          <ac:chgData name="Gwendolyn Reyna" userId="0492242f-5314-4750-ad50-640a4fe02908" providerId="ADAL" clId="{BBF3D151-90BC-4373-BAA4-3A887D479496}" dt="2024-08-20T21:47:44.455" v="497" actId="478"/>
          <ac:spMkLst>
            <pc:docMk/>
            <pc:sldMk cId="220431965" sldId="1005"/>
            <ac:spMk id="29" creationId="{4D22C4CC-D0F3-0D7F-D391-3B398FF4569D}"/>
          </ac:spMkLst>
        </pc:spChg>
        <pc:spChg chg="add del mod">
          <ac:chgData name="Gwendolyn Reyna" userId="0492242f-5314-4750-ad50-640a4fe02908" providerId="ADAL" clId="{BBF3D151-90BC-4373-BAA4-3A887D479496}" dt="2024-08-28T14:41:47.534" v="2207" actId="478"/>
          <ac:spMkLst>
            <pc:docMk/>
            <pc:sldMk cId="220431965" sldId="1005"/>
            <ac:spMk id="29" creationId="{E496C79C-7FF2-50ED-9546-79E84216B864}"/>
          </ac:spMkLst>
        </pc:spChg>
        <pc:spChg chg="del mod">
          <ac:chgData name="Gwendolyn Reyna" userId="0492242f-5314-4750-ad50-640a4fe02908" providerId="ADAL" clId="{BBF3D151-90BC-4373-BAA4-3A887D479496}" dt="2024-08-20T21:47:31.279" v="494" actId="478"/>
          <ac:spMkLst>
            <pc:docMk/>
            <pc:sldMk cId="220431965" sldId="1005"/>
            <ac:spMk id="31" creationId="{BD46F97A-5612-C06B-8049-3BAE44EDB2DF}"/>
          </ac:spMkLst>
        </pc:spChg>
        <pc:spChg chg="mod">
          <ac:chgData name="Gwendolyn Reyna" userId="0492242f-5314-4750-ad50-640a4fe02908" providerId="ADAL" clId="{BBF3D151-90BC-4373-BAA4-3A887D479496}" dt="2024-08-20T21:36:46.253" v="268" actId="207"/>
          <ac:spMkLst>
            <pc:docMk/>
            <pc:sldMk cId="220431965" sldId="1005"/>
            <ac:spMk id="33" creationId="{9825125C-E9FE-86B6-ABCA-1D5ED7FB8684}"/>
          </ac:spMkLst>
        </pc:spChg>
        <pc:spChg chg="mod">
          <ac:chgData name="Gwendolyn Reyna" userId="0492242f-5314-4750-ad50-640a4fe02908" providerId="ADAL" clId="{BBF3D151-90BC-4373-BAA4-3A887D479496}" dt="2024-08-28T14:42:58.884" v="2211" actId="14100"/>
          <ac:spMkLst>
            <pc:docMk/>
            <pc:sldMk cId="220431965" sldId="1005"/>
            <ac:spMk id="35" creationId="{8466FC00-1FBF-CCA1-DA73-EA147AA930B6}"/>
          </ac:spMkLst>
        </pc:spChg>
        <pc:spChg chg="del mod">
          <ac:chgData name="Gwendolyn Reyna" userId="0492242f-5314-4750-ad50-640a4fe02908" providerId="ADAL" clId="{BBF3D151-90BC-4373-BAA4-3A887D479496}" dt="2024-08-20T21:47:49.743" v="498" actId="478"/>
          <ac:spMkLst>
            <pc:docMk/>
            <pc:sldMk cId="220431965" sldId="1005"/>
            <ac:spMk id="37" creationId="{420AF47F-26CD-07C8-71C0-B58672412D55}"/>
          </ac:spMkLst>
        </pc:spChg>
        <pc:spChg chg="del mod">
          <ac:chgData name="Gwendolyn Reyna" userId="0492242f-5314-4750-ad50-640a4fe02908" providerId="ADAL" clId="{BBF3D151-90BC-4373-BAA4-3A887D479496}" dt="2024-08-20T21:47:53.663" v="499" actId="478"/>
          <ac:spMkLst>
            <pc:docMk/>
            <pc:sldMk cId="220431965" sldId="1005"/>
            <ac:spMk id="38" creationId="{03EC6671-68EC-ECCF-CFBF-51C0C10361EA}"/>
          </ac:spMkLst>
        </pc:spChg>
        <pc:spChg chg="del mod">
          <ac:chgData name="Gwendolyn Reyna" userId="0492242f-5314-4750-ad50-640a4fe02908" providerId="ADAL" clId="{BBF3D151-90BC-4373-BAA4-3A887D479496}" dt="2024-08-20T21:47:39.079" v="496" actId="478"/>
          <ac:spMkLst>
            <pc:docMk/>
            <pc:sldMk cId="220431965" sldId="1005"/>
            <ac:spMk id="40" creationId="{D5FE2139-A35C-F133-5EF3-54DD55E3A864}"/>
          </ac:spMkLst>
        </pc:spChg>
        <pc:spChg chg="mod">
          <ac:chgData name="Gwendolyn Reyna" userId="0492242f-5314-4750-ad50-640a4fe02908" providerId="ADAL" clId="{BBF3D151-90BC-4373-BAA4-3A887D479496}" dt="2024-08-20T21:48:33.389" v="502" actId="1076"/>
          <ac:spMkLst>
            <pc:docMk/>
            <pc:sldMk cId="220431965" sldId="1005"/>
            <ac:spMk id="41" creationId="{3B2EC5D5-C9B8-0526-52D0-D4757E482EBE}"/>
          </ac:spMkLst>
        </pc:spChg>
        <pc:spChg chg="mod">
          <ac:chgData name="Gwendolyn Reyna" userId="0492242f-5314-4750-ad50-640a4fe02908" providerId="ADAL" clId="{BBF3D151-90BC-4373-BAA4-3A887D479496}" dt="2024-08-20T21:48:24.909" v="501" actId="1076"/>
          <ac:spMkLst>
            <pc:docMk/>
            <pc:sldMk cId="220431965" sldId="1005"/>
            <ac:spMk id="43" creationId="{CE568473-A1CA-D156-9BD2-5E215901340A}"/>
          </ac:spMkLst>
        </pc:spChg>
        <pc:picChg chg="mod">
          <ac:chgData name="Gwendolyn Reyna" userId="0492242f-5314-4750-ad50-640a4fe02908" providerId="ADAL" clId="{BBF3D151-90BC-4373-BAA4-3A887D479496}" dt="2024-08-20T21:48:48.332" v="505" actId="1076"/>
          <ac:picMkLst>
            <pc:docMk/>
            <pc:sldMk cId="220431965" sldId="1005"/>
            <ac:picMk id="24" creationId="{91535134-0015-F2A8-031D-46E4E3679A8E}"/>
          </ac:picMkLst>
        </pc:picChg>
        <pc:picChg chg="mod">
          <ac:chgData name="Gwendolyn Reyna" userId="0492242f-5314-4750-ad50-640a4fe02908" providerId="ADAL" clId="{BBF3D151-90BC-4373-BAA4-3A887D479496}" dt="2024-08-28T14:42:41.780" v="2209" actId="1076"/>
          <ac:picMkLst>
            <pc:docMk/>
            <pc:sldMk cId="220431965" sldId="1005"/>
            <ac:picMk id="58" creationId="{26F6BB3E-04CC-6EFF-2074-3834FE5BD1C7}"/>
          </ac:picMkLst>
        </pc:picChg>
        <pc:picChg chg="del">
          <ac:chgData name="Gwendolyn Reyna" userId="0492242f-5314-4750-ad50-640a4fe02908" providerId="ADAL" clId="{BBF3D151-90BC-4373-BAA4-3A887D479496}" dt="2024-08-20T11:56:10.265" v="8" actId="478"/>
          <ac:picMkLst>
            <pc:docMk/>
            <pc:sldMk cId="220431965" sldId="1005"/>
            <ac:picMk id="59" creationId="{D363C73A-1011-30F6-F83C-DAAD44F546F5}"/>
          </ac:picMkLst>
        </pc:picChg>
        <pc:picChg chg="del">
          <ac:chgData name="Gwendolyn Reyna" userId="0492242f-5314-4750-ad50-640a4fe02908" providerId="ADAL" clId="{BBF3D151-90BC-4373-BAA4-3A887D479496}" dt="2024-08-20T11:56:12.441" v="9" actId="478"/>
          <ac:picMkLst>
            <pc:docMk/>
            <pc:sldMk cId="220431965" sldId="1005"/>
            <ac:picMk id="60" creationId="{A8FAA924-74CF-7317-D98A-CE015DAE4E0E}"/>
          </ac:picMkLst>
        </pc:picChg>
        <pc:cxnChg chg="mod">
          <ac:chgData name="Gwendolyn Reyna" userId="0492242f-5314-4750-ad50-640a4fe02908" providerId="ADAL" clId="{BBF3D151-90BC-4373-BAA4-3A887D479496}" dt="2024-08-28T14:42:58.884" v="2211" actId="14100"/>
          <ac:cxnSpMkLst>
            <pc:docMk/>
            <pc:sldMk cId="220431965" sldId="1005"/>
            <ac:cxnSpMk id="42" creationId="{9BF6FB2B-2F7F-2E25-70C2-BEE60782E171}"/>
          </ac:cxnSpMkLst>
        </pc:cxnChg>
        <pc:cxnChg chg="mod">
          <ac:chgData name="Gwendolyn Reyna" userId="0492242f-5314-4750-ad50-640a4fe02908" providerId="ADAL" clId="{BBF3D151-90BC-4373-BAA4-3A887D479496}" dt="2024-08-28T14:42:58.884" v="2211" actId="14100"/>
          <ac:cxnSpMkLst>
            <pc:docMk/>
            <pc:sldMk cId="220431965" sldId="1005"/>
            <ac:cxnSpMk id="45" creationId="{477F2AB0-BC71-EA08-D713-8D9BC1050878}"/>
          </ac:cxnSpMkLst>
        </pc:cxnChg>
        <pc:cxnChg chg="mod">
          <ac:chgData name="Gwendolyn Reyna" userId="0492242f-5314-4750-ad50-640a4fe02908" providerId="ADAL" clId="{BBF3D151-90BC-4373-BAA4-3A887D479496}" dt="2024-08-28T14:42:58.884" v="2211" actId="14100"/>
          <ac:cxnSpMkLst>
            <pc:docMk/>
            <pc:sldMk cId="220431965" sldId="1005"/>
            <ac:cxnSpMk id="48" creationId="{D9BD3ABC-EB96-1525-C217-124808AA9D85}"/>
          </ac:cxnSpMkLst>
        </pc:cxnChg>
      </pc:sldChg>
      <pc:sldChg chg="modSp mod">
        <pc:chgData name="Gwendolyn Reyna" userId="0492242f-5314-4750-ad50-640a4fe02908" providerId="ADAL" clId="{BBF3D151-90BC-4373-BAA4-3A887D479496}" dt="2024-08-20T12:11:27.249" v="153" actId="1076"/>
        <pc:sldMkLst>
          <pc:docMk/>
          <pc:sldMk cId="3755481216" sldId="1006"/>
        </pc:sldMkLst>
        <pc:spChg chg="mod">
          <ac:chgData name="Gwendolyn Reyna" userId="0492242f-5314-4750-ad50-640a4fe02908" providerId="ADAL" clId="{BBF3D151-90BC-4373-BAA4-3A887D479496}" dt="2024-08-20T12:06:35.617" v="96" actId="1076"/>
          <ac:spMkLst>
            <pc:docMk/>
            <pc:sldMk cId="3755481216" sldId="1006"/>
            <ac:spMk id="2" creationId="{557EDA00-E9AC-70A6-764D-F0C5C6CE3F94}"/>
          </ac:spMkLst>
        </pc:spChg>
        <pc:spChg chg="mod">
          <ac:chgData name="Gwendolyn Reyna" userId="0492242f-5314-4750-ad50-640a4fe02908" providerId="ADAL" clId="{BBF3D151-90BC-4373-BAA4-3A887D479496}" dt="2024-08-20T12:05:43.361" v="90" actId="1076"/>
          <ac:spMkLst>
            <pc:docMk/>
            <pc:sldMk cId="3755481216" sldId="1006"/>
            <ac:spMk id="18" creationId="{13CAB0FA-6973-E1BD-65EE-5BEEFC3F214F}"/>
          </ac:spMkLst>
        </pc:spChg>
        <pc:spChg chg="mod">
          <ac:chgData name="Gwendolyn Reyna" userId="0492242f-5314-4750-ad50-640a4fe02908" providerId="ADAL" clId="{BBF3D151-90BC-4373-BAA4-3A887D479496}" dt="2024-08-20T12:06:40.353" v="97" actId="1076"/>
          <ac:spMkLst>
            <pc:docMk/>
            <pc:sldMk cId="3755481216" sldId="1006"/>
            <ac:spMk id="19" creationId="{BE9AE263-231B-D7CC-7600-C924E5A7EACE}"/>
          </ac:spMkLst>
        </pc:spChg>
        <pc:spChg chg="mod">
          <ac:chgData name="Gwendolyn Reyna" userId="0492242f-5314-4750-ad50-640a4fe02908" providerId="ADAL" clId="{BBF3D151-90BC-4373-BAA4-3A887D479496}" dt="2024-08-20T12:11:14.434" v="152" actId="1076"/>
          <ac:spMkLst>
            <pc:docMk/>
            <pc:sldMk cId="3755481216" sldId="1006"/>
            <ac:spMk id="20" creationId="{75B3148B-D967-5C80-0661-EFEC090D6E5D}"/>
          </ac:spMkLst>
        </pc:spChg>
        <pc:spChg chg="mod">
          <ac:chgData name="Gwendolyn Reyna" userId="0492242f-5314-4750-ad50-640a4fe02908" providerId="ADAL" clId="{BBF3D151-90BC-4373-BAA4-3A887D479496}" dt="2024-08-20T12:08:56.329" v="118" actId="1076"/>
          <ac:spMkLst>
            <pc:docMk/>
            <pc:sldMk cId="3755481216" sldId="1006"/>
            <ac:spMk id="21" creationId="{2E684575-28D9-2A3C-A2EB-8FD916897C84}"/>
          </ac:spMkLst>
        </pc:spChg>
        <pc:spChg chg="mod">
          <ac:chgData name="Gwendolyn Reyna" userId="0492242f-5314-4750-ad50-640a4fe02908" providerId="ADAL" clId="{BBF3D151-90BC-4373-BAA4-3A887D479496}" dt="2024-08-20T12:10:50.961" v="148" actId="1076"/>
          <ac:spMkLst>
            <pc:docMk/>
            <pc:sldMk cId="3755481216" sldId="1006"/>
            <ac:spMk id="22" creationId="{F4DBA4F5-CC27-4A44-3334-F84B5271A367}"/>
          </ac:spMkLst>
        </pc:spChg>
        <pc:spChg chg="mod">
          <ac:chgData name="Gwendolyn Reyna" userId="0492242f-5314-4750-ad50-640a4fe02908" providerId="ADAL" clId="{BBF3D151-90BC-4373-BAA4-3A887D479496}" dt="2024-08-20T12:11:27.249" v="153" actId="1076"/>
          <ac:spMkLst>
            <pc:docMk/>
            <pc:sldMk cId="3755481216" sldId="1006"/>
            <ac:spMk id="24" creationId="{93DFE608-B8BD-37BC-FF0F-C28876193AFB}"/>
          </ac:spMkLst>
        </pc:spChg>
        <pc:graphicFrameChg chg="mod">
          <ac:chgData name="Gwendolyn Reyna" userId="0492242f-5314-4750-ad50-640a4fe02908" providerId="ADAL" clId="{BBF3D151-90BC-4373-BAA4-3A887D479496}" dt="2024-08-20T12:10:57.953" v="150"/>
          <ac:graphicFrameMkLst>
            <pc:docMk/>
            <pc:sldMk cId="3755481216" sldId="1006"/>
            <ac:graphicFrameMk id="13" creationId="{04C58F1C-56DD-1665-2A1E-CA4539845EC0}"/>
          </ac:graphicFrameMkLst>
        </pc:graphicFrameChg>
      </pc:sldChg>
      <pc:sldChg chg="delSp modSp mod">
        <pc:chgData name="Gwendolyn Reyna" userId="0492242f-5314-4750-ad50-640a4fe02908" providerId="ADAL" clId="{BBF3D151-90BC-4373-BAA4-3A887D479496}" dt="2024-08-20T21:38:39.995" v="273" actId="14100"/>
        <pc:sldMkLst>
          <pc:docMk/>
          <pc:sldMk cId="3944890275" sldId="1007"/>
        </pc:sldMkLst>
        <pc:spChg chg="del">
          <ac:chgData name="Gwendolyn Reyna" userId="0492242f-5314-4750-ad50-640a4fe02908" providerId="ADAL" clId="{BBF3D151-90BC-4373-BAA4-3A887D479496}" dt="2024-08-20T12:13:50.396" v="154" actId="478"/>
          <ac:spMkLst>
            <pc:docMk/>
            <pc:sldMk cId="3944890275" sldId="1007"/>
            <ac:spMk id="9" creationId="{B5EE3C38-3861-D7E7-FD66-E257ED2C04C1}"/>
          </ac:spMkLst>
        </pc:spChg>
        <pc:spChg chg="mod">
          <ac:chgData name="Gwendolyn Reyna" userId="0492242f-5314-4750-ad50-640a4fe02908" providerId="ADAL" clId="{BBF3D151-90BC-4373-BAA4-3A887D479496}" dt="2024-08-20T12:14:11.666" v="155" actId="1076"/>
          <ac:spMkLst>
            <pc:docMk/>
            <pc:sldMk cId="3944890275" sldId="1007"/>
            <ac:spMk id="15" creationId="{745B1B95-C526-F93D-9401-53C0985B3ACA}"/>
          </ac:spMkLst>
        </pc:spChg>
        <pc:spChg chg="mod">
          <ac:chgData name="Gwendolyn Reyna" userId="0492242f-5314-4750-ad50-640a4fe02908" providerId="ADAL" clId="{BBF3D151-90BC-4373-BAA4-3A887D479496}" dt="2024-08-20T12:15:00.442" v="162" actId="1076"/>
          <ac:spMkLst>
            <pc:docMk/>
            <pc:sldMk cId="3944890275" sldId="1007"/>
            <ac:spMk id="23" creationId="{63B9A1FA-8EA9-CBC6-61DB-FEA3E1703D22}"/>
          </ac:spMkLst>
        </pc:spChg>
        <pc:spChg chg="mod">
          <ac:chgData name="Gwendolyn Reyna" userId="0492242f-5314-4750-ad50-640a4fe02908" providerId="ADAL" clId="{BBF3D151-90BC-4373-BAA4-3A887D479496}" dt="2024-08-20T12:14:46.690" v="160" actId="1076"/>
          <ac:spMkLst>
            <pc:docMk/>
            <pc:sldMk cId="3944890275" sldId="1007"/>
            <ac:spMk id="24" creationId="{AF614497-9D39-5811-35BD-51DB66EB2512}"/>
          </ac:spMkLst>
        </pc:spChg>
        <pc:graphicFrameChg chg="mod">
          <ac:chgData name="Gwendolyn Reyna" userId="0492242f-5314-4750-ad50-640a4fe02908" providerId="ADAL" clId="{BBF3D151-90BC-4373-BAA4-3A887D479496}" dt="2024-08-20T12:14:22.721" v="156" actId="1076"/>
          <ac:graphicFrameMkLst>
            <pc:docMk/>
            <pc:sldMk cId="3944890275" sldId="1007"/>
            <ac:graphicFrameMk id="16" creationId="{B3F09C6E-608C-CD1F-3F93-07283C4BE8F9}"/>
          </ac:graphicFrameMkLst>
        </pc:graphicFrameChg>
        <pc:picChg chg="mod">
          <ac:chgData name="Gwendolyn Reyna" userId="0492242f-5314-4750-ad50-640a4fe02908" providerId="ADAL" clId="{BBF3D151-90BC-4373-BAA4-3A887D479496}" dt="2024-08-20T12:14:53.850" v="161" actId="1076"/>
          <ac:picMkLst>
            <pc:docMk/>
            <pc:sldMk cId="3944890275" sldId="1007"/>
            <ac:picMk id="17" creationId="{7DB1E84F-680C-6434-A463-BD73BD2020E5}"/>
          </ac:picMkLst>
        </pc:picChg>
        <pc:picChg chg="mod">
          <ac:chgData name="Gwendolyn Reyna" userId="0492242f-5314-4750-ad50-640a4fe02908" providerId="ADAL" clId="{BBF3D151-90BC-4373-BAA4-3A887D479496}" dt="2024-08-20T12:15:05.074" v="163" actId="1076"/>
          <ac:picMkLst>
            <pc:docMk/>
            <pc:sldMk cId="3944890275" sldId="1007"/>
            <ac:picMk id="22" creationId="{857E4A5C-D0BB-4C64-188D-D25B7003E7D5}"/>
          </ac:picMkLst>
        </pc:picChg>
        <pc:cxnChg chg="mod">
          <ac:chgData name="Gwendolyn Reyna" userId="0492242f-5314-4750-ad50-640a4fe02908" providerId="ADAL" clId="{BBF3D151-90BC-4373-BAA4-3A887D479496}" dt="2024-08-20T21:38:39.995" v="273" actId="14100"/>
          <ac:cxnSpMkLst>
            <pc:docMk/>
            <pc:sldMk cId="3944890275" sldId="1007"/>
            <ac:cxnSpMk id="19" creationId="{68A36164-B576-4E7D-5FD2-40204B2D2FFA}"/>
          </ac:cxnSpMkLst>
        </pc:cxnChg>
        <pc:cxnChg chg="mod">
          <ac:chgData name="Gwendolyn Reyna" userId="0492242f-5314-4750-ad50-640a4fe02908" providerId="ADAL" clId="{BBF3D151-90BC-4373-BAA4-3A887D479496}" dt="2024-08-20T21:38:33.766" v="272" actId="14100"/>
          <ac:cxnSpMkLst>
            <pc:docMk/>
            <pc:sldMk cId="3944890275" sldId="1007"/>
            <ac:cxnSpMk id="20" creationId="{7FED488D-B97B-6058-B9A5-16DD271D29B5}"/>
          </ac:cxnSpMkLst>
        </pc:cxnChg>
      </pc:sldChg>
      <pc:sldChg chg="modSp mod">
        <pc:chgData name="Gwendolyn Reyna" userId="0492242f-5314-4750-ad50-640a4fe02908" providerId="ADAL" clId="{BBF3D151-90BC-4373-BAA4-3A887D479496}" dt="2024-08-26T14:37:18.844" v="1153" actId="207"/>
        <pc:sldMkLst>
          <pc:docMk/>
          <pc:sldMk cId="2520552165" sldId="1008"/>
        </pc:sldMkLst>
        <pc:spChg chg="mod">
          <ac:chgData name="Gwendolyn Reyna" userId="0492242f-5314-4750-ad50-640a4fe02908" providerId="ADAL" clId="{BBF3D151-90BC-4373-BAA4-3A887D479496}" dt="2024-08-26T14:37:18.844" v="1153" actId="207"/>
          <ac:spMkLst>
            <pc:docMk/>
            <pc:sldMk cId="2520552165" sldId="1008"/>
            <ac:spMk id="42" creationId="{D7A9CD67-2C3F-26BB-8AC1-FB270CDCE798}"/>
          </ac:spMkLst>
        </pc:spChg>
      </pc:sldChg>
      <pc:sldChg chg="delSp modSp mod">
        <pc:chgData name="Gwendolyn Reyna" userId="0492242f-5314-4750-ad50-640a4fe02908" providerId="ADAL" clId="{BBF3D151-90BC-4373-BAA4-3A887D479496}" dt="2024-08-22T12:22:05.382" v="511" actId="1076"/>
        <pc:sldMkLst>
          <pc:docMk/>
          <pc:sldMk cId="4223014743" sldId="1012"/>
        </pc:sldMkLst>
        <pc:spChg chg="mod">
          <ac:chgData name="Gwendolyn Reyna" userId="0492242f-5314-4750-ad50-640a4fe02908" providerId="ADAL" clId="{BBF3D151-90BC-4373-BAA4-3A887D479496}" dt="2024-08-22T12:21:54.246" v="509" actId="1076"/>
          <ac:spMkLst>
            <pc:docMk/>
            <pc:sldMk cId="4223014743" sldId="1012"/>
            <ac:spMk id="6" creationId="{11974679-B538-A96D-6874-175DCD902E15}"/>
          </ac:spMkLst>
        </pc:spChg>
        <pc:spChg chg="mod">
          <ac:chgData name="Gwendolyn Reyna" userId="0492242f-5314-4750-ad50-640a4fe02908" providerId="ADAL" clId="{BBF3D151-90BC-4373-BAA4-3A887D479496}" dt="2024-08-22T12:21:59.742" v="510" actId="1076"/>
          <ac:spMkLst>
            <pc:docMk/>
            <pc:sldMk cId="4223014743" sldId="1012"/>
            <ac:spMk id="7" creationId="{785F7E37-F50A-74E8-CE30-5C9419D2BBA5}"/>
          </ac:spMkLst>
        </pc:spChg>
        <pc:graphicFrameChg chg="mod">
          <ac:chgData name="Gwendolyn Reyna" userId="0492242f-5314-4750-ad50-640a4fe02908" providerId="ADAL" clId="{BBF3D151-90BC-4373-BAA4-3A887D479496}" dt="2024-08-22T12:22:05.382" v="511" actId="1076"/>
          <ac:graphicFrameMkLst>
            <pc:docMk/>
            <pc:sldMk cId="4223014743" sldId="1012"/>
            <ac:graphicFrameMk id="8" creationId="{D109A7FF-43C3-00C9-D261-62DC2DAD24FC}"/>
          </ac:graphicFrameMkLst>
        </pc:graphicFrameChg>
        <pc:picChg chg="del">
          <ac:chgData name="Gwendolyn Reyna" userId="0492242f-5314-4750-ad50-640a4fe02908" providerId="ADAL" clId="{BBF3D151-90BC-4373-BAA4-3A887D479496}" dt="2024-08-22T12:21:36.972" v="507" actId="478"/>
          <ac:picMkLst>
            <pc:docMk/>
            <pc:sldMk cId="4223014743" sldId="1012"/>
            <ac:picMk id="18" creationId="{2C8706E8-4A05-F704-0B9A-857E529715E3}"/>
          </ac:picMkLst>
        </pc:picChg>
      </pc:sldChg>
      <pc:sldChg chg="addSp delSp modSp mod modAnim">
        <pc:chgData name="Gwendolyn Reyna" userId="0492242f-5314-4750-ad50-640a4fe02908" providerId="ADAL" clId="{BBF3D151-90BC-4373-BAA4-3A887D479496}" dt="2024-08-29T18:33:28.283" v="2270" actId="14100"/>
        <pc:sldMkLst>
          <pc:docMk/>
          <pc:sldMk cId="3210663720" sldId="1013"/>
        </pc:sldMkLst>
        <pc:spChg chg="mod">
          <ac:chgData name="Gwendolyn Reyna" userId="0492242f-5314-4750-ad50-640a4fe02908" providerId="ADAL" clId="{BBF3D151-90BC-4373-BAA4-3A887D479496}" dt="2024-08-27T16:34:00.168" v="2118" actId="20577"/>
          <ac:spMkLst>
            <pc:docMk/>
            <pc:sldMk cId="3210663720" sldId="1013"/>
            <ac:spMk id="5" creationId="{CF4667A6-F39E-CA1F-4D00-213E057F3031}"/>
          </ac:spMkLst>
        </pc:spChg>
        <pc:spChg chg="add mod">
          <ac:chgData name="Gwendolyn Reyna" userId="0492242f-5314-4750-ad50-640a4fe02908" providerId="ADAL" clId="{BBF3D151-90BC-4373-BAA4-3A887D479496}" dt="2024-08-29T18:29:44.018" v="2267" actId="1076"/>
          <ac:spMkLst>
            <pc:docMk/>
            <pc:sldMk cId="3210663720" sldId="1013"/>
            <ac:spMk id="6" creationId="{424C633C-BED7-918F-F495-10EF6CE59A76}"/>
          </ac:spMkLst>
        </pc:spChg>
        <pc:spChg chg="mod">
          <ac:chgData name="Gwendolyn Reyna" userId="0492242f-5314-4750-ad50-640a4fe02908" providerId="ADAL" clId="{BBF3D151-90BC-4373-BAA4-3A887D479496}" dt="2024-08-29T18:33:28.283" v="2270" actId="14100"/>
          <ac:spMkLst>
            <pc:docMk/>
            <pc:sldMk cId="3210663720" sldId="1013"/>
            <ac:spMk id="10" creationId="{28FF4A0F-876D-74EE-31B8-54A0E873D52D}"/>
          </ac:spMkLst>
        </pc:spChg>
        <pc:spChg chg="add del mod">
          <ac:chgData name="Gwendolyn Reyna" userId="0492242f-5314-4750-ad50-640a4fe02908" providerId="ADAL" clId="{BBF3D151-90BC-4373-BAA4-3A887D479496}" dt="2024-08-29T18:22:45.553" v="2247" actId="478"/>
          <ac:spMkLst>
            <pc:docMk/>
            <pc:sldMk cId="3210663720" sldId="1013"/>
            <ac:spMk id="16" creationId="{A90277E5-056E-1F4C-B0A7-8548E2FDDE02}"/>
          </ac:spMkLst>
        </pc:spChg>
        <pc:spChg chg="add mod">
          <ac:chgData name="Gwendolyn Reyna" userId="0492242f-5314-4750-ad50-640a4fe02908" providerId="ADAL" clId="{BBF3D151-90BC-4373-BAA4-3A887D479496}" dt="2024-08-29T18:24:37.263" v="2254" actId="14100"/>
          <ac:spMkLst>
            <pc:docMk/>
            <pc:sldMk cId="3210663720" sldId="1013"/>
            <ac:spMk id="17" creationId="{99D0A680-5FC5-37FC-F493-EE78FCED9801}"/>
          </ac:spMkLst>
        </pc:spChg>
        <pc:spChg chg="mod">
          <ac:chgData name="Gwendolyn Reyna" userId="0492242f-5314-4750-ad50-640a4fe02908" providerId="ADAL" clId="{BBF3D151-90BC-4373-BAA4-3A887D479496}" dt="2024-08-29T18:21:30.544" v="2237" actId="1076"/>
          <ac:spMkLst>
            <pc:docMk/>
            <pc:sldMk cId="3210663720" sldId="1013"/>
            <ac:spMk id="20" creationId="{1367FF58-B3CB-460C-18BE-092CEE6EB949}"/>
          </ac:spMkLst>
        </pc:spChg>
        <pc:spChg chg="mod">
          <ac:chgData name="Gwendolyn Reyna" userId="0492242f-5314-4750-ad50-640a4fe02908" providerId="ADAL" clId="{BBF3D151-90BC-4373-BAA4-3A887D479496}" dt="2024-08-29T18:24:41.695" v="2255" actId="1076"/>
          <ac:spMkLst>
            <pc:docMk/>
            <pc:sldMk cId="3210663720" sldId="1013"/>
            <ac:spMk id="25" creationId="{463670E3-157C-2EC5-E4BC-914B9D3BA290}"/>
          </ac:spMkLst>
        </pc:spChg>
        <pc:spChg chg="mod">
          <ac:chgData name="Gwendolyn Reyna" userId="0492242f-5314-4750-ad50-640a4fe02908" providerId="ADAL" clId="{BBF3D151-90BC-4373-BAA4-3A887D479496}" dt="2024-08-29T18:19:46.559" v="2225" actId="1076"/>
          <ac:spMkLst>
            <pc:docMk/>
            <pc:sldMk cId="3210663720" sldId="1013"/>
            <ac:spMk id="26" creationId="{52CEA39E-EE33-4EB5-768D-347ADDF04710}"/>
          </ac:spMkLst>
        </pc:spChg>
        <pc:spChg chg="mod">
          <ac:chgData name="Gwendolyn Reyna" userId="0492242f-5314-4750-ad50-640a4fe02908" providerId="ADAL" clId="{BBF3D151-90BC-4373-BAA4-3A887D479496}" dt="2024-08-29T18:19:53.168" v="2226" actId="1076"/>
          <ac:spMkLst>
            <pc:docMk/>
            <pc:sldMk cId="3210663720" sldId="1013"/>
            <ac:spMk id="30" creationId="{39D288E8-E170-E84F-29D2-8A20C321D02D}"/>
          </ac:spMkLst>
        </pc:spChg>
        <pc:spChg chg="mod">
          <ac:chgData name="Gwendolyn Reyna" userId="0492242f-5314-4750-ad50-640a4fe02908" providerId="ADAL" clId="{BBF3D151-90BC-4373-BAA4-3A887D479496}" dt="2024-08-29T18:24:12.768" v="2252" actId="1076"/>
          <ac:spMkLst>
            <pc:docMk/>
            <pc:sldMk cId="3210663720" sldId="1013"/>
            <ac:spMk id="31" creationId="{4D0019B3-E58D-80EC-1EE2-5937ABFEB3F4}"/>
          </ac:spMkLst>
        </pc:spChg>
        <pc:spChg chg="mod">
          <ac:chgData name="Gwendolyn Reyna" userId="0492242f-5314-4750-ad50-640a4fe02908" providerId="ADAL" clId="{BBF3D151-90BC-4373-BAA4-3A887D479496}" dt="2024-08-29T18:20:10.791" v="2228" actId="1076"/>
          <ac:spMkLst>
            <pc:docMk/>
            <pc:sldMk cId="3210663720" sldId="1013"/>
            <ac:spMk id="74" creationId="{DEAED243-CC4D-D226-BC63-023F5DD7E90D}"/>
          </ac:spMkLst>
        </pc:spChg>
        <pc:grpChg chg="mod">
          <ac:chgData name="Gwendolyn Reyna" userId="0492242f-5314-4750-ad50-640a4fe02908" providerId="ADAL" clId="{BBF3D151-90BC-4373-BAA4-3A887D479496}" dt="2024-08-29T18:21:42.319" v="2238" actId="1076"/>
          <ac:grpSpMkLst>
            <pc:docMk/>
            <pc:sldMk cId="3210663720" sldId="1013"/>
            <ac:grpSpMk id="7" creationId="{1D022ECA-0243-8626-DF9F-9E9530EDDA79}"/>
          </ac:grpSpMkLst>
        </pc:grpChg>
        <pc:grpChg chg="mod">
          <ac:chgData name="Gwendolyn Reyna" userId="0492242f-5314-4750-ad50-640a4fe02908" providerId="ADAL" clId="{BBF3D151-90BC-4373-BAA4-3A887D479496}" dt="2024-08-29T18:33:22.731" v="2269" actId="14100"/>
          <ac:grpSpMkLst>
            <pc:docMk/>
            <pc:sldMk cId="3210663720" sldId="1013"/>
            <ac:grpSpMk id="8" creationId="{1BDC1464-BF0A-83ED-F1AA-14FFA3B4DB80}"/>
          </ac:grpSpMkLst>
        </pc:grpChg>
        <pc:cxnChg chg="mod">
          <ac:chgData name="Gwendolyn Reyna" userId="0492242f-5314-4750-ad50-640a4fe02908" providerId="ADAL" clId="{BBF3D151-90BC-4373-BAA4-3A887D479496}" dt="2024-08-29T18:33:28.283" v="2270" actId="14100"/>
          <ac:cxnSpMkLst>
            <pc:docMk/>
            <pc:sldMk cId="3210663720" sldId="1013"/>
            <ac:cxnSpMk id="33" creationId="{C2C8F131-E73B-F38B-5A8B-AE463D5E9454}"/>
          </ac:cxnSpMkLst>
        </pc:cxnChg>
        <pc:cxnChg chg="mod">
          <ac:chgData name="Gwendolyn Reyna" userId="0492242f-5314-4750-ad50-640a4fe02908" providerId="ADAL" clId="{BBF3D151-90BC-4373-BAA4-3A887D479496}" dt="2024-08-29T18:33:22.731" v="2269" actId="14100"/>
          <ac:cxnSpMkLst>
            <pc:docMk/>
            <pc:sldMk cId="3210663720" sldId="1013"/>
            <ac:cxnSpMk id="41" creationId="{A8B47B16-111F-F15F-E294-1C28E7E8F7CB}"/>
          </ac:cxnSpMkLst>
        </pc:cxnChg>
        <pc:cxnChg chg="mod">
          <ac:chgData name="Gwendolyn Reyna" userId="0492242f-5314-4750-ad50-640a4fe02908" providerId="ADAL" clId="{BBF3D151-90BC-4373-BAA4-3A887D479496}" dt="2024-08-29T18:21:30.544" v="2237" actId="1076"/>
          <ac:cxnSpMkLst>
            <pc:docMk/>
            <pc:sldMk cId="3210663720" sldId="1013"/>
            <ac:cxnSpMk id="58" creationId="{769DFEED-9FF2-5BA9-FA18-D6B7C04F08B8}"/>
          </ac:cxnSpMkLst>
        </pc:cxnChg>
        <pc:cxnChg chg="mod">
          <ac:chgData name="Gwendolyn Reyna" userId="0492242f-5314-4750-ad50-640a4fe02908" providerId="ADAL" clId="{BBF3D151-90BC-4373-BAA4-3A887D479496}" dt="2024-08-29T18:21:59.455" v="2240" actId="1076"/>
          <ac:cxnSpMkLst>
            <pc:docMk/>
            <pc:sldMk cId="3210663720" sldId="1013"/>
            <ac:cxnSpMk id="59" creationId="{817FED57-7D20-6773-E5C0-BA94F717453D}"/>
          </ac:cxnSpMkLst>
        </pc:cxnChg>
        <pc:cxnChg chg="mod">
          <ac:chgData name="Gwendolyn Reyna" userId="0492242f-5314-4750-ad50-640a4fe02908" providerId="ADAL" clId="{BBF3D151-90BC-4373-BAA4-3A887D479496}" dt="2024-08-29T18:20:18.575" v="2229" actId="1076"/>
          <ac:cxnSpMkLst>
            <pc:docMk/>
            <pc:sldMk cId="3210663720" sldId="1013"/>
            <ac:cxnSpMk id="68" creationId="{DC2C58F4-62E9-1DA0-0203-F18D7E00EE4C}"/>
          </ac:cxnSpMkLst>
        </pc:cxnChg>
      </pc:sldChg>
      <pc:sldChg chg="addSp delSp modSp mod modAnim">
        <pc:chgData name="Gwendolyn Reyna" userId="0492242f-5314-4750-ad50-640a4fe02908" providerId="ADAL" clId="{BBF3D151-90BC-4373-BAA4-3A887D479496}" dt="2024-09-03T11:44:17.905" v="2339" actId="207"/>
        <pc:sldMkLst>
          <pc:docMk/>
          <pc:sldMk cId="1493124248" sldId="1014"/>
        </pc:sldMkLst>
        <pc:spChg chg="mod">
          <ac:chgData name="Gwendolyn Reyna" userId="0492242f-5314-4750-ad50-640a4fe02908" providerId="ADAL" clId="{BBF3D151-90BC-4373-BAA4-3A887D479496}" dt="2024-08-27T16:27:01.260" v="1887" actId="5793"/>
          <ac:spMkLst>
            <pc:docMk/>
            <pc:sldMk cId="1493124248" sldId="1014"/>
            <ac:spMk id="5" creationId="{CF4667A6-F39E-CA1F-4D00-213E057F3031}"/>
          </ac:spMkLst>
        </pc:spChg>
        <pc:spChg chg="add mod">
          <ac:chgData name="Gwendolyn Reyna" userId="0492242f-5314-4750-ad50-640a4fe02908" providerId="ADAL" clId="{BBF3D151-90BC-4373-BAA4-3A887D479496}" dt="2024-08-20T12:16:19.714" v="167" actId="1076"/>
          <ac:spMkLst>
            <pc:docMk/>
            <pc:sldMk cId="1493124248" sldId="1014"/>
            <ac:spMk id="7" creationId="{5B886FD7-BCD7-3CA5-7E1C-191A65A3EB19}"/>
          </ac:spMkLst>
        </pc:spChg>
        <pc:spChg chg="mod">
          <ac:chgData name="Gwendolyn Reyna" userId="0492242f-5314-4750-ad50-640a4fe02908" providerId="ADAL" clId="{BBF3D151-90BC-4373-BAA4-3A887D479496}" dt="2024-08-29T18:25:15.368" v="2259" actId="1076"/>
          <ac:spMkLst>
            <pc:docMk/>
            <pc:sldMk cId="1493124248" sldId="1014"/>
            <ac:spMk id="8" creationId="{CBCABDDA-E119-83D1-F461-54A9FB29D307}"/>
          </ac:spMkLst>
        </pc:spChg>
        <pc:spChg chg="del mod">
          <ac:chgData name="Gwendolyn Reyna" userId="0492242f-5314-4750-ad50-640a4fe02908" providerId="ADAL" clId="{BBF3D151-90BC-4373-BAA4-3A887D479496}" dt="2024-08-29T18:25:02.274" v="2257" actId="478"/>
          <ac:spMkLst>
            <pc:docMk/>
            <pc:sldMk cId="1493124248" sldId="1014"/>
            <ac:spMk id="9" creationId="{1137D32E-3B2D-A8CA-13F7-4A8C8E39C2BB}"/>
          </ac:spMkLst>
        </pc:spChg>
        <pc:spChg chg="add mod">
          <ac:chgData name="Gwendolyn Reyna" userId="0492242f-5314-4750-ad50-640a4fe02908" providerId="ADAL" clId="{BBF3D151-90BC-4373-BAA4-3A887D479496}" dt="2024-08-30T12:39:43.489" v="2327" actId="1076"/>
          <ac:spMkLst>
            <pc:docMk/>
            <pc:sldMk cId="1493124248" sldId="1014"/>
            <ac:spMk id="9" creationId="{AB7ADE66-1627-6A8F-6394-CF50B566293B}"/>
          </ac:spMkLst>
        </pc:spChg>
        <pc:spChg chg="mod">
          <ac:chgData name="Gwendolyn Reyna" userId="0492242f-5314-4750-ad50-640a4fe02908" providerId="ADAL" clId="{BBF3D151-90BC-4373-BAA4-3A887D479496}" dt="2024-09-03T11:43:53.439" v="2333" actId="207"/>
          <ac:spMkLst>
            <pc:docMk/>
            <pc:sldMk cId="1493124248" sldId="1014"/>
            <ac:spMk id="10" creationId="{3CDEABB7-6D53-5DA7-74C9-5BA6B06D01BF}"/>
          </ac:spMkLst>
        </pc:spChg>
        <pc:spChg chg="mod">
          <ac:chgData name="Gwendolyn Reyna" userId="0492242f-5314-4750-ad50-640a4fe02908" providerId="ADAL" clId="{BBF3D151-90BC-4373-BAA4-3A887D479496}" dt="2024-09-03T11:44:08.050" v="2336" actId="207"/>
          <ac:spMkLst>
            <pc:docMk/>
            <pc:sldMk cId="1493124248" sldId="1014"/>
            <ac:spMk id="11" creationId="{6707EBD7-6B67-E390-C9BE-AA1621A5988F}"/>
          </ac:spMkLst>
        </pc:spChg>
        <pc:spChg chg="mod">
          <ac:chgData name="Gwendolyn Reyna" userId="0492242f-5314-4750-ad50-640a4fe02908" providerId="ADAL" clId="{BBF3D151-90BC-4373-BAA4-3A887D479496}" dt="2024-09-03T11:44:17.905" v="2339" actId="207"/>
          <ac:spMkLst>
            <pc:docMk/>
            <pc:sldMk cId="1493124248" sldId="1014"/>
            <ac:spMk id="12" creationId="{C979F722-0164-6429-740D-59A7358BDD35}"/>
          </ac:spMkLst>
        </pc:spChg>
        <pc:spChg chg="mod">
          <ac:chgData name="Gwendolyn Reyna" userId="0492242f-5314-4750-ad50-640a4fe02908" providerId="ADAL" clId="{BBF3D151-90BC-4373-BAA4-3A887D479496}" dt="2024-08-27T16:18:55.845" v="1698" actId="14100"/>
          <ac:spMkLst>
            <pc:docMk/>
            <pc:sldMk cId="1493124248" sldId="1014"/>
            <ac:spMk id="14" creationId="{B9CF60A5-26DA-AEB5-BE72-0730016CCDAD}"/>
          </ac:spMkLst>
        </pc:spChg>
        <pc:spChg chg="mod">
          <ac:chgData name="Gwendolyn Reyna" userId="0492242f-5314-4750-ad50-640a4fe02908" providerId="ADAL" clId="{BBF3D151-90BC-4373-BAA4-3A887D479496}" dt="2024-08-27T16:37:18.175" v="2164" actId="20577"/>
          <ac:spMkLst>
            <pc:docMk/>
            <pc:sldMk cId="1493124248" sldId="1014"/>
            <ac:spMk id="15" creationId="{1C556D8E-788C-099C-ECF5-3D4B354DEFCA}"/>
          </ac:spMkLst>
        </pc:spChg>
        <pc:spChg chg="mod">
          <ac:chgData name="Gwendolyn Reyna" userId="0492242f-5314-4750-ad50-640a4fe02908" providerId="ADAL" clId="{BBF3D151-90BC-4373-BAA4-3A887D479496}" dt="2024-08-27T16:19:42.374" v="1703" actId="20577"/>
          <ac:spMkLst>
            <pc:docMk/>
            <pc:sldMk cId="1493124248" sldId="1014"/>
            <ac:spMk id="18" creationId="{DC769AB4-0533-89DF-E8D3-701C5BB80941}"/>
          </ac:spMkLst>
        </pc:spChg>
        <pc:spChg chg="mod">
          <ac:chgData name="Gwendolyn Reyna" userId="0492242f-5314-4750-ad50-640a4fe02908" providerId="ADAL" clId="{BBF3D151-90BC-4373-BAA4-3A887D479496}" dt="2024-08-27T16:28:04.901" v="1934" actId="20577"/>
          <ac:spMkLst>
            <pc:docMk/>
            <pc:sldMk cId="1493124248" sldId="1014"/>
            <ac:spMk id="27" creationId="{27D40623-EC86-F7E0-7F70-F22F2ADB8522}"/>
          </ac:spMkLst>
        </pc:spChg>
        <pc:spChg chg="mod">
          <ac:chgData name="Gwendolyn Reyna" userId="0492242f-5314-4750-ad50-640a4fe02908" providerId="ADAL" clId="{BBF3D151-90BC-4373-BAA4-3A887D479496}" dt="2024-08-27T16:31:26.726" v="2004" actId="14100"/>
          <ac:spMkLst>
            <pc:docMk/>
            <pc:sldMk cId="1493124248" sldId="1014"/>
            <ac:spMk id="28" creationId="{975A93B8-E4BE-A8A9-D318-746F3870C56C}"/>
          </ac:spMkLst>
        </pc:spChg>
        <pc:spChg chg="mod">
          <ac:chgData name="Gwendolyn Reyna" userId="0492242f-5314-4750-ad50-640a4fe02908" providerId="ADAL" clId="{BBF3D151-90BC-4373-BAA4-3A887D479496}" dt="2024-08-27T17:05:56.565" v="2201" actId="20577"/>
          <ac:spMkLst>
            <pc:docMk/>
            <pc:sldMk cId="1493124248" sldId="1014"/>
            <ac:spMk id="29" creationId="{B637D509-6657-F1A9-67E4-FE917C9208DF}"/>
          </ac:spMkLst>
        </pc:spChg>
        <pc:spChg chg="mod">
          <ac:chgData name="Gwendolyn Reyna" userId="0492242f-5314-4750-ad50-640a4fe02908" providerId="ADAL" clId="{BBF3D151-90BC-4373-BAA4-3A887D479496}" dt="2024-08-27T16:37:11.256" v="2163" actId="20577"/>
          <ac:spMkLst>
            <pc:docMk/>
            <pc:sldMk cId="1493124248" sldId="1014"/>
            <ac:spMk id="30" creationId="{046688A4-4F8F-6437-0B61-8F02256BA911}"/>
          </ac:spMkLst>
        </pc:spChg>
        <pc:cxnChg chg="add mod">
          <ac:chgData name="Gwendolyn Reyna" userId="0492242f-5314-4750-ad50-640a4fe02908" providerId="ADAL" clId="{BBF3D151-90BC-4373-BAA4-3A887D479496}" dt="2024-08-20T12:16:01.194" v="165" actId="1076"/>
          <ac:cxnSpMkLst>
            <pc:docMk/>
            <pc:sldMk cId="1493124248" sldId="1014"/>
            <ac:cxnSpMk id="3" creationId="{F693FB63-B52B-FAF1-524B-04451915E0F0}"/>
          </ac:cxnSpMkLst>
        </pc:cxnChg>
        <pc:cxnChg chg="mod">
          <ac:chgData name="Gwendolyn Reyna" userId="0492242f-5314-4750-ad50-640a4fe02908" providerId="ADAL" clId="{BBF3D151-90BC-4373-BAA4-3A887D479496}" dt="2024-08-29T18:25:15.368" v="2259" actId="1076"/>
          <ac:cxnSpMkLst>
            <pc:docMk/>
            <pc:sldMk cId="1493124248" sldId="1014"/>
            <ac:cxnSpMk id="31" creationId="{ABF6E7C1-3092-7863-E8CA-32CE13CDA9FC}"/>
          </ac:cxnSpMkLst>
        </pc:cxnChg>
        <pc:cxnChg chg="mod">
          <ac:chgData name="Gwendolyn Reyna" userId="0492242f-5314-4750-ad50-640a4fe02908" providerId="ADAL" clId="{BBF3D151-90BC-4373-BAA4-3A887D479496}" dt="2024-08-29T18:25:15.368" v="2259" actId="1076"/>
          <ac:cxnSpMkLst>
            <pc:docMk/>
            <pc:sldMk cId="1493124248" sldId="1014"/>
            <ac:cxnSpMk id="36" creationId="{EE4354E1-B8E7-3BE7-C93C-BC16ECC87C85}"/>
          </ac:cxnSpMkLst>
        </pc:cxnChg>
        <pc:cxnChg chg="mod">
          <ac:chgData name="Gwendolyn Reyna" userId="0492242f-5314-4750-ad50-640a4fe02908" providerId="ADAL" clId="{BBF3D151-90BC-4373-BAA4-3A887D479496}" dt="2024-08-29T18:25:15.368" v="2259" actId="1076"/>
          <ac:cxnSpMkLst>
            <pc:docMk/>
            <pc:sldMk cId="1493124248" sldId="1014"/>
            <ac:cxnSpMk id="40" creationId="{D1C284EE-5386-896E-232F-34650C784267}"/>
          </ac:cxnSpMkLst>
        </pc:cxnChg>
        <pc:cxnChg chg="mod">
          <ac:chgData name="Gwendolyn Reyna" userId="0492242f-5314-4750-ad50-640a4fe02908" providerId="ADAL" clId="{BBF3D151-90BC-4373-BAA4-3A887D479496}" dt="2024-08-27T16:18:55.845" v="1698" actId="14100"/>
          <ac:cxnSpMkLst>
            <pc:docMk/>
            <pc:sldMk cId="1493124248" sldId="1014"/>
            <ac:cxnSpMk id="46" creationId="{D18742D4-815F-FE94-9710-DA1C92FA498A}"/>
          </ac:cxnSpMkLst>
        </pc:cxnChg>
        <pc:cxnChg chg="mod">
          <ac:chgData name="Gwendolyn Reyna" userId="0492242f-5314-4750-ad50-640a4fe02908" providerId="ADAL" clId="{BBF3D151-90BC-4373-BAA4-3A887D479496}" dt="2024-08-27T16:31:26.726" v="2004" actId="14100"/>
          <ac:cxnSpMkLst>
            <pc:docMk/>
            <pc:sldMk cId="1493124248" sldId="1014"/>
            <ac:cxnSpMk id="49" creationId="{BDB37467-2434-3CF2-2875-14E30DB26440}"/>
          </ac:cxnSpMkLst>
        </pc:cxnChg>
        <pc:cxnChg chg="mod">
          <ac:chgData name="Gwendolyn Reyna" userId="0492242f-5314-4750-ad50-640a4fe02908" providerId="ADAL" clId="{BBF3D151-90BC-4373-BAA4-3A887D479496}" dt="2024-08-27T16:45:11.463" v="2196" actId="14100"/>
          <ac:cxnSpMkLst>
            <pc:docMk/>
            <pc:sldMk cId="1493124248" sldId="1014"/>
            <ac:cxnSpMk id="52" creationId="{62F1A9DC-EA2E-B4C0-413F-92F333CD0852}"/>
          </ac:cxnSpMkLst>
        </pc:cxnChg>
        <pc:cxnChg chg="mod">
          <ac:chgData name="Gwendolyn Reyna" userId="0492242f-5314-4750-ad50-640a4fe02908" providerId="ADAL" clId="{BBF3D151-90BC-4373-BAA4-3A887D479496}" dt="2024-08-27T16:17:55.636" v="1670" actId="14100"/>
          <ac:cxnSpMkLst>
            <pc:docMk/>
            <pc:sldMk cId="1493124248" sldId="1014"/>
            <ac:cxnSpMk id="57" creationId="{E39CD235-5D4F-8458-73EF-1B4B8E953667}"/>
          </ac:cxnSpMkLst>
        </pc:cxnChg>
      </pc:sldChg>
      <pc:sldChg chg="addSp delSp modSp mod modAnim">
        <pc:chgData name="Gwendolyn Reyna" userId="0492242f-5314-4750-ad50-640a4fe02908" providerId="ADAL" clId="{BBF3D151-90BC-4373-BAA4-3A887D479496}" dt="2024-08-30T12:39:20.784" v="2325" actId="478"/>
        <pc:sldMkLst>
          <pc:docMk/>
          <pc:sldMk cId="927911383" sldId="1015"/>
        </pc:sldMkLst>
        <pc:spChg chg="add mod">
          <ac:chgData name="Gwendolyn Reyna" userId="0492242f-5314-4750-ad50-640a4fe02908" providerId="ADAL" clId="{BBF3D151-90BC-4373-BAA4-3A887D479496}" dt="2024-08-20T12:17:12.185" v="172" actId="1076"/>
          <ac:spMkLst>
            <pc:docMk/>
            <pc:sldMk cId="927911383" sldId="1015"/>
            <ac:spMk id="6" creationId="{816640FD-FB51-0C96-1C1F-2A7B40EF0014}"/>
          </ac:spMkLst>
        </pc:spChg>
        <pc:spChg chg="mod">
          <ac:chgData name="Gwendolyn Reyna" userId="0492242f-5314-4750-ad50-640a4fe02908" providerId="ADAL" clId="{BBF3D151-90BC-4373-BAA4-3A887D479496}" dt="2024-08-27T16:39:04.359" v="2179" actId="1076"/>
          <ac:spMkLst>
            <pc:docMk/>
            <pc:sldMk cId="927911383" sldId="1015"/>
            <ac:spMk id="9" creationId="{D9CC70F0-5D4F-3BBE-30F1-6EECE2190A20}"/>
          </ac:spMkLst>
        </pc:spChg>
        <pc:spChg chg="add del mod">
          <ac:chgData name="Gwendolyn Reyna" userId="0492242f-5314-4750-ad50-640a4fe02908" providerId="ADAL" clId="{BBF3D151-90BC-4373-BAA4-3A887D479496}" dt="2024-08-30T12:39:20.784" v="2325" actId="478"/>
          <ac:spMkLst>
            <pc:docMk/>
            <pc:sldMk cId="927911383" sldId="1015"/>
            <ac:spMk id="14" creationId="{AB7ADE66-1627-6A8F-6394-CF50B566293B}"/>
          </ac:spMkLst>
        </pc:spChg>
        <pc:spChg chg="mod">
          <ac:chgData name="Gwendolyn Reyna" userId="0492242f-5314-4750-ad50-640a4fe02908" providerId="ADAL" clId="{BBF3D151-90BC-4373-BAA4-3A887D479496}" dt="2024-08-26T13:47:41.270" v="725" actId="20577"/>
          <ac:spMkLst>
            <pc:docMk/>
            <pc:sldMk cId="927911383" sldId="1015"/>
            <ac:spMk id="20" creationId="{E1A7DDE2-9475-4F18-3D11-F79A68CEBA88}"/>
          </ac:spMkLst>
        </pc:spChg>
        <pc:spChg chg="mod">
          <ac:chgData name="Gwendolyn Reyna" userId="0492242f-5314-4750-ad50-640a4fe02908" providerId="ADAL" clId="{BBF3D151-90BC-4373-BAA4-3A887D479496}" dt="2024-08-26T13:48:08.086" v="743" actId="20577"/>
          <ac:spMkLst>
            <pc:docMk/>
            <pc:sldMk cId="927911383" sldId="1015"/>
            <ac:spMk id="25" creationId="{552D3D82-12C9-F9C3-9675-7D34257B15BB}"/>
          </ac:spMkLst>
        </pc:spChg>
        <pc:spChg chg="mod">
          <ac:chgData name="Gwendolyn Reyna" userId="0492242f-5314-4750-ad50-640a4fe02908" providerId="ADAL" clId="{BBF3D151-90BC-4373-BAA4-3A887D479496}" dt="2024-08-27T16:39:22.545" v="2180" actId="20577"/>
          <ac:spMkLst>
            <pc:docMk/>
            <pc:sldMk cId="927911383" sldId="1015"/>
            <ac:spMk id="26" creationId="{22D43A2C-8142-8EC1-72FB-F0BE505B0311}"/>
          </ac:spMkLst>
        </pc:spChg>
        <pc:spChg chg="mod">
          <ac:chgData name="Gwendolyn Reyna" userId="0492242f-5314-4750-ad50-640a4fe02908" providerId="ADAL" clId="{BBF3D151-90BC-4373-BAA4-3A887D479496}" dt="2024-08-26T13:48:37.967" v="757" actId="20577"/>
          <ac:spMkLst>
            <pc:docMk/>
            <pc:sldMk cId="927911383" sldId="1015"/>
            <ac:spMk id="53" creationId="{78CAF98A-653E-E42B-042D-A0D5775C6EAE}"/>
          </ac:spMkLst>
        </pc:spChg>
        <pc:spChg chg="mod">
          <ac:chgData name="Gwendolyn Reyna" userId="0492242f-5314-4750-ad50-640a4fe02908" providerId="ADAL" clId="{BBF3D151-90BC-4373-BAA4-3A887D479496}" dt="2024-08-27T16:40:29.286" v="2191" actId="20577"/>
          <ac:spMkLst>
            <pc:docMk/>
            <pc:sldMk cId="927911383" sldId="1015"/>
            <ac:spMk id="66" creationId="{6ECB52BC-BC9E-FDA8-12C4-D1FC5F809F33}"/>
          </ac:spMkLst>
        </pc:spChg>
        <pc:spChg chg="mod">
          <ac:chgData name="Gwendolyn Reyna" userId="0492242f-5314-4750-ad50-640a4fe02908" providerId="ADAL" clId="{BBF3D151-90BC-4373-BAA4-3A887D479496}" dt="2024-08-28T14:07:07.823" v="2205" actId="20577"/>
          <ac:spMkLst>
            <pc:docMk/>
            <pc:sldMk cId="927911383" sldId="1015"/>
            <ac:spMk id="71" creationId="{1801694C-F016-C6E5-C4C0-78103D88A874}"/>
          </ac:spMkLst>
        </pc:spChg>
        <pc:spChg chg="mod">
          <ac:chgData name="Gwendolyn Reyna" userId="0492242f-5314-4750-ad50-640a4fe02908" providerId="ADAL" clId="{BBF3D151-90BC-4373-BAA4-3A887D479496}" dt="2024-08-26T13:49:51.727" v="785" actId="14100"/>
          <ac:spMkLst>
            <pc:docMk/>
            <pc:sldMk cId="927911383" sldId="1015"/>
            <ac:spMk id="72" creationId="{4236956A-0B25-3E7E-0471-532A62379067}"/>
          </ac:spMkLst>
        </pc:spChg>
        <pc:cxnChg chg="add mod">
          <ac:chgData name="Gwendolyn Reyna" userId="0492242f-5314-4750-ad50-640a4fe02908" providerId="ADAL" clId="{BBF3D151-90BC-4373-BAA4-3A887D479496}" dt="2024-08-20T12:17:16.250" v="173" actId="1076"/>
          <ac:cxnSpMkLst>
            <pc:docMk/>
            <pc:sldMk cId="927911383" sldId="1015"/>
            <ac:cxnSpMk id="7" creationId="{B09FDAAD-9E97-93B9-73FE-18E6C6CB2742}"/>
          </ac:cxnSpMkLst>
        </pc:cxnChg>
        <pc:cxnChg chg="mod">
          <ac:chgData name="Gwendolyn Reyna" userId="0492242f-5314-4750-ad50-640a4fe02908" providerId="ADAL" clId="{BBF3D151-90BC-4373-BAA4-3A887D479496}" dt="2024-08-27T16:39:04.359" v="2179" actId="1076"/>
          <ac:cxnSpMkLst>
            <pc:docMk/>
            <pc:sldMk cId="927911383" sldId="1015"/>
            <ac:cxnSpMk id="11" creationId="{5F77829A-6339-4829-0F9E-47B75C44AC61}"/>
          </ac:cxnSpMkLst>
        </pc:cxnChg>
        <pc:cxnChg chg="mod">
          <ac:chgData name="Gwendolyn Reyna" userId="0492242f-5314-4750-ad50-640a4fe02908" providerId="ADAL" clId="{BBF3D151-90BC-4373-BAA4-3A887D479496}" dt="2024-08-22T12:23:18.846" v="544" actId="14100"/>
          <ac:cxnSpMkLst>
            <pc:docMk/>
            <pc:sldMk cId="927911383" sldId="1015"/>
            <ac:cxnSpMk id="58" creationId="{2CCBC10A-1C1E-1069-034B-E10CA1AA2616}"/>
          </ac:cxnSpMkLst>
        </pc:cxnChg>
        <pc:cxnChg chg="mod">
          <ac:chgData name="Gwendolyn Reyna" userId="0492242f-5314-4750-ad50-640a4fe02908" providerId="ADAL" clId="{BBF3D151-90BC-4373-BAA4-3A887D479496}" dt="2024-08-22T12:23:18.846" v="544" actId="14100"/>
          <ac:cxnSpMkLst>
            <pc:docMk/>
            <pc:sldMk cId="927911383" sldId="1015"/>
            <ac:cxnSpMk id="74" creationId="{3C126077-EDBA-23AB-D9A9-1FB53690F995}"/>
          </ac:cxnSpMkLst>
        </pc:cxnChg>
        <pc:cxnChg chg="mod">
          <ac:chgData name="Gwendolyn Reyna" userId="0492242f-5314-4750-ad50-640a4fe02908" providerId="ADAL" clId="{BBF3D151-90BC-4373-BAA4-3A887D479496}" dt="2024-08-26T13:49:51.727" v="785" actId="14100"/>
          <ac:cxnSpMkLst>
            <pc:docMk/>
            <pc:sldMk cId="927911383" sldId="1015"/>
            <ac:cxnSpMk id="77" creationId="{0DE19DA6-2F39-77C6-5C8C-6FAF64CF883F}"/>
          </ac:cxnSpMkLst>
        </pc:cxnChg>
      </pc:sldChg>
      <pc:sldChg chg="modSp mod">
        <pc:chgData name="Gwendolyn Reyna" userId="0492242f-5314-4750-ad50-640a4fe02908" providerId="ADAL" clId="{BBF3D151-90BC-4373-BAA4-3A887D479496}" dt="2024-08-20T12:18:25.798" v="174" actId="20577"/>
        <pc:sldMkLst>
          <pc:docMk/>
          <pc:sldMk cId="50826582" sldId="1017"/>
        </pc:sldMkLst>
        <pc:graphicFrameChg chg="modGraphic">
          <ac:chgData name="Gwendolyn Reyna" userId="0492242f-5314-4750-ad50-640a4fe02908" providerId="ADAL" clId="{BBF3D151-90BC-4373-BAA4-3A887D479496}" dt="2024-08-20T12:18:25.798" v="174" actId="20577"/>
          <ac:graphicFrameMkLst>
            <pc:docMk/>
            <pc:sldMk cId="50826582" sldId="1017"/>
            <ac:graphicFrameMk id="8" creationId="{9FE0D873-EA2B-01B7-1596-72F7BE260D37}"/>
          </ac:graphicFrameMkLst>
        </pc:graphicFrameChg>
      </pc:sldChg>
      <pc:sldChg chg="delSp modSp mod">
        <pc:chgData name="Gwendolyn Reyna" userId="0492242f-5314-4750-ad50-640a4fe02908" providerId="ADAL" clId="{BBF3D151-90BC-4373-BAA4-3A887D479496}" dt="2024-08-22T12:25:50.954" v="557" actId="20577"/>
        <pc:sldMkLst>
          <pc:docMk/>
          <pc:sldMk cId="2509133861" sldId="1019"/>
        </pc:sldMkLst>
        <pc:spChg chg="mod">
          <ac:chgData name="Gwendolyn Reyna" userId="0492242f-5314-4750-ad50-640a4fe02908" providerId="ADAL" clId="{BBF3D151-90BC-4373-BAA4-3A887D479496}" dt="2024-08-20T12:20:09.778" v="223" actId="20577"/>
          <ac:spMkLst>
            <pc:docMk/>
            <pc:sldMk cId="2509133861" sldId="1019"/>
            <ac:spMk id="10" creationId="{DA88460F-5C4C-4C93-21F6-EF1A15C123ED}"/>
          </ac:spMkLst>
        </pc:spChg>
        <pc:spChg chg="del">
          <ac:chgData name="Gwendolyn Reyna" userId="0492242f-5314-4750-ad50-640a4fe02908" providerId="ADAL" clId="{BBF3D151-90BC-4373-BAA4-3A887D479496}" dt="2024-08-20T12:20:16.893" v="224" actId="478"/>
          <ac:spMkLst>
            <pc:docMk/>
            <pc:sldMk cId="2509133861" sldId="1019"/>
            <ac:spMk id="28" creationId="{58CB6DF3-2BE3-922F-34A6-037C44948DE6}"/>
          </ac:spMkLst>
        </pc:spChg>
        <pc:spChg chg="del mod">
          <ac:chgData name="Gwendolyn Reyna" userId="0492242f-5314-4750-ad50-640a4fe02908" providerId="ADAL" clId="{BBF3D151-90BC-4373-BAA4-3A887D479496}" dt="2024-08-20T12:20:22.884" v="226" actId="478"/>
          <ac:spMkLst>
            <pc:docMk/>
            <pc:sldMk cId="2509133861" sldId="1019"/>
            <ac:spMk id="29" creationId="{7E976768-2942-83B4-3522-C47D500400BB}"/>
          </ac:spMkLst>
        </pc:spChg>
        <pc:graphicFrameChg chg="modGraphic">
          <ac:chgData name="Gwendolyn Reyna" userId="0492242f-5314-4750-ad50-640a4fe02908" providerId="ADAL" clId="{BBF3D151-90BC-4373-BAA4-3A887D479496}" dt="2024-08-22T12:25:50.954" v="557" actId="20577"/>
          <ac:graphicFrameMkLst>
            <pc:docMk/>
            <pc:sldMk cId="2509133861" sldId="1019"/>
            <ac:graphicFrameMk id="8" creationId="{14A21CFF-E1AC-5354-CDC9-5A0DEC6A0BC8}"/>
          </ac:graphicFrameMkLst>
        </pc:graphicFrameChg>
      </pc:sldChg>
      <pc:sldChg chg="modSp mod">
        <pc:chgData name="Gwendolyn Reyna" userId="0492242f-5314-4750-ad50-640a4fe02908" providerId="ADAL" clId="{BBF3D151-90BC-4373-BAA4-3A887D479496}" dt="2024-08-22T12:26:52.825" v="593" actId="20577"/>
        <pc:sldMkLst>
          <pc:docMk/>
          <pc:sldMk cId="946771123" sldId="1020"/>
        </pc:sldMkLst>
        <pc:graphicFrameChg chg="modGraphic">
          <ac:chgData name="Gwendolyn Reyna" userId="0492242f-5314-4750-ad50-640a4fe02908" providerId="ADAL" clId="{BBF3D151-90BC-4373-BAA4-3A887D479496}" dt="2024-08-22T12:26:52.825" v="593" actId="20577"/>
          <ac:graphicFrameMkLst>
            <pc:docMk/>
            <pc:sldMk cId="946771123" sldId="1020"/>
            <ac:graphicFrameMk id="6" creationId="{24D404A4-A51F-DF8D-1940-FD5CD3F32983}"/>
          </ac:graphicFrameMkLst>
        </pc:graphicFrameChg>
      </pc:sldChg>
      <pc:sldChg chg="modSp mod">
        <pc:chgData name="Gwendolyn Reyna" userId="0492242f-5314-4750-ad50-640a4fe02908" providerId="ADAL" clId="{BBF3D151-90BC-4373-BAA4-3A887D479496}" dt="2024-08-22T12:26:17.415" v="572" actId="20577"/>
        <pc:sldMkLst>
          <pc:docMk/>
          <pc:sldMk cId="1867218159" sldId="1022"/>
        </pc:sldMkLst>
        <pc:graphicFrameChg chg="modGraphic">
          <ac:chgData name="Gwendolyn Reyna" userId="0492242f-5314-4750-ad50-640a4fe02908" providerId="ADAL" clId="{BBF3D151-90BC-4373-BAA4-3A887D479496}" dt="2024-08-22T12:26:17.415" v="572" actId="20577"/>
          <ac:graphicFrameMkLst>
            <pc:docMk/>
            <pc:sldMk cId="1867218159" sldId="1022"/>
            <ac:graphicFrameMk id="9" creationId="{A8C70DA0-3E08-34B9-C951-65092631B779}"/>
          </ac:graphicFrameMkLst>
        </pc:graphicFrameChg>
      </pc:sldChg>
      <pc:sldChg chg="modSp mod">
        <pc:chgData name="Gwendolyn Reyna" userId="0492242f-5314-4750-ad50-640a4fe02908" providerId="ADAL" clId="{BBF3D151-90BC-4373-BAA4-3A887D479496}" dt="2024-08-22T12:26:31.561" v="578" actId="20577"/>
        <pc:sldMkLst>
          <pc:docMk/>
          <pc:sldMk cId="3464017865" sldId="1023"/>
        </pc:sldMkLst>
        <pc:graphicFrameChg chg="modGraphic">
          <ac:chgData name="Gwendolyn Reyna" userId="0492242f-5314-4750-ad50-640a4fe02908" providerId="ADAL" clId="{BBF3D151-90BC-4373-BAA4-3A887D479496}" dt="2024-08-22T12:26:31.561" v="578" actId="20577"/>
          <ac:graphicFrameMkLst>
            <pc:docMk/>
            <pc:sldMk cId="3464017865" sldId="1023"/>
            <ac:graphicFrameMk id="10" creationId="{5DE11FF7-3129-49B1-BBA1-78916E122043}"/>
          </ac:graphicFrameMkLst>
        </pc:graphicFrameChg>
      </pc:sldChg>
      <pc:sldChg chg="modSp mod">
        <pc:chgData name="Gwendolyn Reyna" userId="0492242f-5314-4750-ad50-640a4fe02908" providerId="ADAL" clId="{BBF3D151-90BC-4373-BAA4-3A887D479496}" dt="2024-08-22T12:27:14.937" v="614" actId="20577"/>
        <pc:sldMkLst>
          <pc:docMk/>
          <pc:sldMk cId="1560058822" sldId="1024"/>
        </pc:sldMkLst>
        <pc:graphicFrameChg chg="modGraphic">
          <ac:chgData name="Gwendolyn Reyna" userId="0492242f-5314-4750-ad50-640a4fe02908" providerId="ADAL" clId="{BBF3D151-90BC-4373-BAA4-3A887D479496}" dt="2024-08-22T12:27:14.937" v="614" actId="20577"/>
          <ac:graphicFrameMkLst>
            <pc:docMk/>
            <pc:sldMk cId="1560058822" sldId="1024"/>
            <ac:graphicFrameMk id="6" creationId="{24D404A4-A51F-DF8D-1940-FD5CD3F32983}"/>
          </ac:graphicFrameMkLst>
        </pc:graphicFrameChg>
      </pc:sldChg>
      <pc:sldChg chg="delCm">
        <pc:chgData name="Gwendolyn Reyna" userId="0492242f-5314-4750-ad50-640a4fe02908" providerId="ADAL" clId="{BBF3D151-90BC-4373-BAA4-3A887D479496}" dt="2024-08-12T19:31:27.292" v="1"/>
        <pc:sldMkLst>
          <pc:docMk/>
          <pc:sldMk cId="237729806" sldId="1025"/>
        </pc:sldMkLst>
        <pc:extLst>
          <p:ext xmlns:p="http://schemas.openxmlformats.org/presentationml/2006/main" uri="{D6D511B9-2390-475A-947B-AFAB55BFBCF1}">
            <pc226:cmChg xmlns:pc226="http://schemas.microsoft.com/office/powerpoint/2022/06/main/command" chg="del">
              <pc226:chgData name="Gwendolyn Reyna" userId="0492242f-5314-4750-ad50-640a4fe02908" providerId="ADAL" clId="{BBF3D151-90BC-4373-BAA4-3A887D479496}" dt="2024-08-12T19:31:27.292" v="1"/>
              <pc2:cmMkLst xmlns:pc2="http://schemas.microsoft.com/office/powerpoint/2019/9/main/command">
                <pc:docMk/>
                <pc:sldMk cId="237729806" sldId="1025"/>
                <pc2:cmMk id="{EECFCCE3-30D4-47DA-BC24-CEBE946527D0}"/>
              </pc2:cmMkLst>
            </pc226:cmChg>
          </p:ext>
        </pc:extLst>
      </pc:sldChg>
      <pc:sldChg chg="modSp">
        <pc:chgData name="Gwendolyn Reyna" userId="0492242f-5314-4750-ad50-640a4fe02908" providerId="ADAL" clId="{BBF3D151-90BC-4373-BAA4-3A887D479496}" dt="2024-08-22T12:27:39.153" v="630" actId="20577"/>
        <pc:sldMkLst>
          <pc:docMk/>
          <pc:sldMk cId="2410966630" sldId="1026"/>
        </pc:sldMkLst>
        <pc:spChg chg="mod">
          <ac:chgData name="Gwendolyn Reyna" userId="0492242f-5314-4750-ad50-640a4fe02908" providerId="ADAL" clId="{BBF3D151-90BC-4373-BAA4-3A887D479496}" dt="2024-08-22T12:27:27.055" v="619" actId="20577"/>
          <ac:spMkLst>
            <pc:docMk/>
            <pc:sldMk cId="2410966630" sldId="1026"/>
            <ac:spMk id="14" creationId="{842E4D08-E6D7-3EE3-319C-E8D34F221A7A}"/>
          </ac:spMkLst>
        </pc:spChg>
        <pc:spChg chg="mod">
          <ac:chgData name="Gwendolyn Reyna" userId="0492242f-5314-4750-ad50-640a4fe02908" providerId="ADAL" clId="{BBF3D151-90BC-4373-BAA4-3A887D479496}" dt="2024-08-22T12:27:33.961" v="625" actId="20577"/>
          <ac:spMkLst>
            <pc:docMk/>
            <pc:sldMk cId="2410966630" sldId="1026"/>
            <ac:spMk id="15" creationId="{2A20F5F5-83A0-1AC0-40DC-999B5975E1B6}"/>
          </ac:spMkLst>
        </pc:spChg>
        <pc:spChg chg="mod">
          <ac:chgData name="Gwendolyn Reyna" userId="0492242f-5314-4750-ad50-640a4fe02908" providerId="ADAL" clId="{BBF3D151-90BC-4373-BAA4-3A887D479496}" dt="2024-08-22T12:27:39.153" v="630" actId="20577"/>
          <ac:spMkLst>
            <pc:docMk/>
            <pc:sldMk cId="2410966630" sldId="1026"/>
            <ac:spMk id="18" creationId="{6D9A7CD1-8A4C-5A6D-A3C3-8683437E7C23}"/>
          </ac:spMkLst>
        </pc:spChg>
      </pc:sldChg>
      <pc:sldChg chg="modSp mod">
        <pc:chgData name="Gwendolyn Reyna" userId="0492242f-5314-4750-ad50-640a4fe02908" providerId="ADAL" clId="{BBF3D151-90BC-4373-BAA4-3A887D479496}" dt="2024-09-04T17:38:12.968" v="3475" actId="20577"/>
        <pc:sldMkLst>
          <pc:docMk/>
          <pc:sldMk cId="2766126219" sldId="1027"/>
        </pc:sldMkLst>
        <pc:graphicFrameChg chg="modGraphic">
          <ac:chgData name="Gwendolyn Reyna" userId="0492242f-5314-4750-ad50-640a4fe02908" providerId="ADAL" clId="{BBF3D151-90BC-4373-BAA4-3A887D479496}" dt="2024-09-04T17:38:12.968" v="3475" actId="20577"/>
          <ac:graphicFrameMkLst>
            <pc:docMk/>
            <pc:sldMk cId="2766126219" sldId="1027"/>
            <ac:graphicFrameMk id="6" creationId="{4FDB8669-9343-ECB5-F879-405DAA955CB0}"/>
          </ac:graphicFrameMkLst>
        </pc:graphicFrameChg>
      </pc:sldChg>
      <pc:sldChg chg="modSp mod">
        <pc:chgData name="Gwendolyn Reyna" userId="0492242f-5314-4750-ad50-640a4fe02908" providerId="ADAL" clId="{BBF3D151-90BC-4373-BAA4-3A887D479496}" dt="2024-09-04T13:24:23.852" v="2737" actId="20577"/>
        <pc:sldMkLst>
          <pc:docMk/>
          <pc:sldMk cId="3628845498" sldId="1028"/>
        </pc:sldMkLst>
        <pc:graphicFrameChg chg="mod modGraphic">
          <ac:chgData name="Gwendolyn Reyna" userId="0492242f-5314-4750-ad50-640a4fe02908" providerId="ADAL" clId="{BBF3D151-90BC-4373-BAA4-3A887D479496}" dt="2024-09-04T13:24:23.852" v="2737" actId="20577"/>
          <ac:graphicFrameMkLst>
            <pc:docMk/>
            <pc:sldMk cId="3628845498" sldId="1028"/>
            <ac:graphicFrameMk id="6" creationId="{5317E5DD-DA94-117D-E0E6-03A1DFC2D017}"/>
          </ac:graphicFrameMkLst>
        </pc:graphicFrameChg>
      </pc:sldChg>
      <pc:sldChg chg="modSp mod">
        <pc:chgData name="Gwendolyn Reyna" userId="0492242f-5314-4750-ad50-640a4fe02908" providerId="ADAL" clId="{BBF3D151-90BC-4373-BAA4-3A887D479496}" dt="2024-08-22T12:34:10.104" v="691" actId="207"/>
        <pc:sldMkLst>
          <pc:docMk/>
          <pc:sldMk cId="232489073" sldId="1037"/>
        </pc:sldMkLst>
        <pc:spChg chg="mod">
          <ac:chgData name="Gwendolyn Reyna" userId="0492242f-5314-4750-ad50-640a4fe02908" providerId="ADAL" clId="{BBF3D151-90BC-4373-BAA4-3A887D479496}" dt="2024-08-22T12:34:10.104" v="691" actId="207"/>
          <ac:spMkLst>
            <pc:docMk/>
            <pc:sldMk cId="232489073" sldId="1037"/>
            <ac:spMk id="36" creationId="{25D118AA-67E0-F82A-D45A-AB5376E4B698}"/>
          </ac:spMkLst>
        </pc:spChg>
      </pc:sldChg>
      <pc:sldChg chg="delCm">
        <pc:chgData name="Gwendolyn Reyna" userId="0492242f-5314-4750-ad50-640a4fe02908" providerId="ADAL" clId="{BBF3D151-90BC-4373-BAA4-3A887D479496}" dt="2024-08-12T19:30:58.222" v="0"/>
        <pc:sldMkLst>
          <pc:docMk/>
          <pc:sldMk cId="1099794978" sldId="1042"/>
        </pc:sldMkLst>
        <pc:extLst>
          <p:ext xmlns:p="http://schemas.openxmlformats.org/presentationml/2006/main" uri="{D6D511B9-2390-475A-947B-AFAB55BFBCF1}">
            <pc226:cmChg xmlns:pc226="http://schemas.microsoft.com/office/powerpoint/2022/06/main/command" chg="del">
              <pc226:chgData name="Gwendolyn Reyna" userId="0492242f-5314-4750-ad50-640a4fe02908" providerId="ADAL" clId="{BBF3D151-90BC-4373-BAA4-3A887D479496}" dt="2024-08-12T19:30:58.222" v="0"/>
              <pc2:cmMkLst xmlns:pc2="http://schemas.microsoft.com/office/powerpoint/2019/9/main/command">
                <pc:docMk/>
                <pc:sldMk cId="1099794978" sldId="1042"/>
                <pc2:cmMk id="{F72097D7-6077-4E24-9521-EAE75B029D2B}"/>
              </pc2:cmMkLst>
            </pc226:cmChg>
          </p:ext>
        </pc:extLst>
      </pc:sldChg>
      <pc:sldChg chg="delSp modSp mod">
        <pc:chgData name="Gwendolyn Reyna" userId="0492242f-5314-4750-ad50-640a4fe02908" providerId="ADAL" clId="{BBF3D151-90BC-4373-BAA4-3A887D479496}" dt="2024-08-22T12:32:45.910" v="689" actId="1076"/>
        <pc:sldMkLst>
          <pc:docMk/>
          <pc:sldMk cId="773127265" sldId="1043"/>
        </pc:sldMkLst>
        <pc:spChg chg="mod">
          <ac:chgData name="Gwendolyn Reyna" userId="0492242f-5314-4750-ad50-640a4fe02908" providerId="ADAL" clId="{BBF3D151-90BC-4373-BAA4-3A887D479496}" dt="2024-08-22T12:32:45.910" v="689" actId="1076"/>
          <ac:spMkLst>
            <pc:docMk/>
            <pc:sldMk cId="773127265" sldId="1043"/>
            <ac:spMk id="6" creationId="{0148853F-11B2-2F85-F053-00995C4AEA88}"/>
          </ac:spMkLst>
        </pc:spChg>
        <pc:spChg chg="del">
          <ac:chgData name="Gwendolyn Reyna" userId="0492242f-5314-4750-ad50-640a4fe02908" providerId="ADAL" clId="{BBF3D151-90BC-4373-BAA4-3A887D479496}" dt="2024-08-22T12:32:25.377" v="685" actId="478"/>
          <ac:spMkLst>
            <pc:docMk/>
            <pc:sldMk cId="773127265" sldId="1043"/>
            <ac:spMk id="7" creationId="{1C4B1897-F91E-2F35-1E82-6852D995E4E3}"/>
          </ac:spMkLst>
        </pc:spChg>
        <pc:spChg chg="mod">
          <ac:chgData name="Gwendolyn Reyna" userId="0492242f-5314-4750-ad50-640a4fe02908" providerId="ADAL" clId="{BBF3D151-90BC-4373-BAA4-3A887D479496}" dt="2024-08-20T12:23:00.115" v="229" actId="207"/>
          <ac:spMkLst>
            <pc:docMk/>
            <pc:sldMk cId="773127265" sldId="1043"/>
            <ac:spMk id="13" creationId="{F5852A76-52F6-B4FF-CC35-DE1679DC5B9B}"/>
          </ac:spMkLst>
        </pc:spChg>
        <pc:spChg chg="del">
          <ac:chgData name="Gwendolyn Reyna" userId="0492242f-5314-4750-ad50-640a4fe02908" providerId="ADAL" clId="{BBF3D151-90BC-4373-BAA4-3A887D479496}" dt="2024-08-22T12:32:29.097" v="686" actId="478"/>
          <ac:spMkLst>
            <pc:docMk/>
            <pc:sldMk cId="773127265" sldId="1043"/>
            <ac:spMk id="17" creationId="{41EAC475-2811-44D9-ADA5-A73A7046ED64}"/>
          </ac:spMkLst>
        </pc:spChg>
        <pc:spChg chg="mod">
          <ac:chgData name="Gwendolyn Reyna" userId="0492242f-5314-4750-ad50-640a4fe02908" providerId="ADAL" clId="{BBF3D151-90BC-4373-BAA4-3A887D479496}" dt="2024-08-22T12:32:38.055" v="688" actId="1076"/>
          <ac:spMkLst>
            <pc:docMk/>
            <pc:sldMk cId="773127265" sldId="1043"/>
            <ac:spMk id="21" creationId="{F0FA77A5-73BE-C60D-180B-E61FF55E17E7}"/>
          </ac:spMkLst>
        </pc:spChg>
        <pc:cxnChg chg="mod">
          <ac:chgData name="Gwendolyn Reyna" userId="0492242f-5314-4750-ad50-640a4fe02908" providerId="ADAL" clId="{BBF3D151-90BC-4373-BAA4-3A887D479496}" dt="2024-08-22T12:32:29.097" v="686" actId="478"/>
          <ac:cxnSpMkLst>
            <pc:docMk/>
            <pc:sldMk cId="773127265" sldId="1043"/>
            <ac:cxnSpMk id="29" creationId="{DB8297F7-D4A4-9DCA-AE67-B7662810B643}"/>
          </ac:cxnSpMkLst>
        </pc:cxnChg>
        <pc:cxnChg chg="del mod">
          <ac:chgData name="Gwendolyn Reyna" userId="0492242f-5314-4750-ad50-640a4fe02908" providerId="ADAL" clId="{BBF3D151-90BC-4373-BAA4-3A887D479496}" dt="2024-08-22T12:32:32.922" v="687" actId="478"/>
          <ac:cxnSpMkLst>
            <pc:docMk/>
            <pc:sldMk cId="773127265" sldId="1043"/>
            <ac:cxnSpMk id="44" creationId="{59A85FEF-AB58-348F-0C32-D372AE06A5EB}"/>
          </ac:cxnSpMkLst>
        </pc:cxnChg>
      </pc:sldChg>
      <pc:sldChg chg="modSp mod">
        <pc:chgData name="Gwendolyn Reyna" userId="0492242f-5314-4750-ad50-640a4fe02908" providerId="ADAL" clId="{BBF3D151-90BC-4373-BAA4-3A887D479496}" dt="2024-08-30T12:37:22.023" v="2322" actId="20577"/>
        <pc:sldMkLst>
          <pc:docMk/>
          <pc:sldMk cId="2618273575" sldId="1046"/>
        </pc:sldMkLst>
        <pc:spChg chg="mod">
          <ac:chgData name="Gwendolyn Reyna" userId="0492242f-5314-4750-ad50-640a4fe02908" providerId="ADAL" clId="{BBF3D151-90BC-4373-BAA4-3A887D479496}" dt="2024-08-30T12:37:22.023" v="2322" actId="20577"/>
          <ac:spMkLst>
            <pc:docMk/>
            <pc:sldMk cId="2618273575" sldId="1046"/>
            <ac:spMk id="8" creationId="{5AB84FF1-F951-33FE-3776-81EE00E7CB6C}"/>
          </ac:spMkLst>
        </pc:spChg>
        <pc:spChg chg="mod">
          <ac:chgData name="Gwendolyn Reyna" userId="0492242f-5314-4750-ad50-640a4fe02908" providerId="ADAL" clId="{BBF3D151-90BC-4373-BAA4-3A887D479496}" dt="2024-08-22T12:30:56.679" v="684" actId="1076"/>
          <ac:spMkLst>
            <pc:docMk/>
            <pc:sldMk cId="2618273575" sldId="1046"/>
            <ac:spMk id="20" creationId="{78EE82B2-BEBD-FFD9-7A99-071DB45A02D4}"/>
          </ac:spMkLst>
        </pc:spChg>
        <pc:spChg chg="mod">
          <ac:chgData name="Gwendolyn Reyna" userId="0492242f-5314-4750-ad50-640a4fe02908" providerId="ADAL" clId="{BBF3D151-90BC-4373-BAA4-3A887D479496}" dt="2024-08-22T12:30:47.551" v="683" actId="14100"/>
          <ac:spMkLst>
            <pc:docMk/>
            <pc:sldMk cId="2618273575" sldId="1046"/>
            <ac:spMk id="54" creationId="{0B07EABF-DC6C-86F2-DAC4-9AA1F9767F5F}"/>
          </ac:spMkLst>
        </pc:spChg>
        <pc:spChg chg="mod">
          <ac:chgData name="Gwendolyn Reyna" userId="0492242f-5314-4750-ad50-640a4fe02908" providerId="ADAL" clId="{BBF3D151-90BC-4373-BAA4-3A887D479496}" dt="2024-08-26T14:07:24.102" v="800" actId="14100"/>
          <ac:spMkLst>
            <pc:docMk/>
            <pc:sldMk cId="2618273575" sldId="1046"/>
            <ac:spMk id="84" creationId="{469802FD-7B32-A4C2-0E03-9681E5F6C2DE}"/>
          </ac:spMkLst>
        </pc:spChg>
        <pc:spChg chg="mod">
          <ac:chgData name="Gwendolyn Reyna" userId="0492242f-5314-4750-ad50-640a4fe02908" providerId="ADAL" clId="{BBF3D151-90BC-4373-BAA4-3A887D479496}" dt="2024-08-26T14:07:01.783" v="798" actId="14100"/>
          <ac:spMkLst>
            <pc:docMk/>
            <pc:sldMk cId="2618273575" sldId="1046"/>
            <ac:spMk id="85" creationId="{4620106A-C00C-6D8B-F23A-E753E7811CA5}"/>
          </ac:spMkLst>
        </pc:spChg>
        <pc:cxnChg chg="mod">
          <ac:chgData name="Gwendolyn Reyna" userId="0492242f-5314-4750-ad50-640a4fe02908" providerId="ADAL" clId="{BBF3D151-90BC-4373-BAA4-3A887D479496}" dt="2024-08-26T14:07:24.102" v="800" actId="14100"/>
          <ac:cxnSpMkLst>
            <pc:docMk/>
            <pc:sldMk cId="2618273575" sldId="1046"/>
            <ac:cxnSpMk id="47" creationId="{BF16FCB8-75EB-7500-26CC-557CD760DA46}"/>
          </ac:cxnSpMkLst>
        </pc:cxnChg>
        <pc:cxnChg chg="mod">
          <ac:chgData name="Gwendolyn Reyna" userId="0492242f-5314-4750-ad50-640a4fe02908" providerId="ADAL" clId="{BBF3D151-90BC-4373-BAA4-3A887D479496}" dt="2024-08-26T14:07:24.102" v="800" actId="14100"/>
          <ac:cxnSpMkLst>
            <pc:docMk/>
            <pc:sldMk cId="2618273575" sldId="1046"/>
            <ac:cxnSpMk id="95" creationId="{C6D011DF-00CF-2DB4-D48A-7F9B014E0C69}"/>
          </ac:cxnSpMkLst>
        </pc:cxnChg>
        <pc:cxnChg chg="mod">
          <ac:chgData name="Gwendolyn Reyna" userId="0492242f-5314-4750-ad50-640a4fe02908" providerId="ADAL" clId="{BBF3D151-90BC-4373-BAA4-3A887D479496}" dt="2024-08-26T14:07:01.783" v="798" actId="14100"/>
          <ac:cxnSpMkLst>
            <pc:docMk/>
            <pc:sldMk cId="2618273575" sldId="1046"/>
            <ac:cxnSpMk id="98" creationId="{1B5C4989-7404-2B11-D372-77134A8A5443}"/>
          </ac:cxnSpMkLst>
        </pc:cxnChg>
        <pc:cxnChg chg="mod">
          <ac:chgData name="Gwendolyn Reyna" userId="0492242f-5314-4750-ad50-640a4fe02908" providerId="ADAL" clId="{BBF3D151-90BC-4373-BAA4-3A887D479496}" dt="2024-08-26T14:07:01.783" v="798" actId="14100"/>
          <ac:cxnSpMkLst>
            <pc:docMk/>
            <pc:sldMk cId="2618273575" sldId="1046"/>
            <ac:cxnSpMk id="99" creationId="{E698FB57-70F6-BDCA-FE6A-DC8791CAC553}"/>
          </ac:cxnSpMkLst>
        </pc:cxnChg>
        <pc:cxnChg chg="mod">
          <ac:chgData name="Gwendolyn Reyna" userId="0492242f-5314-4750-ad50-640a4fe02908" providerId="ADAL" clId="{BBF3D151-90BC-4373-BAA4-3A887D479496}" dt="2024-08-22T12:30:47.551" v="683" actId="14100"/>
          <ac:cxnSpMkLst>
            <pc:docMk/>
            <pc:sldMk cId="2618273575" sldId="1046"/>
            <ac:cxnSpMk id="103" creationId="{C5D8C99C-C1CA-1E34-F8AD-F66C09E70413}"/>
          </ac:cxnSpMkLst>
        </pc:cxnChg>
        <pc:cxnChg chg="mod">
          <ac:chgData name="Gwendolyn Reyna" userId="0492242f-5314-4750-ad50-640a4fe02908" providerId="ADAL" clId="{BBF3D151-90BC-4373-BAA4-3A887D479496}" dt="2024-08-22T12:30:56.679" v="684" actId="1076"/>
          <ac:cxnSpMkLst>
            <pc:docMk/>
            <pc:sldMk cId="2618273575" sldId="1046"/>
            <ac:cxnSpMk id="116" creationId="{077494D5-91C3-869E-B45E-529628740802}"/>
          </ac:cxnSpMkLst>
        </pc:cxnChg>
      </pc:sldChg>
      <pc:sldChg chg="del">
        <pc:chgData name="Gwendolyn Reyna" userId="0492242f-5314-4750-ad50-640a4fe02908" providerId="ADAL" clId="{BBF3D151-90BC-4373-BAA4-3A887D479496}" dt="2024-08-20T12:32:33.940" v="230" actId="47"/>
        <pc:sldMkLst>
          <pc:docMk/>
          <pc:sldMk cId="3245912026" sldId="1048"/>
        </pc:sldMkLst>
      </pc:sldChg>
      <pc:sldChg chg="addSp delSp modSp add mod">
        <pc:chgData name="Gwendolyn Reyna" userId="0492242f-5314-4750-ad50-640a4fe02908" providerId="ADAL" clId="{BBF3D151-90BC-4373-BAA4-3A887D479496}" dt="2024-08-26T15:01:28.443" v="1627" actId="20577"/>
        <pc:sldMkLst>
          <pc:docMk/>
          <pc:sldMk cId="1624811479" sldId="1053"/>
        </pc:sldMkLst>
        <pc:spChg chg="mod">
          <ac:chgData name="Gwendolyn Reyna" userId="0492242f-5314-4750-ad50-640a4fe02908" providerId="ADAL" clId="{BBF3D151-90BC-4373-BAA4-3A887D479496}" dt="2024-08-26T15:01:28.443" v="1627" actId="20577"/>
          <ac:spMkLst>
            <pc:docMk/>
            <pc:sldMk cId="1624811479" sldId="1053"/>
            <ac:spMk id="2" creationId="{78831D80-F0A3-D35C-72A9-D6FDFF3510C8}"/>
          </ac:spMkLst>
        </pc:spChg>
        <pc:spChg chg="mod">
          <ac:chgData name="Gwendolyn Reyna" userId="0492242f-5314-4750-ad50-640a4fe02908" providerId="ADAL" clId="{BBF3D151-90BC-4373-BAA4-3A887D479496}" dt="2024-08-26T15:00:29.274" v="1597" actId="20577"/>
          <ac:spMkLst>
            <pc:docMk/>
            <pc:sldMk cId="1624811479" sldId="1053"/>
            <ac:spMk id="5" creationId="{2B650CED-133D-568D-2212-0CCE7587D95D}"/>
          </ac:spMkLst>
        </pc:spChg>
        <pc:spChg chg="mod">
          <ac:chgData name="Gwendolyn Reyna" userId="0492242f-5314-4750-ad50-640a4fe02908" providerId="ADAL" clId="{BBF3D151-90BC-4373-BAA4-3A887D479496}" dt="2024-08-26T14:56:05.311" v="1293" actId="14100"/>
          <ac:spMkLst>
            <pc:docMk/>
            <pc:sldMk cId="1624811479" sldId="1053"/>
            <ac:spMk id="6" creationId="{9EDB2EC5-B741-655D-C3AB-B096D4104593}"/>
          </ac:spMkLst>
        </pc:spChg>
        <pc:spChg chg="mod">
          <ac:chgData name="Gwendolyn Reyna" userId="0492242f-5314-4750-ad50-640a4fe02908" providerId="ADAL" clId="{BBF3D151-90BC-4373-BAA4-3A887D479496}" dt="2024-08-26T14:55:59.815" v="1292" actId="1076"/>
          <ac:spMkLst>
            <pc:docMk/>
            <pc:sldMk cId="1624811479" sldId="1053"/>
            <ac:spMk id="7" creationId="{D08CD5D0-1968-0D44-9BE8-32C979CDB675}"/>
          </ac:spMkLst>
        </pc:spChg>
        <pc:spChg chg="del">
          <ac:chgData name="Gwendolyn Reyna" userId="0492242f-5314-4750-ad50-640a4fe02908" providerId="ADAL" clId="{BBF3D151-90BC-4373-BAA4-3A887D479496}" dt="2024-08-26T14:30:41.877" v="930" actId="478"/>
          <ac:spMkLst>
            <pc:docMk/>
            <pc:sldMk cId="1624811479" sldId="1053"/>
            <ac:spMk id="10" creationId="{E79B6212-B1E2-F3CF-6813-761632CCD90C}"/>
          </ac:spMkLst>
        </pc:spChg>
        <pc:spChg chg="mod">
          <ac:chgData name="Gwendolyn Reyna" userId="0492242f-5314-4750-ad50-640a4fe02908" providerId="ADAL" clId="{BBF3D151-90BC-4373-BAA4-3A887D479496}" dt="2024-08-26T14:56:10.814" v="1294" actId="14100"/>
          <ac:spMkLst>
            <pc:docMk/>
            <pc:sldMk cId="1624811479" sldId="1053"/>
            <ac:spMk id="12" creationId="{D97E71C7-BB53-CE57-D4AB-2ECFBD743CEC}"/>
          </ac:spMkLst>
        </pc:spChg>
        <pc:spChg chg="mod">
          <ac:chgData name="Gwendolyn Reyna" userId="0492242f-5314-4750-ad50-640a4fe02908" providerId="ADAL" clId="{BBF3D151-90BC-4373-BAA4-3A887D479496}" dt="2024-08-26T14:55:53.167" v="1291" actId="1076"/>
          <ac:spMkLst>
            <pc:docMk/>
            <pc:sldMk cId="1624811479" sldId="1053"/>
            <ac:spMk id="13" creationId="{416FF3BB-F6C3-E53A-0124-7824274DBECC}"/>
          </ac:spMkLst>
        </pc:spChg>
        <pc:spChg chg="del mod">
          <ac:chgData name="Gwendolyn Reyna" userId="0492242f-5314-4750-ad50-640a4fe02908" providerId="ADAL" clId="{BBF3D151-90BC-4373-BAA4-3A887D479496}" dt="2024-08-26T14:30:10.476" v="925" actId="478"/>
          <ac:spMkLst>
            <pc:docMk/>
            <pc:sldMk cId="1624811479" sldId="1053"/>
            <ac:spMk id="15" creationId="{745B1B95-C526-F93D-9401-53C0985B3ACA}"/>
          </ac:spMkLst>
        </pc:spChg>
        <pc:spChg chg="add del mod">
          <ac:chgData name="Gwendolyn Reyna" userId="0492242f-5314-4750-ad50-640a4fe02908" providerId="ADAL" clId="{BBF3D151-90BC-4373-BAA4-3A887D479496}" dt="2024-08-26T14:54:51.849" v="1281" actId="207"/>
          <ac:spMkLst>
            <pc:docMk/>
            <pc:sldMk cId="1624811479" sldId="1053"/>
            <ac:spMk id="23" creationId="{63B9A1FA-8EA9-CBC6-61DB-FEA3E1703D22}"/>
          </ac:spMkLst>
        </pc:spChg>
        <pc:spChg chg="mod">
          <ac:chgData name="Gwendolyn Reyna" userId="0492242f-5314-4750-ad50-640a4fe02908" providerId="ADAL" clId="{BBF3D151-90BC-4373-BAA4-3A887D479496}" dt="2024-08-26T14:54:47.745" v="1280" actId="207"/>
          <ac:spMkLst>
            <pc:docMk/>
            <pc:sldMk cId="1624811479" sldId="1053"/>
            <ac:spMk id="24" creationId="{AF614497-9D39-5811-35BD-51DB66EB2512}"/>
          </ac:spMkLst>
        </pc:spChg>
        <pc:spChg chg="add del mod">
          <ac:chgData name="Gwendolyn Reyna" userId="0492242f-5314-4750-ad50-640a4fe02908" providerId="ADAL" clId="{BBF3D151-90BC-4373-BAA4-3A887D479496}" dt="2024-08-26T14:48:00.784" v="1200" actId="478"/>
          <ac:spMkLst>
            <pc:docMk/>
            <pc:sldMk cId="1624811479" sldId="1053"/>
            <ac:spMk id="25" creationId="{D5E65D01-1ED9-D869-7A81-8BB0F76EAF9F}"/>
          </ac:spMkLst>
        </pc:spChg>
        <pc:graphicFrameChg chg="mod modGraphic">
          <ac:chgData name="Gwendolyn Reyna" userId="0492242f-5314-4750-ad50-640a4fe02908" providerId="ADAL" clId="{BBF3D151-90BC-4373-BAA4-3A887D479496}" dt="2024-08-26T14:57:23.868" v="1325" actId="113"/>
          <ac:graphicFrameMkLst>
            <pc:docMk/>
            <pc:sldMk cId="1624811479" sldId="1053"/>
            <ac:graphicFrameMk id="8" creationId="{92A44218-45CA-9444-EFDF-A894ECE4411A}"/>
          </ac:graphicFrameMkLst>
        </pc:graphicFrameChg>
        <pc:graphicFrameChg chg="mod modGraphic">
          <ac:chgData name="Gwendolyn Reyna" userId="0492242f-5314-4750-ad50-640a4fe02908" providerId="ADAL" clId="{BBF3D151-90BC-4373-BAA4-3A887D479496}" dt="2024-08-26T14:55:35.311" v="1289" actId="1076"/>
          <ac:graphicFrameMkLst>
            <pc:docMk/>
            <pc:sldMk cId="1624811479" sldId="1053"/>
            <ac:graphicFrameMk id="14" creationId="{ECE6BB62-7077-67F2-6B23-108704A092EB}"/>
          </ac:graphicFrameMkLst>
        </pc:graphicFrameChg>
        <pc:graphicFrameChg chg="del">
          <ac:chgData name="Gwendolyn Reyna" userId="0492242f-5314-4750-ad50-640a4fe02908" providerId="ADAL" clId="{BBF3D151-90BC-4373-BAA4-3A887D479496}" dt="2024-08-26T14:30:13.917" v="926" actId="478"/>
          <ac:graphicFrameMkLst>
            <pc:docMk/>
            <pc:sldMk cId="1624811479" sldId="1053"/>
            <ac:graphicFrameMk id="16" creationId="{B3F09C6E-608C-CD1F-3F93-07283C4BE8F9}"/>
          </ac:graphicFrameMkLst>
        </pc:graphicFrameChg>
        <pc:picChg chg="add mod">
          <ac:chgData name="Gwendolyn Reyna" userId="0492242f-5314-4750-ad50-640a4fe02908" providerId="ADAL" clId="{BBF3D151-90BC-4373-BAA4-3A887D479496}" dt="2024-08-26T14:47:51.617" v="1194" actId="1076"/>
          <ac:picMkLst>
            <pc:docMk/>
            <pc:sldMk cId="1624811479" sldId="1053"/>
            <ac:picMk id="9" creationId="{13FBB162-5FF2-B0BD-4F2F-FC8283D3586A}"/>
          </ac:picMkLst>
        </pc:picChg>
        <pc:picChg chg="del">
          <ac:chgData name="Gwendolyn Reyna" userId="0492242f-5314-4750-ad50-640a4fe02908" providerId="ADAL" clId="{BBF3D151-90BC-4373-BAA4-3A887D479496}" dt="2024-08-26T14:54:12.779" v="1278" actId="478"/>
          <ac:picMkLst>
            <pc:docMk/>
            <pc:sldMk cId="1624811479" sldId="1053"/>
            <ac:picMk id="11" creationId="{4F191873-1F4C-AED1-1E35-1EDE3D512D00}"/>
          </ac:picMkLst>
        </pc:picChg>
        <pc:picChg chg="del mod">
          <ac:chgData name="Gwendolyn Reyna" userId="0492242f-5314-4750-ad50-640a4fe02908" providerId="ADAL" clId="{BBF3D151-90BC-4373-BAA4-3A887D479496}" dt="2024-08-26T14:46:08.297" v="1176" actId="478"/>
          <ac:picMkLst>
            <pc:docMk/>
            <pc:sldMk cId="1624811479" sldId="1053"/>
            <ac:picMk id="17" creationId="{7DB1E84F-680C-6434-A463-BD73BD2020E5}"/>
          </ac:picMkLst>
        </pc:picChg>
        <pc:picChg chg="add mod">
          <ac:chgData name="Gwendolyn Reyna" userId="0492242f-5314-4750-ad50-640a4fe02908" providerId="ADAL" clId="{BBF3D151-90BC-4373-BAA4-3A887D479496}" dt="2024-08-26T14:50:27.221" v="1214" actId="339"/>
          <ac:picMkLst>
            <pc:docMk/>
            <pc:sldMk cId="1624811479" sldId="1053"/>
            <ac:picMk id="21" creationId="{27817485-1C50-BCDD-1B93-D55A5F1AE1E7}"/>
          </ac:picMkLst>
        </pc:picChg>
        <pc:picChg chg="add del mod">
          <ac:chgData name="Gwendolyn Reyna" userId="0492242f-5314-4750-ad50-640a4fe02908" providerId="ADAL" clId="{BBF3D151-90BC-4373-BAA4-3A887D479496}" dt="2024-08-26T14:48:05.143" v="1201" actId="478"/>
          <ac:picMkLst>
            <pc:docMk/>
            <pc:sldMk cId="1624811479" sldId="1053"/>
            <ac:picMk id="22" creationId="{857E4A5C-D0BB-4C64-188D-D25B7003E7D5}"/>
          </ac:picMkLst>
        </pc:picChg>
        <pc:picChg chg="del">
          <ac:chgData name="Gwendolyn Reyna" userId="0492242f-5314-4750-ad50-640a4fe02908" providerId="ADAL" clId="{BBF3D151-90BC-4373-BAA4-3A887D479496}" dt="2024-08-26T14:51:08.336" v="1250" actId="478"/>
          <ac:picMkLst>
            <pc:docMk/>
            <pc:sldMk cId="1624811479" sldId="1053"/>
            <ac:picMk id="29" creationId="{05A99DCD-6704-5310-13DA-22E6821ADCA0}"/>
          </ac:picMkLst>
        </pc:picChg>
        <pc:cxnChg chg="del">
          <ac:chgData name="Gwendolyn Reyna" userId="0492242f-5314-4750-ad50-640a4fe02908" providerId="ADAL" clId="{BBF3D151-90BC-4373-BAA4-3A887D479496}" dt="2024-08-26T14:30:16.434" v="927" actId="478"/>
          <ac:cxnSpMkLst>
            <pc:docMk/>
            <pc:sldMk cId="1624811479" sldId="1053"/>
            <ac:cxnSpMk id="19" creationId="{68A36164-B576-4E7D-5FD2-40204B2D2FFA}"/>
          </ac:cxnSpMkLst>
        </pc:cxnChg>
        <pc:cxnChg chg="del">
          <ac:chgData name="Gwendolyn Reyna" userId="0492242f-5314-4750-ad50-640a4fe02908" providerId="ADAL" clId="{BBF3D151-90BC-4373-BAA4-3A887D479496}" dt="2024-08-26T14:30:19.684" v="928" actId="478"/>
          <ac:cxnSpMkLst>
            <pc:docMk/>
            <pc:sldMk cId="1624811479" sldId="1053"/>
            <ac:cxnSpMk id="20" creationId="{7FED488D-B97B-6058-B9A5-16DD271D29B5}"/>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DB-4C11-9590-80FBF0556B87}"/>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DB-4C11-9590-80FBF0556B87}"/>
              </c:ext>
            </c:extLst>
          </c:dPt>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0DDB-4C11-9590-80FBF0556B8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1" kern="1200">
          <a:solidFill>
            <a:schemeClr val="tx1"/>
          </a:solidFill>
          <a:latin typeface="Lub Dub Bold" panose="020B0803030403020204" pitchFamily="34" charset="0"/>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CD-4D53-BF52-069E289AE75C}"/>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CD-4D53-BF52-069E289AE75C}"/>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5CD-4D53-BF52-069E289AE75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689A2-8D5C-4855-8DDA-C103BF8C941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40D854E-5ACE-47F4-9F11-EB9C4B364E94}">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511D95B0-8556-4F31-873F-3AF2062D7DDE}" type="parTrans" cxnId="{1A2C53CF-36AC-40AF-A930-C1269D3EC054}">
      <dgm:prSet/>
      <dgm:spPr/>
      <dgm:t>
        <a:bodyPr/>
        <a:lstStyle/>
        <a:p>
          <a:endParaRPr lang="en-US"/>
        </a:p>
      </dgm:t>
    </dgm:pt>
    <dgm:pt modelId="{DF84A382-D014-488B-9A7C-A83681101ED1}" type="sibTrans" cxnId="{1A2C53CF-36AC-40AF-A930-C1269D3EC054}">
      <dgm:prSet/>
      <dgm:spPr>
        <a:solidFill>
          <a:schemeClr val="bg1">
            <a:lumMod val="75000"/>
          </a:schemeClr>
        </a:solidFill>
      </dgm:spPr>
      <dgm:t>
        <a:bodyPr/>
        <a:lstStyle/>
        <a:p>
          <a:endParaRPr lang="en-US"/>
        </a:p>
      </dgm:t>
    </dgm:pt>
    <dgm:pt modelId="{1996BDE9-EEAA-440C-88A4-3AE403B31D39}">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A5AEF061-7DE3-461E-92F9-E90E1E4ABFD3}" type="parTrans" cxnId="{D923B735-09E6-4AC0-BA28-3FFBBDAB849A}">
      <dgm:prSet/>
      <dgm:spPr/>
      <dgm:t>
        <a:bodyPr/>
        <a:lstStyle/>
        <a:p>
          <a:endParaRPr lang="en-US"/>
        </a:p>
      </dgm:t>
    </dgm:pt>
    <dgm:pt modelId="{7EE1E54A-77A9-4606-B606-691DC434A9FC}" type="sibTrans" cxnId="{D923B735-09E6-4AC0-BA28-3FFBBDAB849A}">
      <dgm:prSet/>
      <dgm:spPr>
        <a:solidFill>
          <a:schemeClr val="bg1">
            <a:lumMod val="75000"/>
          </a:schemeClr>
        </a:solidFill>
      </dgm:spPr>
      <dgm:t>
        <a:bodyPr/>
        <a:lstStyle/>
        <a:p>
          <a:endParaRPr lang="en-US"/>
        </a:p>
      </dgm:t>
    </dgm:pt>
    <dgm:pt modelId="{CD1DB75C-7A75-48CF-9CF1-13872E27C821}">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34015127-28E2-4D41-92FC-244628DE6BB5}" type="parTrans" cxnId="{ED5B6F64-ABBF-40D5-8890-DA6EBCDBEBC8}">
      <dgm:prSet/>
      <dgm:spPr/>
      <dgm:t>
        <a:bodyPr/>
        <a:lstStyle/>
        <a:p>
          <a:endParaRPr lang="en-US"/>
        </a:p>
      </dgm:t>
    </dgm:pt>
    <dgm:pt modelId="{BBDF68A5-B697-4B1D-9B1A-31228AD926BA}" type="sibTrans" cxnId="{ED5B6F64-ABBF-40D5-8890-DA6EBCDBEBC8}">
      <dgm:prSet/>
      <dgm:spPr>
        <a:solidFill>
          <a:schemeClr val="bg1">
            <a:lumMod val="75000"/>
          </a:schemeClr>
        </a:solidFill>
        <a:ln>
          <a:solidFill>
            <a:schemeClr val="bg1">
              <a:lumMod val="75000"/>
            </a:schemeClr>
          </a:solidFill>
        </a:ln>
      </dgm:spPr>
      <dgm:t>
        <a:bodyPr/>
        <a:lstStyle/>
        <a:p>
          <a:endParaRPr lang="en-US"/>
        </a:p>
      </dgm:t>
    </dgm:pt>
    <dgm:pt modelId="{98AA804C-B6A2-4462-8D2C-DE4FFE1698CF}">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99A4D978-A165-400B-938B-1D98D6906C70}" type="parTrans" cxnId="{16CCA202-F8DB-4F71-8DF3-F71C7A84F48F}">
      <dgm:prSet/>
      <dgm:spPr/>
      <dgm:t>
        <a:bodyPr/>
        <a:lstStyle/>
        <a:p>
          <a:endParaRPr lang="en-US"/>
        </a:p>
      </dgm:t>
    </dgm:pt>
    <dgm:pt modelId="{B2382728-32D7-4099-97D5-E0A5164548F0}" type="sibTrans" cxnId="{16CCA202-F8DB-4F71-8DF3-F71C7A84F48F}">
      <dgm:prSet/>
      <dgm:spPr>
        <a:solidFill>
          <a:schemeClr val="bg1">
            <a:lumMod val="75000"/>
          </a:schemeClr>
        </a:solidFill>
      </dgm:spPr>
      <dgm:t>
        <a:bodyPr/>
        <a:lstStyle/>
        <a:p>
          <a:endParaRPr lang="en-US"/>
        </a:p>
      </dgm:t>
    </dgm:pt>
    <dgm:pt modelId="{BB9C8DF4-2519-463B-A6F7-823EB093BE48}">
      <dgm:prSet phldrT="[Text]"/>
      <dgm:spPr>
        <a:noFill/>
      </dgm:spPr>
      <dgm:t>
        <a:bodyPr/>
        <a:lstStyle/>
        <a:p>
          <a:endParaRPr lang="en-US" dirty="0">
            <a:latin typeface="Lub Dub Bold" panose="020B0803030403020204" pitchFamily="34" charset="0"/>
          </a:endParaRPr>
        </a:p>
      </dgm:t>
    </dgm:pt>
    <dgm:pt modelId="{E41EFF3E-4A8A-4A02-A1CE-B1CF8EA5450A}" type="sibTrans" cxnId="{F0C5E123-2746-4DE2-918E-DEFEB1891B2E}">
      <dgm:prSet/>
      <dgm:spPr/>
      <dgm:t>
        <a:bodyPr/>
        <a:lstStyle/>
        <a:p>
          <a:endParaRPr lang="en-US"/>
        </a:p>
      </dgm:t>
    </dgm:pt>
    <dgm:pt modelId="{273E536C-4997-42BB-8CFF-1CC0EC3F5BE0}" type="parTrans" cxnId="{F0C5E123-2746-4DE2-918E-DEFEB1891B2E}">
      <dgm:prSet/>
      <dgm:spPr/>
      <dgm:t>
        <a:bodyPr/>
        <a:lstStyle/>
        <a:p>
          <a:endParaRPr lang="en-US"/>
        </a:p>
      </dgm:t>
    </dgm:pt>
    <dgm:pt modelId="{AC5310E8-BC19-48EE-BEF5-81989E834185}" type="pres">
      <dgm:prSet presAssocID="{0FB689A2-8D5C-4855-8DDA-C103BF8C941C}" presName="Name0" presStyleCnt="0">
        <dgm:presLayoutVars>
          <dgm:chMax val="1"/>
          <dgm:dir/>
          <dgm:animLvl val="ctr"/>
          <dgm:resizeHandles val="exact"/>
        </dgm:presLayoutVars>
      </dgm:prSet>
      <dgm:spPr/>
    </dgm:pt>
    <dgm:pt modelId="{668C68C8-700A-4D87-B193-8F84CD29B583}" type="pres">
      <dgm:prSet presAssocID="{BB9C8DF4-2519-463B-A6F7-823EB093BE48}" presName="centerShape" presStyleLbl="node0" presStyleIdx="0" presStyleCnt="1"/>
      <dgm:spPr/>
    </dgm:pt>
    <dgm:pt modelId="{505EA36B-896B-48AE-A324-A79B981F7AB6}" type="pres">
      <dgm:prSet presAssocID="{640D854E-5ACE-47F4-9F11-EB9C4B364E94}" presName="node" presStyleLbl="node1" presStyleIdx="0" presStyleCnt="4" custScaleX="190864" custScaleY="183690">
        <dgm:presLayoutVars>
          <dgm:bulletEnabled val="1"/>
        </dgm:presLayoutVars>
      </dgm:prSet>
      <dgm:spPr/>
    </dgm:pt>
    <dgm:pt modelId="{9F82C4A5-E9AD-40E1-95BA-CFFC2E519869}" type="pres">
      <dgm:prSet presAssocID="{640D854E-5ACE-47F4-9F11-EB9C4B364E94}" presName="dummy" presStyleCnt="0"/>
      <dgm:spPr/>
    </dgm:pt>
    <dgm:pt modelId="{7B1F18E8-15F0-43DD-9186-41E9B20D0E7E}" type="pres">
      <dgm:prSet presAssocID="{DF84A382-D014-488B-9A7C-A83681101ED1}" presName="sibTrans" presStyleLbl="sibTrans2D1" presStyleIdx="0" presStyleCnt="4"/>
      <dgm:spPr/>
    </dgm:pt>
    <dgm:pt modelId="{FBCA2D96-23D7-4B75-88EE-2FD59033DBC0}" type="pres">
      <dgm:prSet presAssocID="{1996BDE9-EEAA-440C-88A4-3AE403B31D39}" presName="node" presStyleLbl="node1" presStyleIdx="1" presStyleCnt="4" custScaleX="167281" custScaleY="163984" custRadScaleRad="101515" custRadScaleInc="-12243">
        <dgm:presLayoutVars>
          <dgm:bulletEnabled val="1"/>
        </dgm:presLayoutVars>
      </dgm:prSet>
      <dgm:spPr/>
    </dgm:pt>
    <dgm:pt modelId="{E1981710-27D4-4122-8AB1-13FBC8A40EC4}" type="pres">
      <dgm:prSet presAssocID="{1996BDE9-EEAA-440C-88A4-3AE403B31D39}" presName="dummy" presStyleCnt="0"/>
      <dgm:spPr/>
    </dgm:pt>
    <dgm:pt modelId="{65A110FB-9B7D-476B-8E9E-5F57C93D4441}" type="pres">
      <dgm:prSet presAssocID="{7EE1E54A-77A9-4606-B606-691DC434A9FC}" presName="sibTrans" presStyleLbl="sibTrans2D1" presStyleIdx="1" presStyleCnt="4"/>
      <dgm:spPr/>
    </dgm:pt>
    <dgm:pt modelId="{0614358E-E6E7-4789-88E1-A3B9DC69ADFB}" type="pres">
      <dgm:prSet presAssocID="{CD1DB75C-7A75-48CF-9CF1-13872E27C821}" presName="node" presStyleLbl="node1" presStyleIdx="2" presStyleCnt="4" custScaleX="187697" custScaleY="167216">
        <dgm:presLayoutVars>
          <dgm:bulletEnabled val="1"/>
        </dgm:presLayoutVars>
      </dgm:prSet>
      <dgm:spPr/>
    </dgm:pt>
    <dgm:pt modelId="{7DDEA84C-A031-4FE3-83B0-B32DBC5557C6}" type="pres">
      <dgm:prSet presAssocID="{CD1DB75C-7A75-48CF-9CF1-13872E27C821}" presName="dummy" presStyleCnt="0"/>
      <dgm:spPr/>
    </dgm:pt>
    <dgm:pt modelId="{FE9E3E3C-6518-4279-B4A5-938838B3F1C9}" type="pres">
      <dgm:prSet presAssocID="{BBDF68A5-B697-4B1D-9B1A-31228AD926BA}" presName="sibTrans" presStyleLbl="sibTrans2D1" presStyleIdx="2" presStyleCnt="4"/>
      <dgm:spPr/>
    </dgm:pt>
    <dgm:pt modelId="{E46D8B4B-7B23-42FC-AB55-7C332C2E53FD}" type="pres">
      <dgm:prSet presAssocID="{98AA804C-B6A2-4462-8D2C-DE4FFE1698CF}" presName="node" presStyleLbl="node1" presStyleIdx="3" presStyleCnt="4" custScaleX="182089" custScaleY="168507" custRadScaleRad="122398" custRadScaleInc="6789">
        <dgm:presLayoutVars>
          <dgm:bulletEnabled val="1"/>
        </dgm:presLayoutVars>
      </dgm:prSet>
      <dgm:spPr/>
    </dgm:pt>
    <dgm:pt modelId="{8FBE2DDF-AF04-497B-A8E2-F811CABB71FE}" type="pres">
      <dgm:prSet presAssocID="{98AA804C-B6A2-4462-8D2C-DE4FFE1698CF}" presName="dummy" presStyleCnt="0"/>
      <dgm:spPr/>
    </dgm:pt>
    <dgm:pt modelId="{5B878D6B-6536-4597-B6F8-40B0F7EC39D3}" type="pres">
      <dgm:prSet presAssocID="{B2382728-32D7-4099-97D5-E0A5164548F0}" presName="sibTrans" presStyleLbl="sibTrans2D1" presStyleIdx="3" presStyleCnt="4"/>
      <dgm:spPr/>
    </dgm:pt>
  </dgm:ptLst>
  <dgm:cxnLst>
    <dgm:cxn modelId="{16CCA202-F8DB-4F71-8DF3-F71C7A84F48F}" srcId="{BB9C8DF4-2519-463B-A6F7-823EB093BE48}" destId="{98AA804C-B6A2-4462-8D2C-DE4FFE1698CF}" srcOrd="3" destOrd="0" parTransId="{99A4D978-A165-400B-938B-1D98D6906C70}" sibTransId="{B2382728-32D7-4099-97D5-E0A5164548F0}"/>
    <dgm:cxn modelId="{F0C5E123-2746-4DE2-918E-DEFEB1891B2E}" srcId="{0FB689A2-8D5C-4855-8DDA-C103BF8C941C}" destId="{BB9C8DF4-2519-463B-A6F7-823EB093BE48}" srcOrd="0" destOrd="0" parTransId="{273E536C-4997-42BB-8CFF-1CC0EC3F5BE0}" sibTransId="{E41EFF3E-4A8A-4A02-A1CE-B1CF8EA5450A}"/>
    <dgm:cxn modelId="{D923B735-09E6-4AC0-BA28-3FFBBDAB849A}" srcId="{BB9C8DF4-2519-463B-A6F7-823EB093BE48}" destId="{1996BDE9-EEAA-440C-88A4-3AE403B31D39}" srcOrd="1" destOrd="0" parTransId="{A5AEF061-7DE3-461E-92F9-E90E1E4ABFD3}" sibTransId="{7EE1E54A-77A9-4606-B606-691DC434A9FC}"/>
    <dgm:cxn modelId="{ED5B6F64-ABBF-40D5-8890-DA6EBCDBEBC8}" srcId="{BB9C8DF4-2519-463B-A6F7-823EB093BE48}" destId="{CD1DB75C-7A75-48CF-9CF1-13872E27C821}" srcOrd="2" destOrd="0" parTransId="{34015127-28E2-4D41-92FC-244628DE6BB5}" sibTransId="{BBDF68A5-B697-4B1D-9B1A-31228AD926BA}"/>
    <dgm:cxn modelId="{531C2366-00CC-4614-87C7-172957FFCD0D}" type="presOf" srcId="{B2382728-32D7-4099-97D5-E0A5164548F0}" destId="{5B878D6B-6536-4597-B6F8-40B0F7EC39D3}" srcOrd="0" destOrd="0" presId="urn:microsoft.com/office/officeart/2005/8/layout/radial6"/>
    <dgm:cxn modelId="{C4BD384E-869C-47A4-8199-E764C706A379}" type="presOf" srcId="{CD1DB75C-7A75-48CF-9CF1-13872E27C821}" destId="{0614358E-E6E7-4789-88E1-A3B9DC69ADFB}" srcOrd="0" destOrd="0" presId="urn:microsoft.com/office/officeart/2005/8/layout/radial6"/>
    <dgm:cxn modelId="{72ABA356-20AE-4BAB-83AA-E9DB005C465D}" type="presOf" srcId="{98AA804C-B6A2-4462-8D2C-DE4FFE1698CF}" destId="{E46D8B4B-7B23-42FC-AB55-7C332C2E53FD}" srcOrd="0" destOrd="0" presId="urn:microsoft.com/office/officeart/2005/8/layout/radial6"/>
    <dgm:cxn modelId="{08730F8A-ADC0-4506-889B-05421E17D715}" type="presOf" srcId="{BB9C8DF4-2519-463B-A6F7-823EB093BE48}" destId="{668C68C8-700A-4D87-B193-8F84CD29B583}" srcOrd="0" destOrd="0" presId="urn:microsoft.com/office/officeart/2005/8/layout/radial6"/>
    <dgm:cxn modelId="{B4D69197-C957-49C3-B13C-3AB4E818DE58}" type="presOf" srcId="{640D854E-5ACE-47F4-9F11-EB9C4B364E94}" destId="{505EA36B-896B-48AE-A324-A79B981F7AB6}" srcOrd="0" destOrd="0" presId="urn:microsoft.com/office/officeart/2005/8/layout/radial6"/>
    <dgm:cxn modelId="{E5801099-BFBA-4E75-917E-ECFE513B07C7}" type="presOf" srcId="{1996BDE9-EEAA-440C-88A4-3AE403B31D39}" destId="{FBCA2D96-23D7-4B75-88EE-2FD59033DBC0}" srcOrd="0" destOrd="0" presId="urn:microsoft.com/office/officeart/2005/8/layout/radial6"/>
    <dgm:cxn modelId="{ECD1D99A-C64C-4595-9A11-6B5E8D9C7E4B}" type="presOf" srcId="{0FB689A2-8D5C-4855-8DDA-C103BF8C941C}" destId="{AC5310E8-BC19-48EE-BEF5-81989E834185}" srcOrd="0" destOrd="0" presId="urn:microsoft.com/office/officeart/2005/8/layout/radial6"/>
    <dgm:cxn modelId="{31ACBCB7-A63D-4B77-AB4B-8BB123CEBC93}" type="presOf" srcId="{BBDF68A5-B697-4B1D-9B1A-31228AD926BA}" destId="{FE9E3E3C-6518-4279-B4A5-938838B3F1C9}" srcOrd="0" destOrd="0" presId="urn:microsoft.com/office/officeart/2005/8/layout/radial6"/>
    <dgm:cxn modelId="{6BD443C4-7605-46C8-B225-6CEAB4DA0AE8}" type="presOf" srcId="{DF84A382-D014-488B-9A7C-A83681101ED1}" destId="{7B1F18E8-15F0-43DD-9186-41E9B20D0E7E}" srcOrd="0" destOrd="0" presId="urn:microsoft.com/office/officeart/2005/8/layout/radial6"/>
    <dgm:cxn modelId="{1A2C53CF-36AC-40AF-A930-C1269D3EC054}" srcId="{BB9C8DF4-2519-463B-A6F7-823EB093BE48}" destId="{640D854E-5ACE-47F4-9F11-EB9C4B364E94}" srcOrd="0" destOrd="0" parTransId="{511D95B0-8556-4F31-873F-3AF2062D7DDE}" sibTransId="{DF84A382-D014-488B-9A7C-A83681101ED1}"/>
    <dgm:cxn modelId="{13B68FF3-6C76-45C0-8A47-1193A9AA5DD3}" type="presOf" srcId="{7EE1E54A-77A9-4606-B606-691DC434A9FC}" destId="{65A110FB-9B7D-476B-8E9E-5F57C93D4441}" srcOrd="0" destOrd="0" presId="urn:microsoft.com/office/officeart/2005/8/layout/radial6"/>
    <dgm:cxn modelId="{E9C481F6-A7D3-4B97-8154-44003D11EE0F}" type="presParOf" srcId="{AC5310E8-BC19-48EE-BEF5-81989E834185}" destId="{668C68C8-700A-4D87-B193-8F84CD29B583}" srcOrd="0" destOrd="0" presId="urn:microsoft.com/office/officeart/2005/8/layout/radial6"/>
    <dgm:cxn modelId="{3134FCD3-08B1-4937-B392-EB70C680F443}" type="presParOf" srcId="{AC5310E8-BC19-48EE-BEF5-81989E834185}" destId="{505EA36B-896B-48AE-A324-A79B981F7AB6}" srcOrd="1" destOrd="0" presId="urn:microsoft.com/office/officeart/2005/8/layout/radial6"/>
    <dgm:cxn modelId="{E0C15C8B-0ADA-430D-84F9-7CA8BCE71701}" type="presParOf" srcId="{AC5310E8-BC19-48EE-BEF5-81989E834185}" destId="{9F82C4A5-E9AD-40E1-95BA-CFFC2E519869}" srcOrd="2" destOrd="0" presId="urn:microsoft.com/office/officeart/2005/8/layout/radial6"/>
    <dgm:cxn modelId="{D2400C81-0FF2-4787-AD67-49CEA1EBFE19}" type="presParOf" srcId="{AC5310E8-BC19-48EE-BEF5-81989E834185}" destId="{7B1F18E8-15F0-43DD-9186-41E9B20D0E7E}" srcOrd="3" destOrd="0" presId="urn:microsoft.com/office/officeart/2005/8/layout/radial6"/>
    <dgm:cxn modelId="{1252B79B-A25F-442F-8204-2D057BF713BB}" type="presParOf" srcId="{AC5310E8-BC19-48EE-BEF5-81989E834185}" destId="{FBCA2D96-23D7-4B75-88EE-2FD59033DBC0}" srcOrd="4" destOrd="0" presId="urn:microsoft.com/office/officeart/2005/8/layout/radial6"/>
    <dgm:cxn modelId="{FF682751-06B7-4825-9279-0953E6BC6BA0}" type="presParOf" srcId="{AC5310E8-BC19-48EE-BEF5-81989E834185}" destId="{E1981710-27D4-4122-8AB1-13FBC8A40EC4}" srcOrd="5" destOrd="0" presId="urn:microsoft.com/office/officeart/2005/8/layout/radial6"/>
    <dgm:cxn modelId="{687946ED-F366-44E8-9E16-90412F3A1EBE}" type="presParOf" srcId="{AC5310E8-BC19-48EE-BEF5-81989E834185}" destId="{65A110FB-9B7D-476B-8E9E-5F57C93D4441}" srcOrd="6" destOrd="0" presId="urn:microsoft.com/office/officeart/2005/8/layout/radial6"/>
    <dgm:cxn modelId="{04A134A8-CC6A-48F8-A3D0-C0E49565E336}" type="presParOf" srcId="{AC5310E8-BC19-48EE-BEF5-81989E834185}" destId="{0614358E-E6E7-4789-88E1-A3B9DC69ADFB}" srcOrd="7" destOrd="0" presId="urn:microsoft.com/office/officeart/2005/8/layout/radial6"/>
    <dgm:cxn modelId="{124F4B40-1E15-4BE4-9169-536E2B5D51E6}" type="presParOf" srcId="{AC5310E8-BC19-48EE-BEF5-81989E834185}" destId="{7DDEA84C-A031-4FE3-83B0-B32DBC5557C6}" srcOrd="8" destOrd="0" presId="urn:microsoft.com/office/officeart/2005/8/layout/radial6"/>
    <dgm:cxn modelId="{1FFBDDAD-9290-4738-8ABC-5C376C8FB19E}" type="presParOf" srcId="{AC5310E8-BC19-48EE-BEF5-81989E834185}" destId="{FE9E3E3C-6518-4279-B4A5-938838B3F1C9}" srcOrd="9" destOrd="0" presId="urn:microsoft.com/office/officeart/2005/8/layout/radial6"/>
    <dgm:cxn modelId="{5848B47D-1710-45ED-9ADB-494026293706}" type="presParOf" srcId="{AC5310E8-BC19-48EE-BEF5-81989E834185}" destId="{E46D8B4B-7B23-42FC-AB55-7C332C2E53FD}" srcOrd="10" destOrd="0" presId="urn:microsoft.com/office/officeart/2005/8/layout/radial6"/>
    <dgm:cxn modelId="{D5609877-DF9F-4A93-BA60-2E536BAE99DD}" type="presParOf" srcId="{AC5310E8-BC19-48EE-BEF5-81989E834185}" destId="{8FBE2DDF-AF04-497B-A8E2-F811CABB71FE}" srcOrd="11" destOrd="0" presId="urn:microsoft.com/office/officeart/2005/8/layout/radial6"/>
    <dgm:cxn modelId="{BB47D0B1-AFDD-4D4B-8EB6-1F25B345D708}" type="presParOf" srcId="{AC5310E8-BC19-48EE-BEF5-81989E834185}" destId="{5B878D6B-6536-4597-B6F8-40B0F7EC39D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8D6B-6536-4597-B6F8-40B0F7EC39D3}">
      <dsp:nvSpPr>
        <dsp:cNvPr id="0" name=""/>
        <dsp:cNvSpPr/>
      </dsp:nvSpPr>
      <dsp:spPr>
        <a:xfrm>
          <a:off x="724449" y="485790"/>
          <a:ext cx="2983107" cy="2983107"/>
        </a:xfrm>
        <a:prstGeom prst="blockArc">
          <a:avLst>
            <a:gd name="adj1" fmla="val 10949587"/>
            <a:gd name="adj2" fmla="val 16203254"/>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E9E3E3C-6518-4279-B4A5-938838B3F1C9}">
      <dsp:nvSpPr>
        <dsp:cNvPr id="0" name=""/>
        <dsp:cNvSpPr/>
      </dsp:nvSpPr>
      <dsp:spPr>
        <a:xfrm>
          <a:off x="724449" y="485792"/>
          <a:ext cx="2983107" cy="2983107"/>
        </a:xfrm>
        <a:prstGeom prst="blockArc">
          <a:avLst>
            <a:gd name="adj1" fmla="val 5396746"/>
            <a:gd name="adj2" fmla="val 10949590"/>
            <a:gd name="adj3" fmla="val 4637"/>
          </a:avLst>
        </a:prstGeom>
        <a:solidFill>
          <a:schemeClr val="bg1">
            <a:lumMod val="75000"/>
          </a:schemeClr>
        </a:solidFill>
        <a:ln>
          <a:solidFill>
            <a:schemeClr val="bg1">
              <a:lumMod val="75000"/>
            </a:schemeClr>
          </a:solidFill>
        </a:ln>
        <a:effectLst/>
      </dsp:spPr>
      <dsp:style>
        <a:lnRef idx="0">
          <a:scrgbClr r="0" g="0" b="0"/>
        </a:lnRef>
        <a:fillRef idx="1">
          <a:scrgbClr r="0" g="0" b="0"/>
        </a:fillRef>
        <a:effectRef idx="0">
          <a:scrgbClr r="0" g="0" b="0"/>
        </a:effectRef>
        <a:fontRef idx="minor">
          <a:schemeClr val="lt1"/>
        </a:fontRef>
      </dsp:style>
    </dsp:sp>
    <dsp:sp modelId="{65A110FB-9B7D-476B-8E9E-5F57C93D4441}">
      <dsp:nvSpPr>
        <dsp:cNvPr id="0" name=""/>
        <dsp:cNvSpPr/>
      </dsp:nvSpPr>
      <dsp:spPr>
        <a:xfrm>
          <a:off x="728913" y="485794"/>
          <a:ext cx="2983107" cy="2983107"/>
        </a:xfrm>
        <a:prstGeom prst="blockArc">
          <a:avLst>
            <a:gd name="adj1" fmla="val 21376275"/>
            <a:gd name="adj2" fmla="val 5407277"/>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B1F18E8-15F0-43DD-9186-41E9B20D0E7E}">
      <dsp:nvSpPr>
        <dsp:cNvPr id="0" name=""/>
        <dsp:cNvSpPr/>
      </dsp:nvSpPr>
      <dsp:spPr>
        <a:xfrm>
          <a:off x="728912" y="485788"/>
          <a:ext cx="2983107" cy="2983107"/>
        </a:xfrm>
        <a:prstGeom prst="blockArc">
          <a:avLst>
            <a:gd name="adj1" fmla="val 16192724"/>
            <a:gd name="adj2" fmla="val 21376290"/>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68C68C8-700A-4D87-B193-8F84CD29B583}">
      <dsp:nvSpPr>
        <dsp:cNvPr id="0" name=""/>
        <dsp:cNvSpPr/>
      </dsp:nvSpPr>
      <dsp:spPr>
        <a:xfrm>
          <a:off x="1531301" y="1291263"/>
          <a:ext cx="1372163" cy="137216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latin typeface="Lub Dub Bold" panose="020B0803030403020204" pitchFamily="34" charset="0"/>
          </a:endParaRPr>
        </a:p>
      </dsp:txBody>
      <dsp:txXfrm>
        <a:off x="1732250" y="1492212"/>
        <a:ext cx="970265" cy="970265"/>
      </dsp:txXfrm>
    </dsp:sp>
    <dsp:sp modelId="{505EA36B-896B-48AE-A324-A79B981F7AB6}">
      <dsp:nvSpPr>
        <dsp:cNvPr id="0" name=""/>
        <dsp:cNvSpPr/>
      </dsp:nvSpPr>
      <dsp:spPr>
        <a:xfrm>
          <a:off x="1300744" y="-361814"/>
          <a:ext cx="1833275" cy="1764368"/>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569221" y="-103428"/>
        <a:ext cx="1296321" cy="1247596"/>
      </dsp:txXfrm>
    </dsp:sp>
    <dsp:sp modelId="{FBCA2D96-23D7-4B75-88EE-2FD59033DBC0}">
      <dsp:nvSpPr>
        <dsp:cNvPr id="0" name=""/>
        <dsp:cNvSpPr/>
      </dsp:nvSpPr>
      <dsp:spPr>
        <a:xfrm>
          <a:off x="2870979" y="1095052"/>
          <a:ext cx="1606757" cy="1575089"/>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3106283" y="1325718"/>
        <a:ext cx="1136149" cy="1113757"/>
      </dsp:txXfrm>
    </dsp:sp>
    <dsp:sp modelId="{0614358E-E6E7-4789-88E1-A3B9DC69ADFB}">
      <dsp:nvSpPr>
        <dsp:cNvPr id="0" name=""/>
        <dsp:cNvSpPr/>
      </dsp:nvSpPr>
      <dsp:spPr>
        <a:xfrm>
          <a:off x="1315954" y="2631253"/>
          <a:ext cx="1802856" cy="1606133"/>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579976" y="2866466"/>
        <a:ext cx="1274812" cy="1135707"/>
      </dsp:txXfrm>
    </dsp:sp>
    <dsp:sp modelId="{E46D8B4B-7B23-42FC-AB55-7C332C2E53FD}">
      <dsp:nvSpPr>
        <dsp:cNvPr id="0" name=""/>
        <dsp:cNvSpPr/>
      </dsp:nvSpPr>
      <dsp:spPr>
        <a:xfrm>
          <a:off x="-114087" y="1104700"/>
          <a:ext cx="1748990" cy="1618533"/>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42047" y="1341729"/>
        <a:ext cx="1236722" cy="11444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https://www.alamy.com/stock-photo-heart-anatomy-53861040.html?irclickid=ysvW6D2fcxyKWO0TdfTsS1JkUkHSC5y%3AUXRvys0&amp;utm_source=77643&amp;utm_campaign=Shop%20Royalty%20Free%20at%20Alamy&amp;utm_medium=impact&amp;irgwc=1</a:t>
            </a:r>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204747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note: https://stock.adobe.com/images/EPIDURAL-ANESTHESIA/159380909?as_content=tineye_match&amp;clickref=1101lyDteiHi&amp;mv=affiliate&amp;mv2=pz&amp;as_camptype=backlink&amp;as_channel=affiliate&amp;as_source=partnerize&amp;as_campaign=tineye\</a:t>
            </a:r>
          </a:p>
          <a:p>
            <a:r>
              <a:rPr lang="en-US" dirty="0"/>
              <a:t>Has this been purchased?</a:t>
            </a:r>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a:p>
        </p:txBody>
      </p:sp>
    </p:spTree>
    <p:extLst>
      <p:ext uri="{BB962C8B-B14F-4D97-AF65-F5344CB8AC3E}">
        <p14:creationId xmlns:p14="http://schemas.microsoft.com/office/powerpoint/2010/main" val="5372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44</a:t>
            </a:fld>
            <a:endParaRPr lang="en-US"/>
          </a:p>
        </p:txBody>
      </p:sp>
    </p:spTree>
    <p:extLst>
      <p:ext uri="{BB962C8B-B14F-4D97-AF65-F5344CB8AC3E}">
        <p14:creationId xmlns:p14="http://schemas.microsoft.com/office/powerpoint/2010/main" val="345367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596049566</a:t>
            </a:r>
          </a:p>
        </p:txBody>
      </p:sp>
      <p:sp>
        <p:nvSpPr>
          <p:cNvPr id="4" name="Slide Number Placeholder 3"/>
          <p:cNvSpPr>
            <a:spLocks noGrp="1"/>
          </p:cNvSpPr>
          <p:nvPr>
            <p:ph type="sldNum" sz="quarter" idx="5"/>
          </p:nvPr>
        </p:nvSpPr>
        <p:spPr/>
        <p:txBody>
          <a:bodyPr/>
          <a:lstStyle/>
          <a:p>
            <a:fld id="{F3631FF5-ADD1-489E-9034-3EA822349562}" type="slidenum">
              <a:rPr lang="en-US" smtClean="0"/>
              <a:t>47</a:t>
            </a:fld>
            <a:endParaRPr lang="en-US"/>
          </a:p>
        </p:txBody>
      </p:sp>
    </p:spTree>
    <p:extLst>
      <p:ext uri="{BB962C8B-B14F-4D97-AF65-F5344CB8AC3E}">
        <p14:creationId xmlns:p14="http://schemas.microsoft.com/office/powerpoint/2010/main" val="270972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49</a:t>
            </a:fld>
            <a:endParaRPr lang="en-US"/>
          </a:p>
        </p:txBody>
      </p:sp>
    </p:spTree>
    <p:extLst>
      <p:ext uri="{BB962C8B-B14F-4D97-AF65-F5344CB8AC3E}">
        <p14:creationId xmlns:p14="http://schemas.microsoft.com/office/powerpoint/2010/main" val="11031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Thompson, A., et al. 2024 AHA/ACC/ACS/ASNC/HRS/SCA/SCCT/SCMR/SVM Guideline for Perioperative Cardiovascular Management for Noncardiac Surgery.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8.jpe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4.png"/><Relationship Id="rId5" Type="http://schemas.microsoft.com/office/2007/relationships/hdphoto" Target="../media/hdphoto1.wdp"/><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sv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AHA </a:t>
            </a:r>
            <a:br>
              <a:rPr lang="en-US" sz="7200" dirty="0"/>
            </a:br>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357419"/>
            <a:ext cx="8743950" cy="2713182"/>
          </a:xfrm>
        </p:spPr>
        <p:txBody>
          <a:bodyPr>
            <a:normAutofit lnSpcReduction="10000"/>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2024 AHA/ACC/ACS/ASNC/</a:t>
            </a:r>
            <a:br>
              <a:rPr lang="en-US" sz="3200" dirty="0"/>
            </a:br>
            <a:r>
              <a:rPr lang="en-US" sz="3200" dirty="0"/>
              <a:t>HRS/SCA/SCCT/SCMR/SVM </a:t>
            </a:r>
            <a:br>
              <a:rPr lang="en-US" sz="3200" dirty="0"/>
            </a:br>
            <a:r>
              <a:rPr lang="en-US" sz="3200" dirty="0"/>
              <a:t>Guideline for Perioperative Cardiovascular Management for Noncardiac Surgery</a:t>
            </a:r>
            <a:endParaRPr lang="en-US" sz="3200" dirty="0">
              <a:latin typeface="Lub Dub Bold" panose="020B0803030403020204" pitchFamily="34" charset="0"/>
            </a:endParaRPr>
          </a:p>
        </p:txBody>
      </p:sp>
      <p:pic>
        <p:nvPicPr>
          <p:cNvPr id="6" name="Picture 5" descr="A qr code on a white background&#10;&#10;Description automatically generated">
            <a:extLst>
              <a:ext uri="{FF2B5EF4-FFF2-40B4-BE49-F238E27FC236}">
                <a16:creationId xmlns:a16="http://schemas.microsoft.com/office/drawing/2014/main" id="{48F3BA57-55DF-B914-50F3-D0641FE38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7" y="3794710"/>
            <a:ext cx="1995516" cy="1995516"/>
          </a:xfrm>
          <a:prstGeom prst="rect">
            <a:avLst/>
          </a:prstGeom>
        </p:spPr>
      </p:pic>
      <p:sp>
        <p:nvSpPr>
          <p:cNvPr id="5" name="TextBox 4">
            <a:extLst>
              <a:ext uri="{FF2B5EF4-FFF2-40B4-BE49-F238E27FC236}">
                <a16:creationId xmlns:a16="http://schemas.microsoft.com/office/drawing/2014/main" id="{8AF6ACC6-64BE-E0B0-803F-D4912D60EFE3}"/>
              </a:ext>
            </a:extLst>
          </p:cNvPr>
          <p:cNvSpPr txBox="1"/>
          <p:nvPr/>
        </p:nvSpPr>
        <p:spPr>
          <a:xfrm>
            <a:off x="247650" y="5550840"/>
            <a:ext cx="2162175" cy="276999"/>
          </a:xfrm>
          <a:prstGeom prst="rect">
            <a:avLst/>
          </a:prstGeom>
          <a:noFill/>
        </p:spPr>
        <p:txBody>
          <a:bodyPr wrap="square" rtlCol="0">
            <a:spAutoFit/>
          </a:bodyPr>
          <a:lstStyle/>
          <a:p>
            <a:r>
              <a:rPr lang="en-US" sz="1200" dirty="0">
                <a:latin typeface="Lub Dub Condensed" panose="020B0506030403020204" pitchFamily="34" charset="0"/>
              </a:rPr>
              <a:t>AHA Clinical Update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Stress Test and CPET</a:t>
            </a:r>
            <a:endParaRPr lang="en-US" dirty="0"/>
          </a:p>
        </p:txBody>
      </p:sp>
      <p:sp>
        <p:nvSpPr>
          <p:cNvPr id="26" name="TextBox 25">
            <a:extLst>
              <a:ext uri="{FF2B5EF4-FFF2-40B4-BE49-F238E27FC236}">
                <a16:creationId xmlns:a16="http://schemas.microsoft.com/office/drawing/2014/main" id="{33ACA707-A12D-A3DF-D157-D31410801DFC}"/>
              </a:ext>
              <a:ext uri="{C183D7F6-B498-43B3-948B-1728B52AA6E4}">
                <adec:decorative xmlns:adec="http://schemas.microsoft.com/office/drawing/2017/decorative" val="1"/>
              </a:ext>
            </a:extLst>
          </p:cNvPr>
          <p:cNvSpPr txBox="1"/>
          <p:nvPr/>
        </p:nvSpPr>
        <p:spPr>
          <a:xfrm>
            <a:off x="840004" y="1420900"/>
            <a:ext cx="7041868"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41A0AC63-0E3F-78D1-6C3B-1BA4095EBEEC}"/>
              </a:ext>
              <a:ext uri="{C183D7F6-B498-43B3-948B-1728B52AA6E4}">
                <adec:decorative xmlns:adec="http://schemas.microsoft.com/office/drawing/2017/decorative" val="0"/>
              </a:ext>
            </a:extLst>
          </p:cNvPr>
          <p:cNvSpPr txBox="1"/>
          <p:nvPr/>
        </p:nvSpPr>
        <p:spPr>
          <a:xfrm>
            <a:off x="2209295" y="152876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STRESS TEST</a:t>
            </a:r>
          </a:p>
        </p:txBody>
      </p:sp>
      <p:sp>
        <p:nvSpPr>
          <p:cNvPr id="21" name="TextBox 20">
            <a:extLst>
              <a:ext uri="{FF2B5EF4-FFF2-40B4-BE49-F238E27FC236}">
                <a16:creationId xmlns:a16="http://schemas.microsoft.com/office/drawing/2014/main" id="{5440BDC1-36BA-B560-BF5B-C267F38F2200}"/>
              </a:ext>
              <a:ext uri="{C183D7F6-B498-43B3-948B-1728B52AA6E4}">
                <adec:decorative xmlns:adec="http://schemas.microsoft.com/office/drawing/2017/decorative" val="1"/>
              </a:ext>
            </a:extLst>
          </p:cNvPr>
          <p:cNvSpPr txBox="1"/>
          <p:nvPr/>
        </p:nvSpPr>
        <p:spPr>
          <a:xfrm>
            <a:off x="8350589" y="1410044"/>
            <a:ext cx="265226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3" name="Rectangle 2" descr="In patients who are at low risk for perioperative cardiovascular events, have adequate functional capacity&#10;with stable symptoms, or who are undergoing low-risk procedures, routine stress testing before&#10;NCS is not recommended due to lack of benefit.">
            <a:extLst>
              <a:ext uri="{FF2B5EF4-FFF2-40B4-BE49-F238E27FC236}">
                <a16:creationId xmlns:a16="http://schemas.microsoft.com/office/drawing/2014/main" id="{764A5EE1-007D-2611-1186-75F08D7EEF7A}"/>
              </a:ext>
            </a:extLst>
          </p:cNvPr>
          <p:cNvSpPr/>
          <p:nvPr/>
        </p:nvSpPr>
        <p:spPr>
          <a:xfrm>
            <a:off x="682276" y="1950884"/>
            <a:ext cx="7199596" cy="141877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2E8D25-C85C-75B6-C7B2-4B342D996B16}"/>
              </a:ext>
              <a:ext uri="{C183D7F6-B498-43B3-948B-1728B52AA6E4}">
                <adec:decorative xmlns:adec="http://schemas.microsoft.com/office/drawing/2017/decorative" val="0"/>
              </a:ext>
            </a:extLst>
          </p:cNvPr>
          <p:cNvSpPr txBox="1"/>
          <p:nvPr/>
        </p:nvSpPr>
        <p:spPr>
          <a:xfrm>
            <a:off x="8449961" y="1517909"/>
            <a:ext cx="245487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CPET</a:t>
            </a:r>
          </a:p>
        </p:txBody>
      </p:sp>
      <p:sp>
        <p:nvSpPr>
          <p:cNvPr id="6" name="TextBox 5">
            <a:extLst>
              <a:ext uri="{FF2B5EF4-FFF2-40B4-BE49-F238E27FC236}">
                <a16:creationId xmlns:a16="http://schemas.microsoft.com/office/drawing/2014/main" id="{D6DA6FF6-53AB-CDED-21FB-675DDAE220FD}"/>
              </a:ext>
            </a:extLst>
          </p:cNvPr>
          <p:cNvSpPr txBox="1"/>
          <p:nvPr/>
        </p:nvSpPr>
        <p:spPr>
          <a:xfrm>
            <a:off x="8350590" y="1868799"/>
            <a:ext cx="3003210" cy="1600438"/>
          </a:xfrm>
          <a:prstGeom prst="rect">
            <a:avLst/>
          </a:prstGeom>
          <a:noFill/>
        </p:spPr>
        <p:txBody>
          <a:bodyPr wrap="square">
            <a:spAutoFit/>
          </a:bodyPr>
          <a:lstStyle/>
          <a:p>
            <a:r>
              <a:rPr lang="en-US" sz="1400" dirty="0">
                <a:latin typeface="Lub Dub Bold" panose="020B0803030403020204" pitchFamily="34" charset="0"/>
              </a:rPr>
              <a:t>CPET </a:t>
            </a:r>
            <a:r>
              <a:rPr lang="en-US" sz="1400" dirty="0">
                <a:latin typeface="Lub Dub Medium" panose="020B0603030403020204" pitchFamily="34" charset="0"/>
              </a:rPr>
              <a:t>can provide additional </a:t>
            </a:r>
            <a:r>
              <a:rPr lang="en-US" sz="1400" u="sng" dirty="0">
                <a:latin typeface="Lub Dub Medium" panose="020B0603030403020204" pitchFamily="34" charset="0"/>
              </a:rPr>
              <a:t>physiologic data</a:t>
            </a:r>
            <a:r>
              <a:rPr lang="en-US" sz="1400" dirty="0">
                <a:latin typeface="Lub Dub Medium" panose="020B0603030403020204" pitchFamily="34" charset="0"/>
              </a:rPr>
              <a:t> to inform perioperative care or guide optimization in patients with reduced functional capacity undergoing elevated risk procedures.</a:t>
            </a:r>
          </a:p>
        </p:txBody>
      </p:sp>
      <p:sp>
        <p:nvSpPr>
          <p:cNvPr id="7" name="Rectangle 6" descr="For patients undergoing elevated-risk NCS with poor or unknown functional capacity and elevated risk for&#10;perioperative cardiovascular events based on a validated risk tool, stress testing may be considered to&#10;evaluate for inducible myocardial ischemia.">
            <a:extLst>
              <a:ext uri="{FF2B5EF4-FFF2-40B4-BE49-F238E27FC236}">
                <a16:creationId xmlns:a16="http://schemas.microsoft.com/office/drawing/2014/main" id="{C2D5804D-708F-2CC7-29A2-D9C91E86126D}"/>
              </a:ext>
            </a:extLst>
          </p:cNvPr>
          <p:cNvSpPr/>
          <p:nvPr/>
        </p:nvSpPr>
        <p:spPr>
          <a:xfrm>
            <a:off x="682276" y="3815228"/>
            <a:ext cx="4937436" cy="175245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46EC92C6-44A2-C770-3590-31BC9D6D0A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9968445"/>
              </p:ext>
            </p:extLst>
          </p:nvPr>
        </p:nvGraphicFramePr>
        <p:xfrm>
          <a:off x="5843250" y="3622191"/>
          <a:ext cx="5159599" cy="2063354"/>
        </p:xfrm>
        <a:graphic>
          <a:graphicData uri="http://schemas.openxmlformats.org/drawingml/2006/table">
            <a:tbl>
              <a:tblPr firstRow="1" bandRow="1">
                <a:tableStyleId>{5C22544A-7EE6-4342-B048-85BDC9FD1C3A}</a:tableStyleId>
              </a:tblPr>
              <a:tblGrid>
                <a:gridCol w="1585343">
                  <a:extLst>
                    <a:ext uri="{9D8B030D-6E8A-4147-A177-3AD203B41FA5}">
                      <a16:colId xmlns:a16="http://schemas.microsoft.com/office/drawing/2014/main" val="2649235253"/>
                    </a:ext>
                  </a:extLst>
                </a:gridCol>
                <a:gridCol w="3574256">
                  <a:extLst>
                    <a:ext uri="{9D8B030D-6E8A-4147-A177-3AD203B41FA5}">
                      <a16:colId xmlns:a16="http://schemas.microsoft.com/office/drawing/2014/main" val="3265590656"/>
                    </a:ext>
                  </a:extLst>
                </a:gridCol>
              </a:tblGrid>
              <a:tr h="275175">
                <a:tc>
                  <a:txBody>
                    <a:bodyPr/>
                    <a:lstStyle/>
                    <a:p>
                      <a:pPr algn="ctr"/>
                      <a:r>
                        <a:rPr lang="en-US" sz="1400" b="0" dirty="0">
                          <a:latin typeface="Lub Dub Bold" panose="020B0803030403020204" pitchFamily="34" charset="0"/>
                          <a:cs typeface="Arial" panose="020B0604020202020204" pitchFamily="34" charset="0"/>
                        </a:rPr>
                        <a:t>Modality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400" b="0" dirty="0">
                          <a:latin typeface="Lub Dub Bold" panose="020B0803030403020204" pitchFamily="34" charset="0"/>
                          <a:cs typeface="Arial" panose="020B0604020202020204" pitchFamily="34" charset="0"/>
                        </a:rPr>
                        <a:t>Contraindications*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343869980"/>
                  </a:ext>
                </a:extLst>
              </a:tr>
              <a:tr h="718295">
                <a:tc>
                  <a:txBody>
                    <a:bodyPr/>
                    <a:lstStyle/>
                    <a:p>
                      <a:r>
                        <a:rPr lang="en-US" sz="1200" dirty="0">
                          <a:latin typeface="Lub Dub Bold" panose="020B0803030403020204" pitchFamily="34" charset="0"/>
                          <a:cs typeface="Arial" panose="020B0604020202020204" pitchFamily="34" charset="0"/>
                        </a:rPr>
                        <a:t>Vasodilator pharmacologic </a:t>
                      </a:r>
                      <a:br>
                        <a:rPr lang="en-US" sz="1200" dirty="0">
                          <a:latin typeface="Lub Dub Bold" panose="020B0803030403020204" pitchFamily="34" charset="0"/>
                          <a:cs typeface="Arial" panose="020B0604020202020204" pitchFamily="34" charset="0"/>
                        </a:rPr>
                      </a:br>
                      <a:r>
                        <a:rPr lang="en-US" sz="1200" dirty="0">
                          <a:latin typeface="Lub Dub Bold" panose="020B0803030403020204" pitchFamily="34" charset="0"/>
                          <a:cs typeface="Arial" panose="020B0604020202020204" pitchFamily="34" charset="0"/>
                        </a:rPr>
                        <a:t>stress imaging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VT, high grade heart block, hypotension, broncho-constrictive/-spastic disease, recent use of dipyridamole, aminophylline, or caffeine within 12 hours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1763704227"/>
                  </a:ext>
                </a:extLst>
              </a:tr>
              <a:tr h="467797">
                <a:tc>
                  <a:txBody>
                    <a:bodyPr/>
                    <a:lstStyle/>
                    <a:p>
                      <a:r>
                        <a:rPr lang="en-US" sz="1200" dirty="0">
                          <a:latin typeface="Lub Dub Bold" panose="020B0803030403020204" pitchFamily="34" charset="0"/>
                          <a:cs typeface="Arial" panose="020B0604020202020204" pitchFamily="34" charset="0"/>
                        </a:rPr>
                        <a:t>Exercise stress testing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Inability to exercise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2542651989"/>
                  </a:ext>
                </a:extLst>
              </a:tr>
              <a:tr h="467797">
                <a:tc>
                  <a:txBody>
                    <a:bodyPr/>
                    <a:lstStyle/>
                    <a:p>
                      <a:r>
                        <a:rPr lang="en-US" sz="1200" dirty="0">
                          <a:latin typeface="Lub Dub Bold" panose="020B0803030403020204" pitchFamily="34" charset="0"/>
                          <a:cs typeface="Arial" panose="020B0604020202020204" pitchFamily="34" charset="0"/>
                        </a:rPr>
                        <a:t>Dobutamine stress echocardiography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Critical aortic stenosis, hemodynamically significant LVOT obstruction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2658829972"/>
                  </a:ext>
                </a:extLst>
              </a:tr>
            </a:tbl>
          </a:graphicData>
        </a:graphic>
      </p:graphicFrame>
      <p:sp>
        <p:nvSpPr>
          <p:cNvPr id="17" name="TextBox 16">
            <a:extLst>
              <a:ext uri="{FF2B5EF4-FFF2-40B4-BE49-F238E27FC236}">
                <a16:creationId xmlns:a16="http://schemas.microsoft.com/office/drawing/2014/main" id="{3C9B5A91-CFE5-3807-B6F8-6E7633252AD3}"/>
              </a:ext>
              <a:ext uri="{C183D7F6-B498-43B3-948B-1728B52AA6E4}">
                <adec:decorative xmlns:adec="http://schemas.microsoft.com/office/drawing/2017/decorative" val="1"/>
              </a:ext>
            </a:extLst>
          </p:cNvPr>
          <p:cNvSpPr txBox="1"/>
          <p:nvPr/>
        </p:nvSpPr>
        <p:spPr>
          <a:xfrm>
            <a:off x="840004"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 risk for perioperative CV events (&lt;1% MACE)</a:t>
            </a:r>
          </a:p>
        </p:txBody>
      </p:sp>
      <p:sp>
        <p:nvSpPr>
          <p:cNvPr id="18" name="TextBox 17">
            <a:extLst>
              <a:ext uri="{FF2B5EF4-FFF2-40B4-BE49-F238E27FC236}">
                <a16:creationId xmlns:a16="http://schemas.microsoft.com/office/drawing/2014/main" id="{ACF6A4FB-2B5E-78F5-1E3D-A7CE14B8DB25}"/>
              </a:ext>
              <a:ext uri="{C183D7F6-B498-43B3-948B-1728B52AA6E4}">
                <adec:decorative xmlns:adec="http://schemas.microsoft.com/office/drawing/2017/decorative" val="1"/>
              </a:ext>
            </a:extLst>
          </p:cNvPr>
          <p:cNvSpPr txBox="1"/>
          <p:nvPr/>
        </p:nvSpPr>
        <p:spPr>
          <a:xfrm>
            <a:off x="3233984"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Low-risk procedure </a:t>
            </a:r>
          </a:p>
        </p:txBody>
      </p:sp>
      <p:sp>
        <p:nvSpPr>
          <p:cNvPr id="19" name="TextBox 18">
            <a:extLst>
              <a:ext uri="{FF2B5EF4-FFF2-40B4-BE49-F238E27FC236}">
                <a16:creationId xmlns:a16="http://schemas.microsoft.com/office/drawing/2014/main" id="{1A551DDD-77DF-E7F3-E9D7-015C6F29A4AE}"/>
              </a:ext>
              <a:ext uri="{C183D7F6-B498-43B3-948B-1728B52AA6E4}">
                <adec:decorative xmlns:adec="http://schemas.microsoft.com/office/drawing/2017/decorative" val="1"/>
              </a:ext>
            </a:extLst>
          </p:cNvPr>
          <p:cNvSpPr txBox="1"/>
          <p:nvPr/>
        </p:nvSpPr>
        <p:spPr>
          <a:xfrm>
            <a:off x="5619712"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Functional capacity ≥4 METS with stable symptoms</a:t>
            </a:r>
          </a:p>
        </p:txBody>
      </p:sp>
      <p:sp>
        <p:nvSpPr>
          <p:cNvPr id="28" name="Round Same Side Corner Rectangle 60">
            <a:extLst>
              <a:ext uri="{FF2B5EF4-FFF2-40B4-BE49-F238E27FC236}">
                <a16:creationId xmlns:a16="http://schemas.microsoft.com/office/drawing/2014/main" id="{52C9F265-1825-5BF4-C7EE-1CED68D31214}"/>
              </a:ext>
              <a:ext uri="{C183D7F6-B498-43B3-948B-1728B52AA6E4}">
                <adec:decorative xmlns:adec="http://schemas.microsoft.com/office/drawing/2017/decorative" val="1"/>
              </a:ext>
            </a:extLst>
          </p:cNvPr>
          <p:cNvSpPr/>
          <p:nvPr/>
        </p:nvSpPr>
        <p:spPr>
          <a:xfrm>
            <a:off x="2031666" y="2917654"/>
            <a:ext cx="4666797" cy="355727"/>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stress test not recommended (Class 3: No benefit) </a:t>
            </a:r>
          </a:p>
        </p:txBody>
      </p:sp>
      <p:cxnSp>
        <p:nvCxnSpPr>
          <p:cNvPr id="29" name="Elbow Connector 82">
            <a:extLst>
              <a:ext uri="{FF2B5EF4-FFF2-40B4-BE49-F238E27FC236}">
                <a16:creationId xmlns:a16="http://schemas.microsoft.com/office/drawing/2014/main" id="{9AEE835C-28E1-3A05-90B5-7A72737EDBBE}"/>
              </a:ext>
              <a:ext uri="{C183D7F6-B498-43B3-948B-1728B52AA6E4}">
                <adec:decorative xmlns:adec="http://schemas.microsoft.com/office/drawing/2017/decorative" val="1"/>
              </a:ext>
            </a:extLst>
          </p:cNvPr>
          <p:cNvCxnSpPr>
            <a:cxnSpLocks/>
            <a:stCxn id="17" idx="2"/>
            <a:endCxn id="28" idx="0"/>
          </p:cNvCxnSpPr>
          <p:nvPr/>
        </p:nvCxnSpPr>
        <p:spPr>
          <a:xfrm rot="16200000" flipH="1">
            <a:off x="2969736" y="1522325"/>
            <a:ext cx="396676" cy="23939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2">
            <a:extLst>
              <a:ext uri="{FF2B5EF4-FFF2-40B4-BE49-F238E27FC236}">
                <a16:creationId xmlns:a16="http://schemas.microsoft.com/office/drawing/2014/main" id="{C6FE67A5-53E9-9FB1-6A70-F9FCC686A127}"/>
              </a:ext>
              <a:ext uri="{C183D7F6-B498-43B3-948B-1728B52AA6E4}">
                <adec:decorative xmlns:adec="http://schemas.microsoft.com/office/drawing/2017/decorative" val="1"/>
              </a:ext>
            </a:extLst>
          </p:cNvPr>
          <p:cNvCxnSpPr>
            <a:cxnSpLocks/>
            <a:stCxn id="19" idx="2"/>
            <a:endCxn id="28" idx="0"/>
          </p:cNvCxnSpPr>
          <p:nvPr/>
        </p:nvCxnSpPr>
        <p:spPr>
          <a:xfrm rot="5400000">
            <a:off x="5359591" y="1526453"/>
            <a:ext cx="396676" cy="23857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C16B46-E6F6-423A-E925-02237A4CCFD2}"/>
              </a:ext>
              <a:ext uri="{C183D7F6-B498-43B3-948B-1728B52AA6E4}">
                <adec:decorative xmlns:adec="http://schemas.microsoft.com/office/drawing/2017/decorative" val="1"/>
              </a:ext>
            </a:extLst>
          </p:cNvPr>
          <p:cNvCxnSpPr>
            <a:cxnSpLocks/>
          </p:cNvCxnSpPr>
          <p:nvPr/>
        </p:nvCxnSpPr>
        <p:spPr>
          <a:xfrm>
            <a:off x="4365064" y="2520977"/>
            <a:ext cx="1" cy="3966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CFC1960-D22E-97E7-9148-1EE324FFC0D8}"/>
              </a:ext>
              <a:ext uri="{C183D7F6-B498-43B3-948B-1728B52AA6E4}">
                <adec:decorative xmlns:adec="http://schemas.microsoft.com/office/drawing/2017/decorative" val="1"/>
              </a:ext>
            </a:extLst>
          </p:cNvPr>
          <p:cNvSpPr txBox="1"/>
          <p:nvPr/>
        </p:nvSpPr>
        <p:spPr>
          <a:xfrm>
            <a:off x="840004"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Poor or unknown functional status (&lt;4 METS) </a:t>
            </a:r>
          </a:p>
        </p:txBody>
      </p:sp>
      <p:sp>
        <p:nvSpPr>
          <p:cNvPr id="48" name="TextBox 47">
            <a:extLst>
              <a:ext uri="{FF2B5EF4-FFF2-40B4-BE49-F238E27FC236}">
                <a16:creationId xmlns:a16="http://schemas.microsoft.com/office/drawing/2014/main" id="{2357B40B-BBAF-0FD0-6BBD-93F92CEBC2D0}"/>
              </a:ext>
              <a:ext uri="{C183D7F6-B498-43B3-948B-1728B52AA6E4}">
                <adec:decorative xmlns:adec="http://schemas.microsoft.com/office/drawing/2017/decorative" val="1"/>
              </a:ext>
            </a:extLst>
          </p:cNvPr>
          <p:cNvSpPr txBox="1"/>
          <p:nvPr/>
        </p:nvSpPr>
        <p:spPr>
          <a:xfrm>
            <a:off x="2484044"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Undergoing elevated risk NCS</a:t>
            </a:r>
          </a:p>
        </p:txBody>
      </p:sp>
      <p:sp>
        <p:nvSpPr>
          <p:cNvPr id="49" name="TextBox 48">
            <a:extLst>
              <a:ext uri="{FF2B5EF4-FFF2-40B4-BE49-F238E27FC236}">
                <a16:creationId xmlns:a16="http://schemas.microsoft.com/office/drawing/2014/main" id="{1E431F22-FD6D-99CE-022A-744D52ADD091}"/>
              </a:ext>
              <a:ext uri="{C183D7F6-B498-43B3-948B-1728B52AA6E4}">
                <adec:decorative xmlns:adec="http://schemas.microsoft.com/office/drawing/2017/decorative" val="1"/>
              </a:ext>
            </a:extLst>
          </p:cNvPr>
          <p:cNvSpPr txBox="1"/>
          <p:nvPr/>
        </p:nvSpPr>
        <p:spPr>
          <a:xfrm>
            <a:off x="4130170"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risk perioperative CV events (≥1% MACE) </a:t>
            </a:r>
          </a:p>
        </p:txBody>
      </p:sp>
      <p:sp>
        <p:nvSpPr>
          <p:cNvPr id="50" name="Round Same Side Corner Rectangle 60">
            <a:extLst>
              <a:ext uri="{FF2B5EF4-FFF2-40B4-BE49-F238E27FC236}">
                <a16:creationId xmlns:a16="http://schemas.microsoft.com/office/drawing/2014/main" id="{E383C14B-7F0C-699C-BE66-161AB16EE7E5}"/>
              </a:ext>
              <a:ext uri="{C183D7F6-B498-43B3-948B-1728B52AA6E4}">
                <adec:decorative xmlns:adec="http://schemas.microsoft.com/office/drawing/2017/decorative" val="1"/>
              </a:ext>
            </a:extLst>
          </p:cNvPr>
          <p:cNvSpPr/>
          <p:nvPr/>
        </p:nvSpPr>
        <p:spPr>
          <a:xfrm>
            <a:off x="1722552" y="5024431"/>
            <a:ext cx="2836896" cy="46723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Consider stress test to evaluate for inducible myocardial ischemia (Class 2b)</a:t>
            </a:r>
          </a:p>
        </p:txBody>
      </p:sp>
      <p:cxnSp>
        <p:nvCxnSpPr>
          <p:cNvPr id="51" name="Elbow Connector 82">
            <a:extLst>
              <a:ext uri="{FF2B5EF4-FFF2-40B4-BE49-F238E27FC236}">
                <a16:creationId xmlns:a16="http://schemas.microsoft.com/office/drawing/2014/main" id="{F17DAB8D-AA89-EB67-DD14-AE9B0B34775F}"/>
              </a:ext>
              <a:ext uri="{C183D7F6-B498-43B3-948B-1728B52AA6E4}">
                <adec:decorative xmlns:adec="http://schemas.microsoft.com/office/drawing/2017/decorative" val="1"/>
              </a:ext>
            </a:extLst>
          </p:cNvPr>
          <p:cNvCxnSpPr>
            <a:cxnSpLocks/>
          </p:cNvCxnSpPr>
          <p:nvPr/>
        </p:nvCxnSpPr>
        <p:spPr>
          <a:xfrm rot="16200000" flipH="1">
            <a:off x="1779154" y="3628089"/>
            <a:ext cx="396676"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E07B99D-35B4-7FC7-9CD3-A786B6474008}"/>
              </a:ext>
              <a:ext uri="{C183D7F6-B498-43B3-948B-1728B52AA6E4}">
                <adec:decorative xmlns:adec="http://schemas.microsoft.com/office/drawing/2017/decorative" val="1"/>
              </a:ext>
            </a:extLst>
          </p:cNvPr>
          <p:cNvGrpSpPr/>
          <p:nvPr/>
        </p:nvGrpSpPr>
        <p:grpSpPr>
          <a:xfrm>
            <a:off x="2226538" y="4255188"/>
            <a:ext cx="227178" cy="227178"/>
            <a:chOff x="1713394" y="1186531"/>
            <a:chExt cx="635587" cy="635587"/>
          </a:xfrm>
          <a:solidFill>
            <a:srgbClr val="595959"/>
          </a:solidFill>
        </p:grpSpPr>
        <p:sp>
          <p:nvSpPr>
            <p:cNvPr id="72" name="Plus Sign 71">
              <a:extLst>
                <a:ext uri="{FF2B5EF4-FFF2-40B4-BE49-F238E27FC236}">
                  <a16:creationId xmlns:a16="http://schemas.microsoft.com/office/drawing/2014/main" id="{A04C71F5-2F99-4700-60E2-E2D9BF365928}"/>
                </a:ext>
              </a:extLst>
            </p:cNvPr>
            <p:cNvSpPr/>
            <p:nvPr/>
          </p:nvSpPr>
          <p:spPr>
            <a:xfrm>
              <a:off x="1713394" y="1186531"/>
              <a:ext cx="635587" cy="635587"/>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3" name="Plus Sign 4">
              <a:extLst>
                <a:ext uri="{FF2B5EF4-FFF2-40B4-BE49-F238E27FC236}">
                  <a16:creationId xmlns:a16="http://schemas.microsoft.com/office/drawing/2014/main" id="{3F43943F-7E3F-1B22-F9E5-A005E5F8847E}"/>
                </a:ext>
              </a:extLst>
            </p:cNvPr>
            <p:cNvSpPr txBox="1"/>
            <p:nvPr/>
          </p:nvSpPr>
          <p:spPr>
            <a:xfrm>
              <a:off x="1797641" y="1429579"/>
              <a:ext cx="467093" cy="1494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F82C2BE5-D67A-CE01-F787-47697EA226E0}"/>
              </a:ext>
              <a:ext uri="{C183D7F6-B498-43B3-948B-1728B52AA6E4}">
                <adec:decorative xmlns:adec="http://schemas.microsoft.com/office/drawing/2017/decorative" val="1"/>
              </a:ext>
            </a:extLst>
          </p:cNvPr>
          <p:cNvGrpSpPr/>
          <p:nvPr/>
        </p:nvGrpSpPr>
        <p:grpSpPr>
          <a:xfrm>
            <a:off x="3879128" y="4228472"/>
            <a:ext cx="227178" cy="227178"/>
            <a:chOff x="1713394" y="3095924"/>
            <a:chExt cx="635587" cy="635587"/>
          </a:xfrm>
          <a:solidFill>
            <a:srgbClr val="595959"/>
          </a:solidFill>
        </p:grpSpPr>
        <p:sp>
          <p:nvSpPr>
            <p:cNvPr id="70" name="Plus Sign 69">
              <a:extLst>
                <a:ext uri="{FF2B5EF4-FFF2-40B4-BE49-F238E27FC236}">
                  <a16:creationId xmlns:a16="http://schemas.microsoft.com/office/drawing/2014/main" id="{EE2CECF4-B168-57ED-7066-F4A6FCE12AA3}"/>
                </a:ext>
              </a:extLst>
            </p:cNvPr>
            <p:cNvSpPr/>
            <p:nvPr/>
          </p:nvSpPr>
          <p:spPr>
            <a:xfrm>
              <a:off x="1713394" y="3095924"/>
              <a:ext cx="635587" cy="635587"/>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1" name="Plus Sign 6">
              <a:extLst>
                <a:ext uri="{FF2B5EF4-FFF2-40B4-BE49-F238E27FC236}">
                  <a16:creationId xmlns:a16="http://schemas.microsoft.com/office/drawing/2014/main" id="{8F41ABFF-4BB6-651E-0E83-6DBDB422F93F}"/>
                </a:ext>
              </a:extLst>
            </p:cNvPr>
            <p:cNvSpPr txBox="1"/>
            <p:nvPr/>
          </p:nvSpPr>
          <p:spPr>
            <a:xfrm>
              <a:off x="1797641" y="3338972"/>
              <a:ext cx="467093" cy="1494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p:txBody>
        </p:sp>
      </p:grpSp>
      <p:cxnSp>
        <p:nvCxnSpPr>
          <p:cNvPr id="75" name="Elbow Connector 82">
            <a:extLst>
              <a:ext uri="{FF2B5EF4-FFF2-40B4-BE49-F238E27FC236}">
                <a16:creationId xmlns:a16="http://schemas.microsoft.com/office/drawing/2014/main" id="{099CE771-2A73-EB03-110D-2567677D5B7D}"/>
              </a:ext>
              <a:ext uri="{C183D7F6-B498-43B3-948B-1728B52AA6E4}">
                <adec:decorative xmlns:adec="http://schemas.microsoft.com/office/drawing/2017/decorative" val="1"/>
              </a:ext>
            </a:extLst>
          </p:cNvPr>
          <p:cNvCxnSpPr>
            <a:cxnSpLocks/>
          </p:cNvCxnSpPr>
          <p:nvPr/>
        </p:nvCxnSpPr>
        <p:spPr>
          <a:xfrm rot="5400000">
            <a:off x="4156594" y="3628089"/>
            <a:ext cx="396676"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CPET indicates cardiopulmonary exercise testing; CV, cardiovascular; LVOT, left ventricular outflow tract; </a:t>
            </a:r>
            <a:br>
              <a:rPr lang="en-US" dirty="0"/>
            </a:br>
            <a:r>
              <a:rPr lang="en-US" dirty="0"/>
              <a:t>MACE, major adverse cardiovascular events; MET, metabolic equivalent; NCS, non-cardiac surgery; and VT, ventricular tachycardia.</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93247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9DBD4-C664-FC53-1F2D-AC70ED5B10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81357" y="1389907"/>
            <a:ext cx="3710643" cy="3964414"/>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p:txBody>
          <a:bodyPr/>
          <a:lstStyle/>
          <a:p>
            <a:r>
              <a:rPr lang="en-US" dirty="0"/>
              <a:t>Preoperative Testing: </a:t>
            </a:r>
            <a:r>
              <a:rPr lang="en-US" dirty="0">
                <a:solidFill>
                  <a:srgbClr val="CF2429"/>
                </a:solidFill>
                <a:latin typeface="Lub Dub Medium" panose="020B0603030403020204" pitchFamily="34" charset="0"/>
              </a:rPr>
              <a:t>Coronary CT Angiography</a:t>
            </a:r>
            <a:endParaRPr lang="en-US" dirty="0"/>
          </a:p>
        </p:txBody>
      </p:sp>
      <p:sp>
        <p:nvSpPr>
          <p:cNvPr id="42" name="Rectangle 41">
            <a:extLst>
              <a:ext uri="{FF2B5EF4-FFF2-40B4-BE49-F238E27FC236}">
                <a16:creationId xmlns:a16="http://schemas.microsoft.com/office/drawing/2014/main" id="{153B51C8-D6BD-3349-0024-11AAB346C87B}"/>
              </a:ext>
              <a:ext uri="{C183D7F6-B498-43B3-948B-1728B52AA6E4}">
                <adec:decorative xmlns:adec="http://schemas.microsoft.com/office/drawing/2017/decorative" val="1"/>
              </a:ext>
            </a:extLst>
          </p:cNvPr>
          <p:cNvSpPr/>
          <p:nvPr/>
        </p:nvSpPr>
        <p:spPr>
          <a:xfrm>
            <a:off x="887903" y="3450106"/>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DBD828-BCF2-96C9-875D-5D993940AE44}"/>
              </a:ext>
              <a:ext uri="{C183D7F6-B498-43B3-948B-1728B52AA6E4}">
                <adec:decorative xmlns:adec="http://schemas.microsoft.com/office/drawing/2017/decorative" val="1"/>
              </a:ext>
            </a:extLst>
          </p:cNvPr>
          <p:cNvSpPr/>
          <p:nvPr/>
        </p:nvSpPr>
        <p:spPr>
          <a:xfrm>
            <a:off x="558956" y="3422233"/>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779A437-63C2-E18C-3FC9-2EAF30507135}"/>
              </a:ext>
              <a:ext uri="{C183D7F6-B498-43B3-948B-1728B52AA6E4}">
                <adec:decorative xmlns:adec="http://schemas.microsoft.com/office/drawing/2017/decorative" val="1"/>
              </a:ext>
            </a:extLst>
          </p:cNvPr>
          <p:cNvSpPr/>
          <p:nvPr/>
        </p:nvSpPr>
        <p:spPr>
          <a:xfrm>
            <a:off x="887903" y="2514703"/>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B9789F4-9FF3-4ACA-32AF-7068944FB38D}"/>
              </a:ext>
              <a:ext uri="{C183D7F6-B498-43B3-948B-1728B52AA6E4}">
                <adec:decorative xmlns:adec="http://schemas.microsoft.com/office/drawing/2017/decorative" val="1"/>
              </a:ext>
            </a:extLst>
          </p:cNvPr>
          <p:cNvSpPr/>
          <p:nvPr/>
        </p:nvSpPr>
        <p:spPr>
          <a:xfrm>
            <a:off x="558956" y="2486830"/>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8631FEA-0F56-A860-77ED-ED72D80AD351}"/>
              </a:ext>
              <a:ext uri="{C183D7F6-B498-43B3-948B-1728B52AA6E4}">
                <adec:decorative xmlns:adec="http://schemas.microsoft.com/office/drawing/2017/decorative" val="1"/>
              </a:ext>
            </a:extLst>
          </p:cNvPr>
          <p:cNvSpPr/>
          <p:nvPr/>
        </p:nvSpPr>
        <p:spPr>
          <a:xfrm>
            <a:off x="887903" y="1552587"/>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295A94-CE9A-E686-13E0-ACF2EDC14E25}"/>
              </a:ext>
              <a:ext uri="{C183D7F6-B498-43B3-948B-1728B52AA6E4}">
                <adec:decorative xmlns:adec="http://schemas.microsoft.com/office/drawing/2017/decorative" val="1"/>
              </a:ext>
            </a:extLst>
          </p:cNvPr>
          <p:cNvSpPr txBox="1"/>
          <p:nvPr/>
        </p:nvSpPr>
        <p:spPr>
          <a:xfrm>
            <a:off x="4069767" y="169873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a:t>
            </a:r>
          </a:p>
        </p:txBody>
      </p:sp>
      <p:sp>
        <p:nvSpPr>
          <p:cNvPr id="15" name="Round Same Side Corner Rectangle 60">
            <a:extLst>
              <a:ext uri="{FF2B5EF4-FFF2-40B4-BE49-F238E27FC236}">
                <a16:creationId xmlns:a16="http://schemas.microsoft.com/office/drawing/2014/main" id="{BE3E17C6-7A6A-B2A0-D282-C966410084D3}"/>
              </a:ext>
              <a:ext uri="{C183D7F6-B498-43B3-948B-1728B52AA6E4}">
                <adec:decorative xmlns:adec="http://schemas.microsoft.com/office/drawing/2017/decorative" val="1"/>
              </a:ext>
            </a:extLst>
          </p:cNvPr>
          <p:cNvSpPr/>
          <p:nvPr/>
        </p:nvSpPr>
        <p:spPr>
          <a:xfrm>
            <a:off x="4069765" y="4463142"/>
            <a:ext cx="1679133" cy="843304"/>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CCTA not recommended </a:t>
            </a:r>
            <a:br>
              <a:rPr lang="en-US" sz="1400" b="1" dirty="0">
                <a:solidFill>
                  <a:prstClr val="black"/>
                </a:solidFill>
                <a:latin typeface="Lub Dub Bold" panose="020B0803030403020204" pitchFamily="34" charset="0"/>
              </a:rPr>
            </a:br>
            <a:r>
              <a:rPr lang="en-US" sz="1400" b="1" dirty="0">
                <a:solidFill>
                  <a:prstClr val="black"/>
                </a:solidFill>
                <a:latin typeface="Lub Dub Bold" panose="020B0803030403020204" pitchFamily="34" charset="0"/>
              </a:rPr>
              <a:t>(Class 3: No benefit) </a:t>
            </a: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ndParaRPr>
          </a:p>
        </p:txBody>
      </p:sp>
      <p:cxnSp>
        <p:nvCxnSpPr>
          <p:cNvPr id="16" name="Straight Arrow Connector 15">
            <a:extLst>
              <a:ext uri="{FF2B5EF4-FFF2-40B4-BE49-F238E27FC236}">
                <a16:creationId xmlns:a16="http://schemas.microsoft.com/office/drawing/2014/main" id="{39D7CDC0-DCE4-3409-8C02-A1E2392BEBAC}"/>
              </a:ext>
              <a:ext uri="{C183D7F6-B498-43B3-948B-1728B52AA6E4}">
                <adec:decorative xmlns:adec="http://schemas.microsoft.com/office/drawing/2017/decorative" val="1"/>
              </a:ext>
            </a:extLst>
          </p:cNvPr>
          <p:cNvCxnSpPr>
            <a:cxnSpLocks/>
            <a:stCxn id="14" idx="2"/>
            <a:endCxn id="17" idx="0"/>
          </p:cNvCxnSpPr>
          <p:nvPr/>
        </p:nvCxnSpPr>
        <p:spPr>
          <a:xfrm flipH="1">
            <a:off x="4909637" y="2089724"/>
            <a:ext cx="1"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348672-064C-35E9-3CF2-D3907B0B88EB}"/>
              </a:ext>
              <a:ext uri="{C183D7F6-B498-43B3-948B-1728B52AA6E4}">
                <adec:decorative xmlns:adec="http://schemas.microsoft.com/office/drawing/2017/decorative" val="1"/>
              </a:ext>
            </a:extLst>
          </p:cNvPr>
          <p:cNvSpPr txBox="1"/>
          <p:nvPr/>
        </p:nvSpPr>
        <p:spPr>
          <a:xfrm>
            <a:off x="4069766" y="2632893"/>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a:t>
            </a:r>
          </a:p>
        </p:txBody>
      </p:sp>
      <p:sp>
        <p:nvSpPr>
          <p:cNvPr id="18" name="TextBox 17">
            <a:extLst>
              <a:ext uri="{FF2B5EF4-FFF2-40B4-BE49-F238E27FC236}">
                <a16:creationId xmlns:a16="http://schemas.microsoft.com/office/drawing/2014/main" id="{6BA1680F-EB1A-46DB-12D2-54E1F4EFA08B}"/>
              </a:ext>
              <a:ext uri="{C183D7F6-B498-43B3-948B-1728B52AA6E4}">
                <adec:decorative xmlns:adec="http://schemas.microsoft.com/office/drawing/2017/decorative" val="1"/>
              </a:ext>
            </a:extLst>
          </p:cNvPr>
          <p:cNvSpPr txBox="1"/>
          <p:nvPr/>
        </p:nvSpPr>
        <p:spPr>
          <a:xfrm>
            <a:off x="4068668" y="356704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Adequate  </a:t>
            </a:r>
            <a:r>
              <a:rPr lang="en-US" sz="1200" b="0" i="1" dirty="0"/>
              <a:t>≥ 4 METs</a:t>
            </a:r>
            <a:endParaRPr lang="en-US" sz="1600" b="0" i="1" dirty="0"/>
          </a:p>
        </p:txBody>
      </p:sp>
      <p:cxnSp>
        <p:nvCxnSpPr>
          <p:cNvPr id="21" name="Straight Arrow Connector 20">
            <a:extLst>
              <a:ext uri="{FF2B5EF4-FFF2-40B4-BE49-F238E27FC236}">
                <a16:creationId xmlns:a16="http://schemas.microsoft.com/office/drawing/2014/main" id="{A8248ECD-4E34-5822-DFCE-24321B0D736B}"/>
              </a:ext>
              <a:ext uri="{C183D7F6-B498-43B3-948B-1728B52AA6E4}">
                <adec:decorative xmlns:adec="http://schemas.microsoft.com/office/drawing/2017/decorative" val="1"/>
              </a:ext>
            </a:extLst>
          </p:cNvPr>
          <p:cNvCxnSpPr>
            <a:cxnSpLocks/>
            <a:stCxn id="17" idx="2"/>
            <a:endCxn id="18" idx="0"/>
          </p:cNvCxnSpPr>
          <p:nvPr/>
        </p:nvCxnSpPr>
        <p:spPr>
          <a:xfrm flipH="1">
            <a:off x="4908539" y="3023879"/>
            <a:ext cx="1098"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0278AE-B489-D5EC-86FC-0A3EF1AC1FE4}"/>
              </a:ext>
              <a:ext uri="{C183D7F6-B498-43B3-948B-1728B52AA6E4}">
                <adec:decorative xmlns:adec="http://schemas.microsoft.com/office/drawing/2017/decorative" val="1"/>
              </a:ext>
            </a:extLst>
          </p:cNvPr>
          <p:cNvCxnSpPr>
            <a:cxnSpLocks/>
            <a:stCxn id="18" idx="2"/>
            <a:endCxn id="15" idx="0"/>
          </p:cNvCxnSpPr>
          <p:nvPr/>
        </p:nvCxnSpPr>
        <p:spPr>
          <a:xfrm>
            <a:off x="4908539" y="3958034"/>
            <a:ext cx="793" cy="5051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335FF5-E1EF-E950-EA8F-5BDAA72FC616}"/>
              </a:ext>
              <a:ext uri="{C183D7F6-B498-43B3-948B-1728B52AA6E4}">
                <adec:decorative xmlns:adec="http://schemas.microsoft.com/office/drawing/2017/decorative" val="1"/>
              </a:ext>
            </a:extLst>
          </p:cNvPr>
          <p:cNvSpPr txBox="1"/>
          <p:nvPr/>
        </p:nvSpPr>
        <p:spPr>
          <a:xfrm>
            <a:off x="6071698" y="169873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a:t>
            </a:r>
          </a:p>
        </p:txBody>
      </p:sp>
      <p:sp>
        <p:nvSpPr>
          <p:cNvPr id="28" name="Round Same Side Corner Rectangle 60">
            <a:extLst>
              <a:ext uri="{FF2B5EF4-FFF2-40B4-BE49-F238E27FC236}">
                <a16:creationId xmlns:a16="http://schemas.microsoft.com/office/drawing/2014/main" id="{D52E4490-503C-1386-1802-ADAD41DFA403}"/>
              </a:ext>
              <a:ext uri="{C183D7F6-B498-43B3-948B-1728B52AA6E4}">
                <adec:decorative xmlns:adec="http://schemas.microsoft.com/office/drawing/2017/decorative" val="1"/>
              </a:ext>
            </a:extLst>
          </p:cNvPr>
          <p:cNvSpPr/>
          <p:nvPr/>
        </p:nvSpPr>
        <p:spPr>
          <a:xfrm>
            <a:off x="6071696" y="4463142"/>
            <a:ext cx="1679133" cy="84330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Consider CCTA</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(Class: 2b) </a:t>
            </a:r>
          </a:p>
        </p:txBody>
      </p:sp>
      <p:cxnSp>
        <p:nvCxnSpPr>
          <p:cNvPr id="29" name="Straight Arrow Connector 28">
            <a:extLst>
              <a:ext uri="{FF2B5EF4-FFF2-40B4-BE49-F238E27FC236}">
                <a16:creationId xmlns:a16="http://schemas.microsoft.com/office/drawing/2014/main" id="{671A472D-7E43-9A33-5E1E-98225B3F471F}"/>
              </a:ext>
              <a:ext uri="{C183D7F6-B498-43B3-948B-1728B52AA6E4}">
                <adec:decorative xmlns:adec="http://schemas.microsoft.com/office/drawing/2017/decorative" val="1"/>
              </a:ext>
            </a:extLst>
          </p:cNvPr>
          <p:cNvCxnSpPr>
            <a:cxnSpLocks/>
            <a:stCxn id="27" idx="2"/>
            <a:endCxn id="30" idx="0"/>
          </p:cNvCxnSpPr>
          <p:nvPr/>
        </p:nvCxnSpPr>
        <p:spPr>
          <a:xfrm flipH="1">
            <a:off x="6911568" y="2089724"/>
            <a:ext cx="1"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8EB17C-3B72-FDCB-5BD0-F32F7147C916}"/>
              </a:ext>
              <a:ext uri="{C183D7F6-B498-43B3-948B-1728B52AA6E4}">
                <adec:decorative xmlns:adec="http://schemas.microsoft.com/office/drawing/2017/decorative" val="1"/>
              </a:ext>
            </a:extLst>
          </p:cNvPr>
          <p:cNvSpPr txBox="1"/>
          <p:nvPr/>
        </p:nvSpPr>
        <p:spPr>
          <a:xfrm>
            <a:off x="6071697" y="2632893"/>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a:t>
            </a:r>
          </a:p>
        </p:txBody>
      </p:sp>
      <p:sp>
        <p:nvSpPr>
          <p:cNvPr id="31" name="TextBox 30">
            <a:extLst>
              <a:ext uri="{FF2B5EF4-FFF2-40B4-BE49-F238E27FC236}">
                <a16:creationId xmlns:a16="http://schemas.microsoft.com/office/drawing/2014/main" id="{BF167EC2-711D-FAA2-C857-3FFBD5209E55}"/>
              </a:ext>
              <a:ext uri="{C183D7F6-B498-43B3-948B-1728B52AA6E4}">
                <adec:decorative xmlns:adec="http://schemas.microsoft.com/office/drawing/2017/decorative" val="1"/>
              </a:ext>
            </a:extLst>
          </p:cNvPr>
          <p:cNvSpPr txBox="1"/>
          <p:nvPr/>
        </p:nvSpPr>
        <p:spPr>
          <a:xfrm>
            <a:off x="6070599" y="356704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Poor or Unknown  </a:t>
            </a:r>
            <a:r>
              <a:rPr lang="en-US" sz="1200" b="0" i="1" dirty="0"/>
              <a:t>&lt; 4 METs</a:t>
            </a:r>
            <a:endParaRPr lang="en-US" sz="1600" b="0" i="1" dirty="0"/>
          </a:p>
        </p:txBody>
      </p:sp>
      <p:cxnSp>
        <p:nvCxnSpPr>
          <p:cNvPr id="32" name="Straight Arrow Connector 31">
            <a:extLst>
              <a:ext uri="{FF2B5EF4-FFF2-40B4-BE49-F238E27FC236}">
                <a16:creationId xmlns:a16="http://schemas.microsoft.com/office/drawing/2014/main" id="{D1E9EF1E-B655-D378-D32F-783669BC6DD3}"/>
              </a:ext>
              <a:ext uri="{C183D7F6-B498-43B3-948B-1728B52AA6E4}">
                <adec:decorative xmlns:adec="http://schemas.microsoft.com/office/drawing/2017/decorative" val="1"/>
              </a:ext>
            </a:extLst>
          </p:cNvPr>
          <p:cNvCxnSpPr>
            <a:cxnSpLocks/>
            <a:stCxn id="30" idx="2"/>
            <a:endCxn id="31" idx="0"/>
          </p:cNvCxnSpPr>
          <p:nvPr/>
        </p:nvCxnSpPr>
        <p:spPr>
          <a:xfrm flipH="1">
            <a:off x="6910470" y="3023879"/>
            <a:ext cx="1098"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2C156DE-CB44-68AD-E546-8E0D5416C5F0}"/>
              </a:ext>
              <a:ext uri="{C183D7F6-B498-43B3-948B-1728B52AA6E4}">
                <adec:decorative xmlns:adec="http://schemas.microsoft.com/office/drawing/2017/decorative" val="1"/>
              </a:ext>
            </a:extLst>
          </p:cNvPr>
          <p:cNvCxnSpPr>
            <a:cxnSpLocks/>
            <a:stCxn id="31" idx="2"/>
            <a:endCxn id="28" idx="0"/>
          </p:cNvCxnSpPr>
          <p:nvPr/>
        </p:nvCxnSpPr>
        <p:spPr>
          <a:xfrm>
            <a:off x="6910470" y="3958034"/>
            <a:ext cx="793" cy="5051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F7F986EA-8BAA-9436-EEDC-7CF313C0B1AC}"/>
              </a:ext>
              <a:ext uri="{C183D7F6-B498-43B3-948B-1728B52AA6E4}">
                <adec:decorative xmlns:adec="http://schemas.microsoft.com/office/drawing/2017/decorative" val="1"/>
              </a:ext>
            </a:extLst>
          </p:cNvPr>
          <p:cNvSpPr>
            <a:spLocks noGrp="1"/>
          </p:cNvSpPr>
          <p:nvPr>
            <p:ph idx="1"/>
          </p:nvPr>
        </p:nvSpPr>
        <p:spPr>
          <a:xfrm>
            <a:off x="1317633" y="1621899"/>
            <a:ext cx="2751035" cy="596830"/>
          </a:xfrm>
        </p:spPr>
        <p:txBody>
          <a:bodyPr>
            <a:normAutofit/>
          </a:bodyPr>
          <a:lstStyle/>
          <a:p>
            <a:pPr marL="0" indent="0">
              <a:buNone/>
            </a:pPr>
            <a:r>
              <a:rPr lang="en-US" sz="2000" b="1" dirty="0">
                <a:latin typeface="Lub Dub Bold" panose="020B0803030403020204" pitchFamily="34" charset="0"/>
              </a:rPr>
              <a:t>Patient risk</a:t>
            </a:r>
          </a:p>
          <a:p>
            <a:pPr marL="0" indent="0">
              <a:spcBef>
                <a:spcPts val="0"/>
              </a:spcBef>
              <a:buNone/>
            </a:pPr>
            <a:r>
              <a:rPr lang="en-US" sz="1400" i="1" dirty="0">
                <a:latin typeface="Lub Dub Condensed" panose="020B0506030403020204" pitchFamily="34" charset="0"/>
              </a:rPr>
              <a:t>Using validated risk tool</a:t>
            </a:r>
          </a:p>
        </p:txBody>
      </p:sp>
      <p:sp>
        <p:nvSpPr>
          <p:cNvPr id="35" name="Content Placeholder 2">
            <a:extLst>
              <a:ext uri="{FF2B5EF4-FFF2-40B4-BE49-F238E27FC236}">
                <a16:creationId xmlns:a16="http://schemas.microsoft.com/office/drawing/2014/main" id="{33E9F152-325A-FD10-8FED-EBF231D4F5F1}"/>
              </a:ext>
              <a:ext uri="{C183D7F6-B498-43B3-948B-1728B52AA6E4}">
                <adec:decorative xmlns:adec="http://schemas.microsoft.com/office/drawing/2017/decorative" val="1"/>
              </a:ext>
            </a:extLst>
          </p:cNvPr>
          <p:cNvSpPr txBox="1">
            <a:spLocks/>
          </p:cNvSpPr>
          <p:nvPr/>
        </p:nvSpPr>
        <p:spPr>
          <a:xfrm>
            <a:off x="1317633" y="2682407"/>
            <a:ext cx="2215896" cy="45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Lub Dub Bold" panose="020B0803030403020204" pitchFamily="34" charset="0"/>
              </a:rPr>
              <a:t>Surgical risk</a:t>
            </a:r>
          </a:p>
        </p:txBody>
      </p:sp>
      <p:sp>
        <p:nvSpPr>
          <p:cNvPr id="36" name="Content Placeholder 2">
            <a:extLst>
              <a:ext uri="{FF2B5EF4-FFF2-40B4-BE49-F238E27FC236}">
                <a16:creationId xmlns:a16="http://schemas.microsoft.com/office/drawing/2014/main" id="{3400B0FA-6821-4D63-0FD4-DF09E3C21481}"/>
              </a:ext>
              <a:ext uri="{C183D7F6-B498-43B3-948B-1728B52AA6E4}">
                <adec:decorative xmlns:adec="http://schemas.microsoft.com/office/drawing/2017/decorative" val="1"/>
              </a:ext>
            </a:extLst>
          </p:cNvPr>
          <p:cNvSpPr txBox="1">
            <a:spLocks/>
          </p:cNvSpPr>
          <p:nvPr/>
        </p:nvSpPr>
        <p:spPr>
          <a:xfrm>
            <a:off x="1317633" y="3620972"/>
            <a:ext cx="3098388" cy="283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Lub Dub Bold" panose="020B0803030403020204" pitchFamily="34" charset="0"/>
              </a:rPr>
              <a:t>Functional capacity</a:t>
            </a:r>
          </a:p>
        </p:txBody>
      </p:sp>
      <p:sp>
        <p:nvSpPr>
          <p:cNvPr id="39" name="Oval 38">
            <a:extLst>
              <a:ext uri="{FF2B5EF4-FFF2-40B4-BE49-F238E27FC236}">
                <a16:creationId xmlns:a16="http://schemas.microsoft.com/office/drawing/2014/main" id="{4FCCEE63-416A-1295-9DA2-BDD8F7C109A1}"/>
              </a:ext>
              <a:ext uri="{C183D7F6-B498-43B3-948B-1728B52AA6E4}">
                <adec:decorative xmlns:adec="http://schemas.microsoft.com/office/drawing/2017/decorative" val="1"/>
              </a:ext>
            </a:extLst>
          </p:cNvPr>
          <p:cNvSpPr/>
          <p:nvPr/>
        </p:nvSpPr>
        <p:spPr>
          <a:xfrm>
            <a:off x="558956" y="1524714"/>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E4C9278B-168C-91E5-3903-47AC437355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769" y="2604030"/>
            <a:ext cx="504707" cy="465277"/>
          </a:xfrm>
          <a:prstGeom prst="rect">
            <a:avLst/>
          </a:prstGeom>
        </p:spPr>
      </p:pic>
      <p:pic>
        <p:nvPicPr>
          <p:cNvPr id="50" name="Graphic 49">
            <a:extLst>
              <a:ext uri="{FF2B5EF4-FFF2-40B4-BE49-F238E27FC236}">
                <a16:creationId xmlns:a16="http://schemas.microsoft.com/office/drawing/2014/main" id="{4A921459-A4A4-7451-0669-52D2A7EA136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833" y="1565025"/>
            <a:ext cx="503405" cy="664875"/>
          </a:xfrm>
          <a:prstGeom prst="rect">
            <a:avLst/>
          </a:prstGeom>
        </p:spPr>
      </p:pic>
      <p:pic>
        <p:nvPicPr>
          <p:cNvPr id="52" name="Graphic 51">
            <a:extLst>
              <a:ext uri="{FF2B5EF4-FFF2-40B4-BE49-F238E27FC236}">
                <a16:creationId xmlns:a16="http://schemas.microsoft.com/office/drawing/2014/main" id="{FE61FC4C-DE1E-600C-14E5-2E05CB93F92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833" y="3627760"/>
            <a:ext cx="571500" cy="304800"/>
          </a:xfrm>
          <a:prstGeom prst="rect">
            <a:avLst/>
          </a:prstGeom>
        </p:spPr>
      </p:pic>
      <p:sp>
        <p:nvSpPr>
          <p:cNvPr id="3" name="Rectangle 2" descr="In patients who are at low risk for perioperative cardiovascular events, have adequate functional capacity&#10;with stable symptoms, or who are undergoing low-risk procedures, routine CCTA before NCS is not&#10;recommended due to lack of benefit. For patients undergoing elevated-risk surgery with poor or unknown functional capacity, and elevated&#10;risk for perioperative cardiovascular events based on a validated risk tool, coronary computed tomography&#10;angiography (CCTA) for the detection of high-risk coronary anatomy may be considered.">
            <a:extLst>
              <a:ext uri="{FF2B5EF4-FFF2-40B4-BE49-F238E27FC236}">
                <a16:creationId xmlns:a16="http://schemas.microsoft.com/office/drawing/2014/main" id="{792A2217-9394-5871-2512-213A6FA004F4}"/>
              </a:ext>
            </a:extLst>
          </p:cNvPr>
          <p:cNvSpPr/>
          <p:nvPr/>
        </p:nvSpPr>
        <p:spPr>
          <a:xfrm>
            <a:off x="1332930" y="1389907"/>
            <a:ext cx="6612190" cy="407818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CCTA indicates coronary computed tomography angiography; CT, computed tomography; and METs, metabolic equivalents.</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81996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a:xfrm>
            <a:off x="838200" y="365125"/>
            <a:ext cx="10363200" cy="660111"/>
          </a:xfrm>
        </p:spPr>
        <p:txBody>
          <a:bodyPr/>
          <a:lstStyle/>
          <a:p>
            <a:r>
              <a:rPr lang="en-US" dirty="0"/>
              <a:t>Preoperative Testing: </a:t>
            </a:r>
            <a:br>
              <a:rPr lang="en-US" dirty="0"/>
            </a:br>
            <a:r>
              <a:rPr lang="en-US" dirty="0">
                <a:solidFill>
                  <a:srgbClr val="CF2429"/>
                </a:solidFill>
                <a:latin typeface="Lub Dub Medium" panose="020B0603030403020204" pitchFamily="34" charset="0"/>
              </a:rPr>
              <a:t>Invasive Coronary Angiography</a:t>
            </a:r>
            <a:endParaRPr lang="en-US" dirty="0"/>
          </a:p>
        </p:txBody>
      </p:sp>
      <p:sp>
        <p:nvSpPr>
          <p:cNvPr id="6" name="TextBox 5">
            <a:extLst>
              <a:ext uri="{FF2B5EF4-FFF2-40B4-BE49-F238E27FC236}">
                <a16:creationId xmlns:a16="http://schemas.microsoft.com/office/drawing/2014/main" id="{11974679-B538-A96D-6874-175DCD902E15}"/>
              </a:ext>
              <a:ext uri="{C183D7F6-B498-43B3-948B-1728B52AA6E4}">
                <adec:decorative xmlns:adec="http://schemas.microsoft.com/office/drawing/2017/decorative" val="1"/>
              </a:ext>
            </a:extLst>
          </p:cNvPr>
          <p:cNvSpPr txBox="1"/>
          <p:nvPr/>
        </p:nvSpPr>
        <p:spPr>
          <a:xfrm>
            <a:off x="2720207" y="1589877"/>
            <a:ext cx="6049327"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785F7E37-F50A-74E8-CE30-5C9419D2BBA5}"/>
              </a:ext>
              <a:ext uri="{C183D7F6-B498-43B3-948B-1728B52AA6E4}">
                <adec:decorative xmlns:adec="http://schemas.microsoft.com/office/drawing/2017/decorative" val="0"/>
              </a:ext>
            </a:extLst>
          </p:cNvPr>
          <p:cNvSpPr txBox="1"/>
          <p:nvPr/>
        </p:nvSpPr>
        <p:spPr>
          <a:xfrm>
            <a:off x="2962363" y="1620699"/>
            <a:ext cx="5446745" cy="3611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Invasive Coronary Angiography</a:t>
            </a:r>
          </a:p>
        </p:txBody>
      </p:sp>
      <p:graphicFrame>
        <p:nvGraphicFramePr>
          <p:cNvPr id="8" name="Content Placeholder 5">
            <a:extLst>
              <a:ext uri="{FF2B5EF4-FFF2-40B4-BE49-F238E27FC236}">
                <a16:creationId xmlns:a16="http://schemas.microsoft.com/office/drawing/2014/main" id="{D109A7FF-43C3-00C9-D261-62DC2DAD24F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09167380"/>
              </p:ext>
            </p:extLst>
          </p:nvPr>
        </p:nvGraphicFramePr>
        <p:xfrm>
          <a:off x="2705887" y="2057570"/>
          <a:ext cx="6077965" cy="995723"/>
        </p:xfrm>
        <a:graphic>
          <a:graphicData uri="http://schemas.openxmlformats.org/drawingml/2006/table">
            <a:tbl>
              <a:tblPr firstRow="1" bandRow="1">
                <a:tableStyleId>{5C22544A-7EE6-4342-B048-85BDC9FD1C3A}</a:tableStyleId>
              </a:tblPr>
              <a:tblGrid>
                <a:gridCol w="1094073">
                  <a:extLst>
                    <a:ext uri="{9D8B030D-6E8A-4147-A177-3AD203B41FA5}">
                      <a16:colId xmlns:a16="http://schemas.microsoft.com/office/drawing/2014/main" val="2649235253"/>
                    </a:ext>
                  </a:extLst>
                </a:gridCol>
                <a:gridCol w="4983892">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routine preoperative ICA is not recommended to improve perioperative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6811D678-70BD-503B-97A4-421E8A21847E}"/>
              </a:ext>
            </a:extLst>
          </p:cNvPr>
          <p:cNvSpPr txBox="1"/>
          <p:nvPr/>
        </p:nvSpPr>
        <p:spPr>
          <a:xfrm>
            <a:off x="2962363" y="4170688"/>
            <a:ext cx="2286002" cy="1169551"/>
          </a:xfrm>
          <a:prstGeom prst="rect">
            <a:avLst/>
          </a:prstGeom>
          <a:noFill/>
        </p:spPr>
        <p:txBody>
          <a:bodyPr wrap="square">
            <a:spAutoFit/>
          </a:bodyPr>
          <a:lstStyle/>
          <a:p>
            <a:r>
              <a:rPr lang="en-US" sz="1400" dirty="0">
                <a:latin typeface="Lub Dub Medium" panose="020B0603030403020204" pitchFamily="34" charset="0"/>
              </a:rPr>
              <a:t>Insufficient data that routine pre-operative ICA improves early or long-term post-operative outcomes</a:t>
            </a:r>
          </a:p>
        </p:txBody>
      </p:sp>
      <p:sp>
        <p:nvSpPr>
          <p:cNvPr id="12" name="TextBox 11">
            <a:extLst>
              <a:ext uri="{FF2B5EF4-FFF2-40B4-BE49-F238E27FC236}">
                <a16:creationId xmlns:a16="http://schemas.microsoft.com/office/drawing/2014/main" id="{65C5A98E-A8E8-3FDB-7397-31351A73A029}"/>
              </a:ext>
            </a:extLst>
          </p:cNvPr>
          <p:cNvSpPr txBox="1"/>
          <p:nvPr/>
        </p:nvSpPr>
        <p:spPr>
          <a:xfrm>
            <a:off x="7602682" y="4091051"/>
            <a:ext cx="2520778" cy="1384995"/>
          </a:xfrm>
          <a:prstGeom prst="rect">
            <a:avLst/>
          </a:prstGeom>
          <a:noFill/>
        </p:spPr>
        <p:txBody>
          <a:bodyPr wrap="square">
            <a:spAutoFit/>
          </a:bodyPr>
          <a:lstStyle/>
          <a:p>
            <a:r>
              <a:rPr lang="en-US" sz="1400" dirty="0">
                <a:latin typeface="Lub Dub Medium" panose="020B0603030403020204" pitchFamily="34" charset="0"/>
              </a:rPr>
              <a:t>Pre-operative ICA remains indicated for ACS, angina despite maximal medical therapy, moderate-severe ischemia, or obstructive left main disease</a:t>
            </a:r>
          </a:p>
        </p:txBody>
      </p:sp>
      <p:pic>
        <p:nvPicPr>
          <p:cNvPr id="13" name="Picture 12">
            <a:extLst>
              <a:ext uri="{FF2B5EF4-FFF2-40B4-BE49-F238E27FC236}">
                <a16:creationId xmlns:a16="http://schemas.microsoft.com/office/drawing/2014/main" id="{AEFD9183-5880-FAF4-544B-F78D1DC1802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47048" y="3851498"/>
            <a:ext cx="1695535" cy="1823506"/>
          </a:xfrm>
          <a:prstGeom prst="rect">
            <a:avLst/>
          </a:prstGeom>
        </p:spPr>
      </p:pic>
      <p:pic>
        <p:nvPicPr>
          <p:cNvPr id="19" name="Picture 18">
            <a:extLst>
              <a:ext uri="{FF2B5EF4-FFF2-40B4-BE49-F238E27FC236}">
                <a16:creationId xmlns:a16="http://schemas.microsoft.com/office/drawing/2014/main" id="{48F910B9-6944-1F7D-8C05-303B89882B9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4888" y="3871795"/>
            <a:ext cx="1695535" cy="1823506"/>
          </a:xfrm>
          <a:prstGeom prst="rect">
            <a:avLst/>
          </a:prstGeom>
        </p:spPr>
      </p:pic>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ACS indicates acute coronary syndrome; ICA, invasive coronary angiography; and NCS, non-cardiac surgery</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422301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a:t>
            </a:r>
            <a:endParaRPr lang="en-US" dirty="0">
              <a:solidFill>
                <a:srgbClr val="CF2429"/>
              </a:solidFill>
              <a:latin typeface="Lub Dub Medium" panose="020B0603030403020204" pitchFamily="34" charset="0"/>
            </a:endParaRPr>
          </a:p>
        </p:txBody>
      </p:sp>
      <p:sp>
        <p:nvSpPr>
          <p:cNvPr id="3" name="Rectangle 2" descr="If patients do not have cardiovascular risk factors, disease, symptoms or require emergency surgery they should proceed to surgery. If patient has acute coronary syndrome, unstable arrhythmias, or decompensated HF it is appropriate that they be evaluated by a multidisciplinary team before surgery. If none of those conditions are present it is reasonable for the patient's perioperative risk to be determined by risk calculator.">
            <a:extLst>
              <a:ext uri="{FF2B5EF4-FFF2-40B4-BE49-F238E27FC236}">
                <a16:creationId xmlns:a16="http://schemas.microsoft.com/office/drawing/2014/main" id="{792A2217-9394-5871-2512-213A6FA004F4}"/>
              </a:ext>
            </a:extLst>
          </p:cNvPr>
          <p:cNvSpPr/>
          <p:nvPr/>
        </p:nvSpPr>
        <p:spPr>
          <a:xfrm>
            <a:off x="1332930" y="1389906"/>
            <a:ext cx="9568750" cy="436065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BDC1464-BF0A-83ED-F1AA-14FFA3B4DB80}"/>
              </a:ext>
              <a:ext uri="{C183D7F6-B498-43B3-948B-1728B52AA6E4}">
                <adec:decorative xmlns:adec="http://schemas.microsoft.com/office/drawing/2017/decorative" val="1"/>
              </a:ext>
            </a:extLst>
          </p:cNvPr>
          <p:cNvGrpSpPr/>
          <p:nvPr/>
        </p:nvGrpSpPr>
        <p:grpSpPr>
          <a:xfrm>
            <a:off x="2838874" y="1233266"/>
            <a:ext cx="6556862" cy="634275"/>
            <a:chOff x="3558893" y="1699522"/>
            <a:chExt cx="4504458" cy="381225"/>
          </a:xfrm>
        </p:grpSpPr>
        <p:sp>
          <p:nvSpPr>
            <p:cNvPr id="9" name="TextBox 8">
              <a:extLst>
                <a:ext uri="{FF2B5EF4-FFF2-40B4-BE49-F238E27FC236}">
                  <a16:creationId xmlns:a16="http://schemas.microsoft.com/office/drawing/2014/main" id="{6AEF6B2D-D2B1-34B6-1582-03812ED0017C}"/>
                </a:ext>
                <a:ext uri="{C183D7F6-B498-43B3-948B-1728B52AA6E4}">
                  <adec:decorative xmlns:adec="http://schemas.microsoft.com/office/drawing/2017/decorative" val="1"/>
                </a:ext>
              </a:extLst>
            </p:cNvPr>
            <p:cNvSpPr txBox="1"/>
            <p:nvPr/>
          </p:nvSpPr>
          <p:spPr>
            <a:xfrm>
              <a:off x="3558893" y="1699522"/>
              <a:ext cx="4415365"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28FF4A0F-876D-74EE-31B8-54A0E873D52D}"/>
                </a:ext>
                <a:ext uri="{C183D7F6-B498-43B3-948B-1728B52AA6E4}">
                  <adec:decorative xmlns:adec="http://schemas.microsoft.com/office/drawing/2017/decorative" val="0"/>
                </a:ext>
              </a:extLst>
            </p:cNvPr>
            <p:cNvSpPr txBox="1"/>
            <p:nvPr/>
          </p:nvSpPr>
          <p:spPr>
            <a:xfrm>
              <a:off x="3647986" y="1719499"/>
              <a:ext cx="4415365" cy="35765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In patients with cardiovascular risk factors, disease, or symptoms</a:t>
              </a:r>
            </a:p>
          </p:txBody>
        </p:sp>
      </p:grpSp>
      <p:sp>
        <p:nvSpPr>
          <p:cNvPr id="11" name="Round Same Side Corner Rectangle 60">
            <a:extLst>
              <a:ext uri="{FF2B5EF4-FFF2-40B4-BE49-F238E27FC236}">
                <a16:creationId xmlns:a16="http://schemas.microsoft.com/office/drawing/2014/main" id="{1633AB17-FDC6-EAB8-27B8-B4AD06576265}"/>
              </a:ext>
              <a:ext uri="{C183D7F6-B498-43B3-948B-1728B52AA6E4}">
                <adec:decorative xmlns:adec="http://schemas.microsoft.com/office/drawing/2017/decorative" val="1"/>
              </a:ext>
            </a:extLst>
          </p:cNvPr>
          <p:cNvSpPr/>
          <p:nvPr/>
        </p:nvSpPr>
        <p:spPr>
          <a:xfrm>
            <a:off x="6718084" y="2256560"/>
            <a:ext cx="1376637"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sp>
        <p:nvSpPr>
          <p:cNvPr id="14" name="TextBox 13">
            <a:extLst>
              <a:ext uri="{FF2B5EF4-FFF2-40B4-BE49-F238E27FC236}">
                <a16:creationId xmlns:a16="http://schemas.microsoft.com/office/drawing/2014/main" id="{383A71FE-31AB-5FFF-CAE1-236201A4BEE8}"/>
              </a:ext>
              <a:ext uri="{C183D7F6-B498-43B3-948B-1728B52AA6E4}">
                <adec:decorative xmlns:adec="http://schemas.microsoft.com/office/drawing/2017/decorative" val="1"/>
              </a:ext>
            </a:extLst>
          </p:cNvPr>
          <p:cNvSpPr txBox="1"/>
          <p:nvPr/>
        </p:nvSpPr>
        <p:spPr>
          <a:xfrm>
            <a:off x="3698493" y="2252733"/>
            <a:ext cx="2135296" cy="257497"/>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Emergency surgery</a:t>
            </a:r>
          </a:p>
        </p:txBody>
      </p:sp>
      <p:sp>
        <p:nvSpPr>
          <p:cNvPr id="19" name="TextBox 18">
            <a:extLst>
              <a:ext uri="{FF2B5EF4-FFF2-40B4-BE49-F238E27FC236}">
                <a16:creationId xmlns:a16="http://schemas.microsoft.com/office/drawing/2014/main" id="{7BC831A0-7943-99B7-8570-2FBE8E6428E9}"/>
              </a:ext>
              <a:ext uri="{C183D7F6-B498-43B3-948B-1728B52AA6E4}">
                <adec:decorative xmlns:adec="http://schemas.microsoft.com/office/drawing/2017/decorative" val="1"/>
              </a:ext>
            </a:extLst>
          </p:cNvPr>
          <p:cNvSpPr txBox="1"/>
          <p:nvPr/>
        </p:nvSpPr>
        <p:spPr>
          <a:xfrm>
            <a:off x="3697396" y="2943251"/>
            <a:ext cx="2136469" cy="76372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200" dirty="0">
                <a:ln w="0"/>
                <a:solidFill>
                  <a:prstClr val="black"/>
                </a:solidFill>
              </a:rPr>
              <a:t>Does the patient have?</a:t>
            </a:r>
          </a:p>
          <a:p>
            <a:pPr marL="290513" indent="-171450" algn="l">
              <a:buFont typeface="Arial" panose="020B0604020202020204" pitchFamily="34" charset="0"/>
              <a:buChar char="•"/>
            </a:pPr>
            <a:r>
              <a:rPr lang="en-US" sz="1050" b="0" dirty="0">
                <a:ln w="0"/>
                <a:solidFill>
                  <a:prstClr val="black"/>
                </a:solidFill>
              </a:rPr>
              <a:t>Acute coronary syndrome</a:t>
            </a:r>
          </a:p>
          <a:p>
            <a:pPr marL="290513" indent="-171450" algn="l">
              <a:buFont typeface="Arial" panose="020B0604020202020204" pitchFamily="34" charset="0"/>
              <a:buChar char="•"/>
            </a:pPr>
            <a:r>
              <a:rPr lang="en-US" sz="1050" b="0" dirty="0">
                <a:ln w="0"/>
                <a:solidFill>
                  <a:prstClr val="black"/>
                </a:solidFill>
              </a:rPr>
              <a:t>Unstable cardiac arrhythmias</a:t>
            </a:r>
          </a:p>
          <a:p>
            <a:pPr marL="290513" indent="-171450" algn="l">
              <a:buFont typeface="Arial" panose="020B0604020202020204" pitchFamily="34" charset="0"/>
              <a:buChar char="•"/>
            </a:pPr>
            <a:r>
              <a:rPr lang="en-US" sz="1050" b="0" dirty="0">
                <a:ln w="0"/>
                <a:solidFill>
                  <a:prstClr val="black"/>
                </a:solidFill>
              </a:rPr>
              <a:t>Decompensated heart failure</a:t>
            </a:r>
          </a:p>
        </p:txBody>
      </p:sp>
      <p:sp>
        <p:nvSpPr>
          <p:cNvPr id="20" name="TextBox 19">
            <a:extLst>
              <a:ext uri="{FF2B5EF4-FFF2-40B4-BE49-F238E27FC236}">
                <a16:creationId xmlns:a16="http://schemas.microsoft.com/office/drawing/2014/main" id="{1367FF58-B3CB-460C-18BE-092CEE6EB949}"/>
              </a:ext>
              <a:ext uri="{C183D7F6-B498-43B3-948B-1728B52AA6E4}">
                <adec:decorative xmlns:adec="http://schemas.microsoft.com/office/drawing/2017/decorative" val="1"/>
              </a:ext>
            </a:extLst>
          </p:cNvPr>
          <p:cNvSpPr txBox="1"/>
          <p:nvPr/>
        </p:nvSpPr>
        <p:spPr>
          <a:xfrm>
            <a:off x="790582" y="4259157"/>
            <a:ext cx="2837855" cy="12375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Management of acute cardiac condition and multidisciplinary team discussion for deferral of surgery, noninvasive Tx, or palliation.</a:t>
            </a:r>
          </a:p>
        </p:txBody>
      </p:sp>
      <p:grpSp>
        <p:nvGrpSpPr>
          <p:cNvPr id="7" name="Group 6">
            <a:extLst>
              <a:ext uri="{FF2B5EF4-FFF2-40B4-BE49-F238E27FC236}">
                <a16:creationId xmlns:a16="http://schemas.microsoft.com/office/drawing/2014/main" id="{1D022ECA-0243-8626-DF9F-9E9530EDDA79}"/>
              </a:ext>
              <a:ext uri="{C183D7F6-B498-43B3-948B-1728B52AA6E4}">
                <adec:decorative xmlns:adec="http://schemas.microsoft.com/office/drawing/2017/decorative" val="1"/>
              </a:ext>
            </a:extLst>
          </p:cNvPr>
          <p:cNvGrpSpPr/>
          <p:nvPr/>
        </p:nvGrpSpPr>
        <p:grpSpPr>
          <a:xfrm>
            <a:off x="4718344" y="4131906"/>
            <a:ext cx="6032776" cy="1589793"/>
            <a:chOff x="3879713" y="4080103"/>
            <a:chExt cx="5906425" cy="1589793"/>
          </a:xfrm>
        </p:grpSpPr>
        <p:sp>
          <p:nvSpPr>
            <p:cNvPr id="25" name="TextBox 24">
              <a:extLst>
                <a:ext uri="{FF2B5EF4-FFF2-40B4-BE49-F238E27FC236}">
                  <a16:creationId xmlns:a16="http://schemas.microsoft.com/office/drawing/2014/main" id="{463670E3-157C-2EC5-E4BC-914B9D3BA290}"/>
                </a:ext>
                <a:ext uri="{C183D7F6-B498-43B3-948B-1728B52AA6E4}">
                  <adec:decorative xmlns:adec="http://schemas.microsoft.com/office/drawing/2017/decorative" val="1"/>
                </a:ext>
              </a:extLst>
            </p:cNvPr>
            <p:cNvSpPr txBox="1"/>
            <p:nvPr/>
          </p:nvSpPr>
          <p:spPr>
            <a:xfrm>
              <a:off x="5610659" y="4080103"/>
              <a:ext cx="2349717" cy="3254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Perioperative Risk Estimation</a:t>
              </a:r>
            </a:p>
          </p:txBody>
        </p:sp>
        <p:sp>
          <p:nvSpPr>
            <p:cNvPr id="26" name="TextBox 25">
              <a:extLst>
                <a:ext uri="{FF2B5EF4-FFF2-40B4-BE49-F238E27FC236}">
                  <a16:creationId xmlns:a16="http://schemas.microsoft.com/office/drawing/2014/main" id="{52CEA39E-EE33-4EB5-768D-347ADDF04710}"/>
                </a:ext>
                <a:ext uri="{C183D7F6-B498-43B3-948B-1728B52AA6E4}">
                  <adec:decorative xmlns:adec="http://schemas.microsoft.com/office/drawing/2017/decorative" val="1"/>
                </a:ext>
              </a:extLst>
            </p:cNvPr>
            <p:cNvSpPr txBox="1"/>
            <p:nvPr/>
          </p:nvSpPr>
          <p:spPr>
            <a:xfrm>
              <a:off x="6002179" y="4467288"/>
              <a:ext cx="3783959" cy="116704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200" dirty="0">
                  <a:ln w="0"/>
                  <a:solidFill>
                    <a:prstClr val="black"/>
                  </a:solidFill>
                </a:rPr>
                <a:t>Does the patient have </a:t>
              </a:r>
              <a:r>
                <a:rPr lang="en-US" sz="1200" u="sng" dirty="0">
                  <a:ln w="0"/>
                  <a:solidFill>
                    <a:prstClr val="black"/>
                  </a:solidFill>
                </a:rPr>
                <a:t>any</a:t>
              </a:r>
              <a:r>
                <a:rPr lang="en-US" sz="1200" dirty="0">
                  <a:ln w="0"/>
                  <a:solidFill>
                    <a:prstClr val="black"/>
                  </a:solidFill>
                </a:rPr>
                <a:t> of the following risk modifiers?</a:t>
              </a: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p:txBody>
        </p:sp>
        <p:sp>
          <p:nvSpPr>
            <p:cNvPr id="30" name="TextBox 29">
              <a:extLst>
                <a:ext uri="{FF2B5EF4-FFF2-40B4-BE49-F238E27FC236}">
                  <a16:creationId xmlns:a16="http://schemas.microsoft.com/office/drawing/2014/main" id="{39D288E8-E170-E84F-29D2-8A20C321D02D}"/>
                </a:ext>
                <a:ext uri="{C183D7F6-B498-43B3-948B-1728B52AA6E4}">
                  <adec:decorative xmlns:adec="http://schemas.microsoft.com/office/drawing/2017/decorative" val="1"/>
                </a:ext>
              </a:extLst>
            </p:cNvPr>
            <p:cNvSpPr txBox="1"/>
            <p:nvPr/>
          </p:nvSpPr>
          <p:spPr>
            <a:xfrm>
              <a:off x="6178448" y="4664056"/>
              <a:ext cx="3600416" cy="1005840"/>
            </a:xfrm>
            <a:prstGeom prst="rect">
              <a:avLst/>
            </a:prstGeom>
            <a:noFill/>
          </p:spPr>
          <p:txBody>
            <a:bodyPr wrap="square" numCol="2">
              <a:spAutoFit/>
            </a:bodyPr>
            <a:lstStyle/>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Severe valvular heart disease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Severe pulmonary hypertension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Elevated-risk congenital heart disease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Prior coronary stents/CABG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Recent stroke</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CIED (Pacemaker/ICD) present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Frailty</a:t>
              </a:r>
            </a:p>
          </p:txBody>
        </p:sp>
        <p:sp>
          <p:nvSpPr>
            <p:cNvPr id="31" name="Round Same Side Corner Rectangle 60">
              <a:extLst>
                <a:ext uri="{FF2B5EF4-FFF2-40B4-BE49-F238E27FC236}">
                  <a16:creationId xmlns:a16="http://schemas.microsoft.com/office/drawing/2014/main" id="{4D0019B3-E58D-80EC-1EE2-5937ABFEB3F4}"/>
                </a:ext>
                <a:ext uri="{C183D7F6-B498-43B3-948B-1728B52AA6E4}">
                  <adec:decorative xmlns:adec="http://schemas.microsoft.com/office/drawing/2017/decorative" val="1"/>
                </a:ext>
              </a:extLst>
            </p:cNvPr>
            <p:cNvSpPr/>
            <p:nvPr/>
          </p:nvSpPr>
          <p:spPr>
            <a:xfrm>
              <a:off x="3879713" y="4772134"/>
              <a:ext cx="1433146" cy="53400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ct val="80000"/>
                </a:lnSpc>
              </a:pPr>
              <a:r>
                <a:rPr lang="en-US" sz="1200" b="1" dirty="0">
                  <a:solidFill>
                    <a:schemeClr val="tx1"/>
                  </a:solidFill>
                  <a:latin typeface="Lub Dub Condensed" panose="020B0506030403020204"/>
                </a:rPr>
                <a:t>Risk calculator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for adverse CV events (2a)</a:t>
              </a:r>
            </a:p>
          </p:txBody>
        </p:sp>
      </p:grpSp>
      <p:cxnSp>
        <p:nvCxnSpPr>
          <p:cNvPr id="33" name="Elbow Connector 82">
            <a:extLst>
              <a:ext uri="{FF2B5EF4-FFF2-40B4-BE49-F238E27FC236}">
                <a16:creationId xmlns:a16="http://schemas.microsoft.com/office/drawing/2014/main" id="{C2C8F131-E73B-F38B-5A8B-AE463D5E9454}"/>
              </a:ext>
              <a:ext uri="{C183D7F6-B498-43B3-948B-1728B52AA6E4}">
                <adec:decorative xmlns:adec="http://schemas.microsoft.com/office/drawing/2017/decorative" val="1"/>
              </a:ext>
            </a:extLst>
          </p:cNvPr>
          <p:cNvCxnSpPr>
            <a:cxnSpLocks/>
            <a:stCxn id="10" idx="2"/>
            <a:endCxn id="14" idx="0"/>
          </p:cNvCxnSpPr>
          <p:nvPr/>
        </p:nvCxnSpPr>
        <p:spPr>
          <a:xfrm rot="5400000">
            <a:off x="5278558" y="1349142"/>
            <a:ext cx="391174" cy="14160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A8B47B16-111F-F15F-E294-1C28E7E8F7CB}"/>
              </a:ext>
              <a:ext uri="{C183D7F6-B498-43B3-948B-1728B52AA6E4}">
                <adec:decorative xmlns:adec="http://schemas.microsoft.com/office/drawing/2017/decorative" val="1"/>
              </a:ext>
            </a:extLst>
          </p:cNvPr>
          <p:cNvCxnSpPr>
            <a:cxnSpLocks/>
            <a:stCxn id="9" idx="2"/>
            <a:endCxn id="11" idx="0"/>
          </p:cNvCxnSpPr>
          <p:nvPr/>
        </p:nvCxnSpPr>
        <p:spPr>
          <a:xfrm rot="16200000" flipH="1">
            <a:off x="6534923" y="1385079"/>
            <a:ext cx="389019" cy="13539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F780FF15-328D-287E-AC09-F126446BB216}"/>
              </a:ext>
              <a:ext uri="{C183D7F6-B498-43B3-948B-1728B52AA6E4}">
                <adec:decorative xmlns:adec="http://schemas.microsoft.com/office/drawing/2017/decorative" val="1"/>
              </a:ext>
            </a:extLst>
          </p:cNvPr>
          <p:cNvCxnSpPr>
            <a:cxnSpLocks/>
            <a:stCxn id="14" idx="2"/>
            <a:endCxn id="19" idx="0"/>
          </p:cNvCxnSpPr>
          <p:nvPr/>
        </p:nvCxnSpPr>
        <p:spPr>
          <a:xfrm rot="5400000">
            <a:off x="4549376" y="2726485"/>
            <a:ext cx="433021" cy="5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46795711-02F7-2F69-0AB0-9A8438797753}"/>
              </a:ext>
              <a:ext uri="{C183D7F6-B498-43B3-948B-1728B52AA6E4}">
                <adec:decorative xmlns:adec="http://schemas.microsoft.com/office/drawing/2017/decorative" val="1"/>
              </a:ext>
            </a:extLst>
          </p:cNvPr>
          <p:cNvCxnSpPr>
            <a:cxnSpLocks/>
            <a:stCxn id="14" idx="3"/>
            <a:endCxn id="11" idx="1"/>
          </p:cNvCxnSpPr>
          <p:nvPr/>
        </p:nvCxnSpPr>
        <p:spPr>
          <a:xfrm>
            <a:off x="5833789" y="2381482"/>
            <a:ext cx="884295" cy="38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1DFBA2A-0720-5B34-600C-E06A78E63216}"/>
              </a:ext>
              <a:ext uri="{C183D7F6-B498-43B3-948B-1728B52AA6E4}">
                <adec:decorative xmlns:adec="http://schemas.microsoft.com/office/drawing/2017/decorative" val="1"/>
              </a:ext>
            </a:extLst>
          </p:cNvPr>
          <p:cNvSpPr txBox="1"/>
          <p:nvPr/>
        </p:nvSpPr>
        <p:spPr>
          <a:xfrm>
            <a:off x="5225308" y="196802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1" name="TextBox 50">
            <a:extLst>
              <a:ext uri="{FF2B5EF4-FFF2-40B4-BE49-F238E27FC236}">
                <a16:creationId xmlns:a16="http://schemas.microsoft.com/office/drawing/2014/main" id="{25EC8AEF-BE52-DFE8-D6CC-95B1D535C6F2}"/>
              </a:ext>
              <a:ext uri="{C183D7F6-B498-43B3-948B-1728B52AA6E4}">
                <adec:decorative xmlns:adec="http://schemas.microsoft.com/office/drawing/2017/decorative" val="1"/>
              </a:ext>
            </a:extLst>
          </p:cNvPr>
          <p:cNvSpPr txBox="1"/>
          <p:nvPr/>
        </p:nvSpPr>
        <p:spPr>
          <a:xfrm>
            <a:off x="6623501" y="196545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4" name="TextBox 53">
            <a:extLst>
              <a:ext uri="{FF2B5EF4-FFF2-40B4-BE49-F238E27FC236}">
                <a16:creationId xmlns:a16="http://schemas.microsoft.com/office/drawing/2014/main" id="{ED0C8A31-6C05-F75F-B6E8-53B7C84B0EE6}"/>
              </a:ext>
              <a:ext uri="{C183D7F6-B498-43B3-948B-1728B52AA6E4}">
                <adec:decorative xmlns:adec="http://schemas.microsoft.com/office/drawing/2017/decorative" val="1"/>
              </a:ext>
            </a:extLst>
          </p:cNvPr>
          <p:cNvSpPr txBox="1"/>
          <p:nvPr/>
        </p:nvSpPr>
        <p:spPr>
          <a:xfrm>
            <a:off x="6042293" y="228094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5" name="TextBox 54">
            <a:extLst>
              <a:ext uri="{FF2B5EF4-FFF2-40B4-BE49-F238E27FC236}">
                <a16:creationId xmlns:a16="http://schemas.microsoft.com/office/drawing/2014/main" id="{81DA013B-BDD3-6917-8653-854357F7DA1B}"/>
              </a:ext>
              <a:ext uri="{C183D7F6-B498-43B3-948B-1728B52AA6E4}">
                <adec:decorative xmlns:adec="http://schemas.microsoft.com/office/drawing/2017/decorative" val="1"/>
              </a:ext>
            </a:extLst>
          </p:cNvPr>
          <p:cNvSpPr txBox="1"/>
          <p:nvPr/>
        </p:nvSpPr>
        <p:spPr>
          <a:xfrm>
            <a:off x="4583255" y="258557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58" name="Elbow Connector 82">
            <a:extLst>
              <a:ext uri="{FF2B5EF4-FFF2-40B4-BE49-F238E27FC236}">
                <a16:creationId xmlns:a16="http://schemas.microsoft.com/office/drawing/2014/main" id="{769DFEED-9FF2-5BA9-FA18-D6B7C04F08B8}"/>
              </a:ext>
              <a:ext uri="{C183D7F6-B498-43B3-948B-1728B52AA6E4}">
                <adec:decorative xmlns:adec="http://schemas.microsoft.com/office/drawing/2017/decorative" val="1"/>
              </a:ext>
            </a:extLst>
          </p:cNvPr>
          <p:cNvCxnSpPr>
            <a:cxnSpLocks/>
            <a:stCxn id="19" idx="2"/>
            <a:endCxn id="20" idx="0"/>
          </p:cNvCxnSpPr>
          <p:nvPr/>
        </p:nvCxnSpPr>
        <p:spPr>
          <a:xfrm rot="5400000">
            <a:off x="3211478" y="2705004"/>
            <a:ext cx="552186" cy="25561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817FED57-7D20-6773-E5C0-BA94F717453D}"/>
              </a:ext>
              <a:ext uri="{C183D7F6-B498-43B3-948B-1728B52AA6E4}">
                <adec:decorative xmlns:adec="http://schemas.microsoft.com/office/drawing/2017/decorative" val="1"/>
              </a:ext>
            </a:extLst>
          </p:cNvPr>
          <p:cNvCxnSpPr>
            <a:cxnSpLocks/>
          </p:cNvCxnSpPr>
          <p:nvPr/>
        </p:nvCxnSpPr>
        <p:spPr>
          <a:xfrm rot="16200000" flipH="1">
            <a:off x="5908125" y="2760739"/>
            <a:ext cx="365760" cy="22860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1B6EC20-91CC-552B-B429-D0A46A8B5BBD}"/>
              </a:ext>
              <a:ext uri="{C183D7F6-B498-43B3-948B-1728B52AA6E4}">
                <adec:decorative xmlns:adec="http://schemas.microsoft.com/office/drawing/2017/decorative" val="1"/>
              </a:ext>
            </a:extLst>
          </p:cNvPr>
          <p:cNvSpPr txBox="1"/>
          <p:nvPr/>
        </p:nvSpPr>
        <p:spPr>
          <a:xfrm>
            <a:off x="4161148" y="376623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7" name="TextBox 66">
            <a:extLst>
              <a:ext uri="{FF2B5EF4-FFF2-40B4-BE49-F238E27FC236}">
                <a16:creationId xmlns:a16="http://schemas.microsoft.com/office/drawing/2014/main" id="{97B15D09-14F8-B5B0-9CF3-C1DEEE4E3A13}"/>
              </a:ext>
              <a:ext uri="{C183D7F6-B498-43B3-948B-1728B52AA6E4}">
                <adec:decorative xmlns:adec="http://schemas.microsoft.com/office/drawing/2017/decorative" val="1"/>
              </a:ext>
            </a:extLst>
          </p:cNvPr>
          <p:cNvSpPr txBox="1"/>
          <p:nvPr/>
        </p:nvSpPr>
        <p:spPr>
          <a:xfrm>
            <a:off x="5677543" y="376623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68" name="Straight Arrow Connector 67">
            <a:extLst>
              <a:ext uri="{FF2B5EF4-FFF2-40B4-BE49-F238E27FC236}">
                <a16:creationId xmlns:a16="http://schemas.microsoft.com/office/drawing/2014/main" id="{DC2C58F4-62E9-1DA0-0203-F18D7E00EE4C}"/>
              </a:ext>
              <a:ext uri="{C183D7F6-B498-43B3-948B-1728B52AA6E4}">
                <adec:decorative xmlns:adec="http://schemas.microsoft.com/office/drawing/2017/decorative" val="1"/>
              </a:ext>
            </a:extLst>
          </p:cNvPr>
          <p:cNvCxnSpPr>
            <a:cxnSpLocks/>
          </p:cNvCxnSpPr>
          <p:nvPr/>
        </p:nvCxnSpPr>
        <p:spPr>
          <a:xfrm>
            <a:off x="10117757" y="5873961"/>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EAED243-CC4D-D226-BC63-023F5DD7E90D}"/>
              </a:ext>
              <a:ext uri="{C183D7F6-B498-43B3-948B-1728B52AA6E4}">
                <adec:decorative xmlns:adec="http://schemas.microsoft.com/office/drawing/2017/decorative" val="1"/>
              </a:ext>
            </a:extLst>
          </p:cNvPr>
          <p:cNvSpPr txBox="1"/>
          <p:nvPr/>
        </p:nvSpPr>
        <p:spPr>
          <a:xfrm>
            <a:off x="10732032" y="5689295"/>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CF4667A6-F39E-CA1F-4D00-213E057F3031}"/>
              </a:ext>
              <a:ext uri="{C183D7F6-B498-43B3-948B-1728B52AA6E4}">
                <adec:decorative xmlns:adec="http://schemas.microsoft.com/office/drawing/2017/decorative" val="0"/>
              </a:ext>
            </a:extLst>
          </p:cNvPr>
          <p:cNvSpPr>
            <a:spLocks noGrp="1"/>
          </p:cNvSpPr>
          <p:nvPr>
            <p:ph type="body" sz="quarter" idx="13"/>
          </p:nvPr>
        </p:nvSpPr>
        <p:spPr/>
        <p:txBody>
          <a:bodyPr/>
          <a:lstStyle/>
          <a:p>
            <a:r>
              <a:rPr lang="en-US" b="1" dirty="0"/>
              <a:t>Abbreviations: </a:t>
            </a:r>
            <a:r>
              <a:rPr lang="en-US" dirty="0"/>
              <a:t>CABG indicates coronary artery bypass grafting; CIED, cardiovascular implantable electronic devices; CV, cardiovascular; </a:t>
            </a:r>
            <a:br>
              <a:rPr lang="en-US" dirty="0"/>
            </a:br>
            <a:r>
              <a:rPr lang="en-US" dirty="0"/>
              <a:t>ICD, implantable cardioverter-defibrillator; NCS, noncardiac surgery; and Tx, treatment.</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6" name="Plus Sign 5">
            <a:extLst>
              <a:ext uri="{FF2B5EF4-FFF2-40B4-BE49-F238E27FC236}">
                <a16:creationId xmlns:a16="http://schemas.microsoft.com/office/drawing/2014/main" id="{424C633C-BED7-918F-F495-10EF6CE59A76}"/>
              </a:ext>
            </a:extLst>
          </p:cNvPr>
          <p:cNvSpPr/>
          <p:nvPr/>
        </p:nvSpPr>
        <p:spPr>
          <a:xfrm>
            <a:off x="6337979" y="4884513"/>
            <a:ext cx="423455" cy="36265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a16="http://schemas.microsoft.com/office/drawing/2014/main" id="{99D0A680-5FC5-37FC-F493-EE78FCED9801}"/>
              </a:ext>
            </a:extLst>
          </p:cNvPr>
          <p:cNvSpPr/>
          <p:nvPr/>
        </p:nvSpPr>
        <p:spPr>
          <a:xfrm>
            <a:off x="4583255" y="4467188"/>
            <a:ext cx="6207515" cy="1218952"/>
          </a:xfrm>
          <a:prstGeom prst="frame">
            <a:avLst>
              <a:gd name="adj1" fmla="val 16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32106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right)">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left)">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par>
                          <p:cTn id="80" fill="hold">
                            <p:stCondLst>
                              <p:cond delay="0"/>
                            </p:stCondLst>
                            <p:childTnLst>
                              <p:par>
                                <p:cTn id="81" presetID="22" presetClass="entr" presetSubtype="8"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left)">
                                      <p:cBhvr>
                                        <p:cTn id="83" dur="500"/>
                                        <p:tgtEl>
                                          <p:spTgt spid="6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9" grpId="0" animBg="1"/>
      <p:bldP spid="20" grpId="0" animBg="1"/>
      <p:bldP spid="50" grpId="0" animBg="1"/>
      <p:bldP spid="51" grpId="0" animBg="1"/>
      <p:bldP spid="54" grpId="0" animBg="1"/>
      <p:bldP spid="55" grpId="0" animBg="1"/>
      <p:bldP spid="66" grpId="0" animBg="1"/>
      <p:bldP spid="67" grpId="0" animBg="1"/>
      <p:bldP spid="74" grpId="0"/>
      <p:bldP spid="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 </a:t>
            </a:r>
            <a:r>
              <a:rPr lang="en-US" sz="3200" b="1" dirty="0">
                <a:solidFill>
                  <a:srgbClr val="C00000"/>
                </a:solidFill>
              </a:rPr>
              <a:t>- continued</a:t>
            </a:r>
            <a:endParaRPr lang="en-US" dirty="0">
              <a:solidFill>
                <a:srgbClr val="CF2429"/>
              </a:solidFill>
              <a:latin typeface="Lub Dub Medium" panose="020B0603030403020204" pitchFamily="34" charset="0"/>
            </a:endParaRPr>
          </a:p>
        </p:txBody>
      </p:sp>
      <p:sp>
        <p:nvSpPr>
          <p:cNvPr id="8" name="TextBox 7">
            <a:extLst>
              <a:ext uri="{FF2B5EF4-FFF2-40B4-BE49-F238E27FC236}">
                <a16:creationId xmlns:a16="http://schemas.microsoft.com/office/drawing/2014/main" id="{CBCABDDA-E119-83D1-F461-54A9FB29D307}"/>
              </a:ext>
              <a:ext uri="{C183D7F6-B498-43B3-948B-1728B52AA6E4}">
                <adec:decorative xmlns:adec="http://schemas.microsoft.com/office/drawing/2017/decorative" val="1"/>
              </a:ext>
            </a:extLst>
          </p:cNvPr>
          <p:cNvSpPr txBox="1"/>
          <p:nvPr/>
        </p:nvSpPr>
        <p:spPr>
          <a:xfrm>
            <a:off x="4579421" y="1354492"/>
            <a:ext cx="2789367" cy="4214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600" dirty="0"/>
              <a:t>   Perioperative Risk Estimation</a:t>
            </a:r>
          </a:p>
        </p:txBody>
      </p:sp>
      <p:sp>
        <p:nvSpPr>
          <p:cNvPr id="10" name="TextBox 9">
            <a:extLst>
              <a:ext uri="{FF2B5EF4-FFF2-40B4-BE49-F238E27FC236}">
                <a16:creationId xmlns:a16="http://schemas.microsoft.com/office/drawing/2014/main" id="{3CDEABB7-6D53-5DA7-74C9-5BA6B06D01BF}"/>
              </a:ext>
              <a:ext uri="{C183D7F6-B498-43B3-948B-1728B52AA6E4}">
                <adec:decorative xmlns:adec="http://schemas.microsoft.com/office/drawing/2017/decorative" val="1"/>
              </a:ext>
            </a:extLst>
          </p:cNvPr>
          <p:cNvSpPr txBox="1"/>
          <p:nvPr/>
        </p:nvSpPr>
        <p:spPr>
          <a:xfrm>
            <a:off x="1357455" y="2196497"/>
            <a:ext cx="2206513"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 </a:t>
            </a:r>
            <a:r>
              <a:rPr lang="en-US" sz="1200" dirty="0">
                <a:ln w="0"/>
                <a:solidFill>
                  <a:schemeClr val="tx1"/>
                </a:solidFill>
              </a:rPr>
              <a:t>risk</a:t>
            </a:r>
            <a:r>
              <a:rPr lang="en-US" sz="1200" dirty="0">
                <a:solidFill>
                  <a:schemeClr val="tx1"/>
                </a:solidFill>
              </a:rPr>
              <a:t> †</a:t>
            </a:r>
            <a:r>
              <a:rPr lang="en-US" sz="1200" dirty="0">
                <a:ln w="0"/>
                <a:solidFill>
                  <a:prstClr val="black"/>
                </a:solidFill>
              </a:rPr>
              <a:t>, </a:t>
            </a:r>
          </a:p>
          <a:p>
            <a:r>
              <a:rPr lang="en-US" sz="1200" dirty="0">
                <a:ln w="0"/>
                <a:solidFill>
                  <a:prstClr val="black"/>
                </a:solidFill>
              </a:rPr>
              <a:t>no risk modifiers</a:t>
            </a:r>
          </a:p>
        </p:txBody>
      </p:sp>
      <p:sp>
        <p:nvSpPr>
          <p:cNvPr id="11" name="TextBox 10">
            <a:extLst>
              <a:ext uri="{FF2B5EF4-FFF2-40B4-BE49-F238E27FC236}">
                <a16:creationId xmlns:a16="http://schemas.microsoft.com/office/drawing/2014/main" id="{6707EBD7-6B67-E390-C9BE-AA1621A5988F}"/>
              </a:ext>
              <a:ext uri="{C183D7F6-B498-43B3-948B-1728B52AA6E4}">
                <adec:decorative xmlns:adec="http://schemas.microsoft.com/office/drawing/2017/decorative" val="1"/>
              </a:ext>
            </a:extLst>
          </p:cNvPr>
          <p:cNvSpPr txBox="1"/>
          <p:nvPr/>
        </p:nvSpPr>
        <p:spPr>
          <a:xfrm>
            <a:off x="4579422" y="2196497"/>
            <a:ext cx="2791688"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a:t>
            </a:r>
            <a:r>
              <a:rPr lang="en-US" sz="1200" dirty="0">
                <a:ln w="0"/>
                <a:solidFill>
                  <a:schemeClr val="tx1"/>
                </a:solidFill>
              </a:rPr>
              <a:t>risk</a:t>
            </a:r>
            <a:r>
              <a:rPr lang="en-US" sz="1200" dirty="0">
                <a:solidFill>
                  <a:schemeClr val="tx1"/>
                </a:solidFill>
              </a:rPr>
              <a:t> †</a:t>
            </a:r>
            <a:r>
              <a:rPr lang="en-US" sz="1200" dirty="0">
                <a:ln w="0"/>
                <a:solidFill>
                  <a:prstClr val="black"/>
                </a:solidFill>
              </a:rPr>
              <a:t>, no risk modifiers</a:t>
            </a:r>
          </a:p>
        </p:txBody>
      </p:sp>
      <p:sp>
        <p:nvSpPr>
          <p:cNvPr id="12" name="TextBox 11">
            <a:extLst>
              <a:ext uri="{FF2B5EF4-FFF2-40B4-BE49-F238E27FC236}">
                <a16:creationId xmlns:a16="http://schemas.microsoft.com/office/drawing/2014/main" id="{C979F722-0164-6429-740D-59A7358BDD35}"/>
              </a:ext>
              <a:ext uri="{C183D7F6-B498-43B3-948B-1728B52AA6E4}">
                <adec:decorative xmlns:adec="http://schemas.microsoft.com/office/drawing/2017/decorative" val="1"/>
              </a:ext>
            </a:extLst>
          </p:cNvPr>
          <p:cNvSpPr txBox="1"/>
          <p:nvPr/>
        </p:nvSpPr>
        <p:spPr>
          <a:xfrm>
            <a:off x="8436945" y="2196497"/>
            <a:ext cx="2725709"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Risk modifier present with </a:t>
            </a:r>
            <a:br>
              <a:rPr lang="en-US" sz="1200" dirty="0">
                <a:ln w="0"/>
                <a:solidFill>
                  <a:prstClr val="black"/>
                </a:solidFill>
              </a:rPr>
            </a:br>
            <a:r>
              <a:rPr lang="en-US" sz="1200" dirty="0">
                <a:ln w="0"/>
                <a:solidFill>
                  <a:prstClr val="black"/>
                </a:solidFill>
              </a:rPr>
              <a:t>any calculated </a:t>
            </a:r>
            <a:r>
              <a:rPr lang="en-US" sz="1200" dirty="0">
                <a:ln w="0"/>
                <a:solidFill>
                  <a:schemeClr val="tx1"/>
                </a:solidFill>
              </a:rPr>
              <a:t>risk</a:t>
            </a:r>
            <a:r>
              <a:rPr lang="en-US" sz="1200" dirty="0">
                <a:solidFill>
                  <a:schemeClr val="tx1"/>
                </a:solidFill>
              </a:rPr>
              <a:t> †</a:t>
            </a:r>
            <a:endParaRPr lang="en-US" sz="1200" dirty="0">
              <a:ln w="0"/>
              <a:solidFill>
                <a:schemeClr val="tx1"/>
              </a:solidFill>
            </a:endParaRPr>
          </a:p>
        </p:txBody>
      </p:sp>
      <p:sp>
        <p:nvSpPr>
          <p:cNvPr id="13" name="Round Same Side Corner Rectangle 60">
            <a:extLst>
              <a:ext uri="{FF2B5EF4-FFF2-40B4-BE49-F238E27FC236}">
                <a16:creationId xmlns:a16="http://schemas.microsoft.com/office/drawing/2014/main" id="{4DE9A032-2627-C5C6-2023-D46BA39F3A34}"/>
              </a:ext>
              <a:ext uri="{C183D7F6-B498-43B3-948B-1728B52AA6E4}">
                <adec:decorative xmlns:adec="http://schemas.microsoft.com/office/drawing/2017/decorative" val="1"/>
              </a:ext>
            </a:extLst>
          </p:cNvPr>
          <p:cNvSpPr/>
          <p:nvPr/>
        </p:nvSpPr>
        <p:spPr>
          <a:xfrm>
            <a:off x="1357456" y="2825259"/>
            <a:ext cx="2204678"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sp>
        <p:nvSpPr>
          <p:cNvPr id="14" name="Round Same Side Corner Rectangle 60">
            <a:extLst>
              <a:ext uri="{FF2B5EF4-FFF2-40B4-BE49-F238E27FC236}">
                <a16:creationId xmlns:a16="http://schemas.microsoft.com/office/drawing/2014/main" id="{B9CF60A5-26DA-AEB5-BE72-0730016CCDAD}"/>
              </a:ext>
              <a:ext uri="{C183D7F6-B498-43B3-948B-1728B52AA6E4}">
                <adec:decorative xmlns:adec="http://schemas.microsoft.com/office/drawing/2017/decorative" val="1"/>
              </a:ext>
            </a:extLst>
          </p:cNvPr>
          <p:cNvSpPr/>
          <p:nvPr/>
        </p:nvSpPr>
        <p:spPr>
          <a:xfrm>
            <a:off x="4580883" y="2825258"/>
            <a:ext cx="2789366" cy="3511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Consider ECG in elevated risk asymptomatic patients without CVD (2b)</a:t>
            </a:r>
          </a:p>
        </p:txBody>
      </p:sp>
      <p:sp>
        <p:nvSpPr>
          <p:cNvPr id="15" name="TextBox 14">
            <a:extLst>
              <a:ext uri="{FF2B5EF4-FFF2-40B4-BE49-F238E27FC236}">
                <a16:creationId xmlns:a16="http://schemas.microsoft.com/office/drawing/2014/main" id="{1C556D8E-788C-099C-ECF5-3D4B354DEFCA}"/>
              </a:ext>
              <a:ext uri="{C183D7F6-B498-43B3-948B-1728B52AA6E4}">
                <adec:decorative xmlns:adec="http://schemas.microsoft.com/office/drawing/2017/decorative" val="1"/>
              </a:ext>
            </a:extLst>
          </p:cNvPr>
          <p:cNvSpPr txBox="1"/>
          <p:nvPr/>
        </p:nvSpPr>
        <p:spPr>
          <a:xfrm>
            <a:off x="4577100" y="3204959"/>
            <a:ext cx="2791688" cy="34455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GDMT initiation for long-term CV risk reduction and disease management, as applicable</a:t>
            </a:r>
          </a:p>
        </p:txBody>
      </p:sp>
      <p:sp>
        <p:nvSpPr>
          <p:cNvPr id="18" name="Round Same Side Corner Rectangle 60">
            <a:extLst>
              <a:ext uri="{FF2B5EF4-FFF2-40B4-BE49-F238E27FC236}">
                <a16:creationId xmlns:a16="http://schemas.microsoft.com/office/drawing/2014/main" id="{DC769AB4-0533-89DF-E8D3-701C5BB80941}"/>
              </a:ext>
              <a:ext uri="{C183D7F6-B498-43B3-948B-1728B52AA6E4}">
                <adec:decorative xmlns:adec="http://schemas.microsoft.com/office/drawing/2017/decorative" val="1"/>
              </a:ext>
            </a:extLst>
          </p:cNvPr>
          <p:cNvSpPr/>
          <p:nvPr/>
        </p:nvSpPr>
        <p:spPr>
          <a:xfrm>
            <a:off x="4579422" y="3778629"/>
            <a:ext cx="2789366" cy="3920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Poor or unknown functional capacity </a:t>
            </a:r>
            <a:br>
              <a:rPr lang="en-US" sz="1050" b="1" dirty="0">
                <a:solidFill>
                  <a:schemeClr val="tx1"/>
                </a:solidFill>
                <a:latin typeface="Lub Dub Condensed" panose="020B0506030403020204"/>
              </a:rPr>
            </a:br>
            <a:r>
              <a:rPr lang="en-US" sz="1050" b="1" dirty="0">
                <a:solidFill>
                  <a:schemeClr val="tx1"/>
                </a:solidFill>
                <a:latin typeface="Lub Dub Condensed" panose="020B0506030403020204"/>
              </a:rPr>
              <a:t>(DASI ≤34, METS &lt;4) (2a)</a:t>
            </a:r>
          </a:p>
        </p:txBody>
      </p:sp>
      <p:sp>
        <p:nvSpPr>
          <p:cNvPr id="19" name="Round Same Side Corner Rectangle 60">
            <a:extLst>
              <a:ext uri="{FF2B5EF4-FFF2-40B4-BE49-F238E27FC236}">
                <a16:creationId xmlns:a16="http://schemas.microsoft.com/office/drawing/2014/main" id="{A5BC3487-DFD8-2469-42B1-FE4570CE588B}"/>
              </a:ext>
              <a:ext uri="{C183D7F6-B498-43B3-948B-1728B52AA6E4}">
                <adec:decorative xmlns:adec="http://schemas.microsoft.com/office/drawing/2017/decorative" val="1"/>
              </a:ext>
            </a:extLst>
          </p:cNvPr>
          <p:cNvSpPr/>
          <p:nvPr/>
        </p:nvSpPr>
        <p:spPr>
          <a:xfrm>
            <a:off x="4676119" y="4628365"/>
            <a:ext cx="2789366" cy="434363"/>
          </a:xfrm>
          <a:prstGeom prst="rect">
            <a:avLst/>
          </a:prstGeom>
          <a:solidFill>
            <a:schemeClr val="tx1">
              <a:lumMod val="65000"/>
              <a:lumOff val="35000"/>
            </a:schemeClr>
          </a:solidFill>
          <a:ln w="12700">
            <a:noFill/>
          </a:ln>
        </p:spPr>
        <p:txBody>
          <a:bodyPr wrap="square" rtlCol="0" anchor="ctr">
            <a:noAutofit/>
          </a:bodyPr>
          <a:lstStyle/>
          <a:p>
            <a:pPr algn="ctr"/>
            <a:r>
              <a:rPr lang="en-US" sz="1050" b="1" dirty="0">
                <a:solidFill>
                  <a:schemeClr val="bg1"/>
                </a:solidFill>
                <a:latin typeface="Lub Dub Condensed" panose="020B0506030403020204" pitchFamily="34" charset="0"/>
              </a:rPr>
              <a:t>Will further testing impact decision making or perioperative care?</a:t>
            </a:r>
          </a:p>
        </p:txBody>
      </p:sp>
      <p:sp>
        <p:nvSpPr>
          <p:cNvPr id="20" name="TextBox 19">
            <a:extLst>
              <a:ext uri="{FF2B5EF4-FFF2-40B4-BE49-F238E27FC236}">
                <a16:creationId xmlns:a16="http://schemas.microsoft.com/office/drawing/2014/main" id="{7A7AED9F-384D-2EBD-4F5A-FDB48C6DC26E}"/>
              </a:ext>
              <a:ext uri="{C183D7F6-B498-43B3-948B-1728B52AA6E4}">
                <adec:decorative xmlns:adec="http://schemas.microsoft.com/office/drawing/2017/decorative" val="1"/>
              </a:ext>
            </a:extLst>
          </p:cNvPr>
          <p:cNvSpPr txBox="1"/>
          <p:nvPr/>
        </p:nvSpPr>
        <p:spPr>
          <a:xfrm>
            <a:off x="1854848" y="4628365"/>
            <a:ext cx="1797392" cy="3920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Proceed to surgery or consider alternatives</a:t>
            </a:r>
          </a:p>
        </p:txBody>
      </p:sp>
      <p:cxnSp>
        <p:nvCxnSpPr>
          <p:cNvPr id="25" name="Straight Arrow Connector 24">
            <a:extLst>
              <a:ext uri="{FF2B5EF4-FFF2-40B4-BE49-F238E27FC236}">
                <a16:creationId xmlns:a16="http://schemas.microsoft.com/office/drawing/2014/main" id="{E17BF53B-E6DA-F34F-6D1D-22ABCBFC009C}"/>
              </a:ext>
              <a:ext uri="{C183D7F6-B498-43B3-948B-1728B52AA6E4}">
                <adec:decorative xmlns:adec="http://schemas.microsoft.com/office/drawing/2017/decorative" val="1"/>
              </a:ext>
            </a:extLst>
          </p:cNvPr>
          <p:cNvCxnSpPr>
            <a:cxnSpLocks/>
          </p:cNvCxnSpPr>
          <p:nvPr/>
        </p:nvCxnSpPr>
        <p:spPr>
          <a:xfrm>
            <a:off x="5974105" y="5062728"/>
            <a:ext cx="0" cy="445942"/>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0FBEE6-437C-EA6D-9D18-67E1BB1D1FED}"/>
              </a:ext>
              <a:ext uri="{C183D7F6-B498-43B3-948B-1728B52AA6E4}">
                <adec:decorative xmlns:adec="http://schemas.microsoft.com/office/drawing/2017/decorative" val="1"/>
              </a:ext>
            </a:extLst>
          </p:cNvPr>
          <p:cNvSpPr txBox="1"/>
          <p:nvPr/>
        </p:nvSpPr>
        <p:spPr>
          <a:xfrm>
            <a:off x="5383600" y="5435848"/>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27" name="Round Same Side Corner Rectangle 60">
            <a:extLst>
              <a:ext uri="{FF2B5EF4-FFF2-40B4-BE49-F238E27FC236}">
                <a16:creationId xmlns:a16="http://schemas.microsoft.com/office/drawing/2014/main" id="{27D40623-EC86-F7E0-7F70-F22F2ADB8522}"/>
              </a:ext>
              <a:ext uri="{C183D7F6-B498-43B3-948B-1728B52AA6E4}">
                <adec:decorative xmlns:adec="http://schemas.microsoft.com/office/drawing/2017/decorative" val="1"/>
              </a:ext>
            </a:extLst>
          </p:cNvPr>
          <p:cNvSpPr/>
          <p:nvPr/>
        </p:nvSpPr>
        <p:spPr>
          <a:xfrm>
            <a:off x="8438406" y="3223221"/>
            <a:ext cx="2723904" cy="3920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ECG is reasonable in patients with established CVD or symptoms (2a)</a:t>
            </a:r>
          </a:p>
        </p:txBody>
      </p:sp>
      <p:sp>
        <p:nvSpPr>
          <p:cNvPr id="28" name="TextBox 27">
            <a:extLst>
              <a:ext uri="{FF2B5EF4-FFF2-40B4-BE49-F238E27FC236}">
                <a16:creationId xmlns:a16="http://schemas.microsoft.com/office/drawing/2014/main" id="{975A93B8-E4BE-A8A9-D318-746F3870C56C}"/>
              </a:ext>
              <a:ext uri="{C183D7F6-B498-43B3-948B-1728B52AA6E4}">
                <adec:decorative xmlns:adec="http://schemas.microsoft.com/office/drawing/2017/decorative" val="1"/>
              </a:ext>
            </a:extLst>
          </p:cNvPr>
          <p:cNvSpPr txBox="1"/>
          <p:nvPr/>
        </p:nvSpPr>
        <p:spPr>
          <a:xfrm>
            <a:off x="8436945" y="2781040"/>
            <a:ext cx="2725709" cy="45409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Consider appropriate team-based consultation for NCS timing and perioperative diagnostic testing and management.</a:t>
            </a:r>
          </a:p>
        </p:txBody>
      </p:sp>
      <p:sp>
        <p:nvSpPr>
          <p:cNvPr id="29" name="Round Same Side Corner Rectangle 60">
            <a:extLst>
              <a:ext uri="{FF2B5EF4-FFF2-40B4-BE49-F238E27FC236}">
                <a16:creationId xmlns:a16="http://schemas.microsoft.com/office/drawing/2014/main" id="{B637D509-6657-F1A9-67E4-FE917C9208DF}"/>
              </a:ext>
              <a:ext uri="{C183D7F6-B498-43B3-948B-1728B52AA6E4}">
                <adec:decorative xmlns:adec="http://schemas.microsoft.com/office/drawing/2017/decorative" val="1"/>
              </a:ext>
            </a:extLst>
          </p:cNvPr>
          <p:cNvSpPr/>
          <p:nvPr/>
        </p:nvSpPr>
        <p:spPr>
          <a:xfrm>
            <a:off x="8459113" y="3622863"/>
            <a:ext cx="2698325" cy="794896"/>
          </a:xfrm>
          <a:prstGeom prst="rect">
            <a:avLst/>
          </a:prstGeom>
          <a:gradFill>
            <a:gsLst>
              <a:gs pos="62382">
                <a:srgbClr val="92D050"/>
              </a:gs>
              <a:gs pos="0">
                <a:srgbClr val="00B050"/>
              </a:gs>
              <a:gs pos="74000">
                <a:srgbClr val="92D050"/>
              </a:gs>
              <a:gs pos="83000">
                <a:srgbClr val="FFFF00"/>
              </a:gs>
              <a:gs pos="100000">
                <a:srgbClr val="FFFF00"/>
              </a:gs>
            </a:gsLst>
            <a:lin ang="5400000" scaled="1"/>
          </a:gradFill>
          <a:ln w="38100">
            <a:solidFill>
              <a:srgbClr val="F0D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Echocardiography for suspected moderate/severe valvular stenosis/regurgitation, new dyspnea, or suspected new/worsening </a:t>
            </a:r>
            <a:r>
              <a:rPr lang="en-US" sz="1050" b="1">
                <a:solidFill>
                  <a:schemeClr val="tx1"/>
                </a:solidFill>
                <a:latin typeface="Lub Dub Condensed" panose="020B0506030403020204"/>
              </a:rPr>
              <a:t>ventricular dysfunction </a:t>
            </a:r>
            <a:r>
              <a:rPr lang="en-US" sz="1050" b="1" dirty="0">
                <a:solidFill>
                  <a:schemeClr val="tx1"/>
                </a:solidFill>
                <a:latin typeface="Lub Dub Condensed" panose="020B0506030403020204"/>
              </a:rPr>
              <a:t>(Class 1/2a) </a:t>
            </a:r>
          </a:p>
        </p:txBody>
      </p:sp>
      <p:sp>
        <p:nvSpPr>
          <p:cNvPr id="30" name="TextBox 29">
            <a:extLst>
              <a:ext uri="{FF2B5EF4-FFF2-40B4-BE49-F238E27FC236}">
                <a16:creationId xmlns:a16="http://schemas.microsoft.com/office/drawing/2014/main" id="{046688A4-4F8F-6437-0B61-8F02256BA911}"/>
              </a:ext>
              <a:ext uri="{C183D7F6-B498-43B3-948B-1728B52AA6E4}">
                <adec:decorative xmlns:adec="http://schemas.microsoft.com/office/drawing/2017/decorative" val="1"/>
              </a:ext>
            </a:extLst>
          </p:cNvPr>
          <p:cNvSpPr txBox="1"/>
          <p:nvPr/>
        </p:nvSpPr>
        <p:spPr>
          <a:xfrm>
            <a:off x="8431729" y="4462492"/>
            <a:ext cx="2725709" cy="53295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GDMT initiation for long-term cardiovascular risk reduction and disease management, as applicable</a:t>
            </a:r>
          </a:p>
        </p:txBody>
      </p:sp>
      <p:cxnSp>
        <p:nvCxnSpPr>
          <p:cNvPr id="31" name="Elbow Connector 82">
            <a:extLst>
              <a:ext uri="{FF2B5EF4-FFF2-40B4-BE49-F238E27FC236}">
                <a16:creationId xmlns:a16="http://schemas.microsoft.com/office/drawing/2014/main" id="{ABF6E7C1-3092-7863-E8CA-32CE13CDA9FC}"/>
              </a:ext>
              <a:ext uri="{C183D7F6-B498-43B3-948B-1728B52AA6E4}">
                <adec:decorative xmlns:adec="http://schemas.microsoft.com/office/drawing/2017/decorative" val="1"/>
              </a:ext>
            </a:extLst>
          </p:cNvPr>
          <p:cNvCxnSpPr>
            <a:cxnSpLocks/>
            <a:stCxn id="8" idx="2"/>
            <a:endCxn id="10" idx="0"/>
          </p:cNvCxnSpPr>
          <p:nvPr/>
        </p:nvCxnSpPr>
        <p:spPr>
          <a:xfrm rot="5400000">
            <a:off x="4007153" y="229544"/>
            <a:ext cx="420513" cy="35133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EE4354E1-B8E7-3BE7-C93C-BC16ECC87C85}"/>
              </a:ext>
              <a:ext uri="{C183D7F6-B498-43B3-948B-1728B52AA6E4}">
                <adec:decorative xmlns:adec="http://schemas.microsoft.com/office/drawing/2017/decorative" val="1"/>
              </a:ext>
            </a:extLst>
          </p:cNvPr>
          <p:cNvCxnSpPr>
            <a:cxnSpLocks/>
            <a:stCxn id="8" idx="2"/>
            <a:endCxn id="11" idx="0"/>
          </p:cNvCxnSpPr>
          <p:nvPr/>
        </p:nvCxnSpPr>
        <p:spPr>
          <a:xfrm>
            <a:off x="5974105" y="1775984"/>
            <a:ext cx="1161" cy="4205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82">
            <a:extLst>
              <a:ext uri="{FF2B5EF4-FFF2-40B4-BE49-F238E27FC236}">
                <a16:creationId xmlns:a16="http://schemas.microsoft.com/office/drawing/2014/main" id="{D1C284EE-5386-896E-232F-34650C784267}"/>
              </a:ext>
              <a:ext uri="{C183D7F6-B498-43B3-948B-1728B52AA6E4}">
                <adec:decorative xmlns:adec="http://schemas.microsoft.com/office/drawing/2017/decorative" val="1"/>
              </a:ext>
            </a:extLst>
          </p:cNvPr>
          <p:cNvCxnSpPr>
            <a:cxnSpLocks/>
            <a:stCxn id="8" idx="2"/>
            <a:endCxn id="12" idx="0"/>
          </p:cNvCxnSpPr>
          <p:nvPr/>
        </p:nvCxnSpPr>
        <p:spPr>
          <a:xfrm rot="16200000" flipH="1">
            <a:off x="7676696" y="73392"/>
            <a:ext cx="420513" cy="38256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D434DCB0-5ADC-70C7-0D10-4D3A614693C8}"/>
              </a:ext>
              <a:ext uri="{C183D7F6-B498-43B3-948B-1728B52AA6E4}">
                <adec:decorative xmlns:adec="http://schemas.microsoft.com/office/drawing/2017/decorative" val="1"/>
              </a:ext>
            </a:extLst>
          </p:cNvPr>
          <p:cNvCxnSpPr>
            <a:cxnSpLocks/>
            <a:stCxn id="10" idx="2"/>
            <a:endCxn id="13" idx="0"/>
          </p:cNvCxnSpPr>
          <p:nvPr/>
        </p:nvCxnSpPr>
        <p:spPr>
          <a:xfrm flipH="1">
            <a:off x="2459795" y="2590433"/>
            <a:ext cx="917" cy="2348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D18742D4-815F-FE94-9710-DA1C92FA498A}"/>
              </a:ext>
              <a:ext uri="{C183D7F6-B498-43B3-948B-1728B52AA6E4}">
                <adec:decorative xmlns:adec="http://schemas.microsoft.com/office/drawing/2017/decorative" val="1"/>
              </a:ext>
            </a:extLst>
          </p:cNvPr>
          <p:cNvCxnSpPr>
            <a:cxnSpLocks/>
            <a:stCxn id="11" idx="2"/>
            <a:endCxn id="14" idx="0"/>
          </p:cNvCxnSpPr>
          <p:nvPr/>
        </p:nvCxnSpPr>
        <p:spPr>
          <a:xfrm>
            <a:off x="5975266" y="2590433"/>
            <a:ext cx="300" cy="2348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BDB37467-2434-3CF2-2875-14E30DB26440}"/>
              </a:ext>
              <a:ext uri="{C183D7F6-B498-43B3-948B-1728B52AA6E4}">
                <adec:decorative xmlns:adec="http://schemas.microsoft.com/office/drawing/2017/decorative" val="1"/>
              </a:ext>
            </a:extLst>
          </p:cNvPr>
          <p:cNvCxnSpPr>
            <a:cxnSpLocks/>
            <a:stCxn id="12" idx="2"/>
            <a:endCxn id="28" idx="0"/>
          </p:cNvCxnSpPr>
          <p:nvPr/>
        </p:nvCxnSpPr>
        <p:spPr>
          <a:xfrm>
            <a:off x="9799800" y="2590433"/>
            <a:ext cx="0" cy="1906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62F1A9DC-EA2E-B4C0-413F-92F333CD0852}"/>
              </a:ext>
              <a:ext uri="{C183D7F6-B498-43B3-948B-1728B52AA6E4}">
                <adec:decorative xmlns:adec="http://schemas.microsoft.com/office/drawing/2017/decorative" val="1"/>
              </a:ext>
            </a:extLst>
          </p:cNvPr>
          <p:cNvCxnSpPr>
            <a:cxnSpLocks/>
            <a:stCxn id="29" idx="1"/>
          </p:cNvCxnSpPr>
          <p:nvPr/>
        </p:nvCxnSpPr>
        <p:spPr>
          <a:xfrm flipH="1">
            <a:off x="7368788" y="4020311"/>
            <a:ext cx="1090325" cy="201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E39CD235-5D4F-8458-73EF-1B4B8E953667}"/>
              </a:ext>
              <a:ext uri="{C183D7F6-B498-43B3-948B-1728B52AA6E4}">
                <adec:decorative xmlns:adec="http://schemas.microsoft.com/office/drawing/2017/decorative" val="1"/>
              </a:ext>
            </a:extLst>
          </p:cNvPr>
          <p:cNvCxnSpPr>
            <a:cxnSpLocks/>
            <a:stCxn id="15" idx="2"/>
            <a:endCxn id="18" idx="0"/>
          </p:cNvCxnSpPr>
          <p:nvPr/>
        </p:nvCxnSpPr>
        <p:spPr>
          <a:xfrm>
            <a:off x="5972944" y="3549514"/>
            <a:ext cx="1161" cy="2291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82">
            <a:extLst>
              <a:ext uri="{FF2B5EF4-FFF2-40B4-BE49-F238E27FC236}">
                <a16:creationId xmlns:a16="http://schemas.microsoft.com/office/drawing/2014/main" id="{07184015-18B7-F14B-27BE-9BB557C3DC21}"/>
              </a:ext>
              <a:ext uri="{C183D7F6-B498-43B3-948B-1728B52AA6E4}">
                <adec:decorative xmlns:adec="http://schemas.microsoft.com/office/drawing/2017/decorative" val="1"/>
              </a:ext>
            </a:extLst>
          </p:cNvPr>
          <p:cNvCxnSpPr>
            <a:cxnSpLocks/>
            <a:stCxn id="18" idx="2"/>
          </p:cNvCxnSpPr>
          <p:nvPr/>
        </p:nvCxnSpPr>
        <p:spPr>
          <a:xfrm>
            <a:off x="5974105" y="4170667"/>
            <a:ext cx="0" cy="449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82">
            <a:extLst>
              <a:ext uri="{FF2B5EF4-FFF2-40B4-BE49-F238E27FC236}">
                <a16:creationId xmlns:a16="http://schemas.microsoft.com/office/drawing/2014/main" id="{1CC0291C-E321-CCA7-2B0A-75751D195B60}"/>
              </a:ext>
              <a:ext uri="{C183D7F6-B498-43B3-948B-1728B52AA6E4}">
                <adec:decorative xmlns:adec="http://schemas.microsoft.com/office/drawing/2017/decorative" val="1"/>
              </a:ext>
            </a:extLst>
          </p:cNvPr>
          <p:cNvCxnSpPr>
            <a:cxnSpLocks/>
            <a:stCxn id="18" idx="1"/>
            <a:endCxn id="13" idx="2"/>
          </p:cNvCxnSpPr>
          <p:nvPr/>
        </p:nvCxnSpPr>
        <p:spPr>
          <a:xfrm rot="10800000">
            <a:off x="2459796" y="3082758"/>
            <a:ext cx="2119627" cy="89189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DFD206C-E38B-6907-5C16-A7C4DAFED71C}"/>
              </a:ext>
              <a:ext uri="{C183D7F6-B498-43B3-948B-1728B52AA6E4}">
                <adec:decorative xmlns:adec="http://schemas.microsoft.com/office/drawing/2017/decorative" val="1"/>
              </a:ext>
            </a:extLst>
          </p:cNvPr>
          <p:cNvSpPr txBox="1"/>
          <p:nvPr/>
        </p:nvSpPr>
        <p:spPr>
          <a:xfrm>
            <a:off x="5791730" y="426972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8" name="TextBox 67">
            <a:extLst>
              <a:ext uri="{FF2B5EF4-FFF2-40B4-BE49-F238E27FC236}">
                <a16:creationId xmlns:a16="http://schemas.microsoft.com/office/drawing/2014/main" id="{63F023AC-46D3-A1AC-F344-AD651D5E85BC}"/>
              </a:ext>
              <a:ext uri="{C183D7F6-B498-43B3-948B-1728B52AA6E4}">
                <adec:decorative xmlns:adec="http://schemas.microsoft.com/office/drawing/2017/decorative" val="1"/>
              </a:ext>
            </a:extLst>
          </p:cNvPr>
          <p:cNvSpPr txBox="1"/>
          <p:nvPr/>
        </p:nvSpPr>
        <p:spPr>
          <a:xfrm>
            <a:off x="3853240" y="386063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74" name="Elbow Connector 82">
            <a:extLst>
              <a:ext uri="{FF2B5EF4-FFF2-40B4-BE49-F238E27FC236}">
                <a16:creationId xmlns:a16="http://schemas.microsoft.com/office/drawing/2014/main" id="{BAA064FA-E113-9B18-9FC1-9287E1C22F68}"/>
              </a:ext>
              <a:ext uri="{C183D7F6-B498-43B3-948B-1728B52AA6E4}">
                <adec:decorative xmlns:adec="http://schemas.microsoft.com/office/drawing/2017/decorative" val="1"/>
              </a:ext>
            </a:extLst>
          </p:cNvPr>
          <p:cNvCxnSpPr>
            <a:cxnSpLocks/>
            <a:stCxn id="19" idx="1"/>
          </p:cNvCxnSpPr>
          <p:nvPr/>
        </p:nvCxnSpPr>
        <p:spPr>
          <a:xfrm flipH="1" flipV="1">
            <a:off x="3755056" y="4845546"/>
            <a:ext cx="921063"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0491004-5628-B4EC-367E-35474959D71D}"/>
              </a:ext>
              <a:ext uri="{C183D7F6-B498-43B3-948B-1728B52AA6E4}">
                <adec:decorative xmlns:adec="http://schemas.microsoft.com/office/drawing/2017/decorative" val="1"/>
              </a:ext>
            </a:extLst>
          </p:cNvPr>
          <p:cNvSpPr txBox="1"/>
          <p:nvPr/>
        </p:nvSpPr>
        <p:spPr>
          <a:xfrm>
            <a:off x="5791730" y="5089093"/>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78" name="TextBox 77">
            <a:extLst>
              <a:ext uri="{FF2B5EF4-FFF2-40B4-BE49-F238E27FC236}">
                <a16:creationId xmlns:a16="http://schemas.microsoft.com/office/drawing/2014/main" id="{D68FBEC9-7854-28AE-5F16-F22C64454E9B}"/>
              </a:ext>
              <a:ext uri="{C183D7F6-B498-43B3-948B-1728B52AA6E4}">
                <adec:decorative xmlns:adec="http://schemas.microsoft.com/office/drawing/2017/decorative" val="1"/>
              </a:ext>
            </a:extLst>
          </p:cNvPr>
          <p:cNvSpPr txBox="1"/>
          <p:nvPr/>
        </p:nvSpPr>
        <p:spPr>
          <a:xfrm>
            <a:off x="4077586" y="473661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 name="Rectangle 5" descr="If the perioperative risk is low then it is recommended that the patient proceeds to surgery. If the risk is estimated to be elevated in a patient with no CVD, an ECG can be considered. If risk modifiers are present with any calculated risk it is recommended that the patient has an echo and reasonable that they have an ECG performed. If the echo shows poor or unknown functional capacity and further testing will not impact the decision, the patient should proceed to surgery.">
            <a:extLst>
              <a:ext uri="{FF2B5EF4-FFF2-40B4-BE49-F238E27FC236}">
                <a16:creationId xmlns:a16="http://schemas.microsoft.com/office/drawing/2014/main" id="{D80C7EC8-B2FD-7924-2174-226331BB01B3}"/>
              </a:ext>
            </a:extLst>
          </p:cNvPr>
          <p:cNvSpPr/>
          <p:nvPr/>
        </p:nvSpPr>
        <p:spPr>
          <a:xfrm>
            <a:off x="1332930" y="1389906"/>
            <a:ext cx="9568750" cy="436065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pPr marL="12700" indent="-12700" algn="ctr"/>
            <a:r>
              <a:rPr lang="en-US" sz="1200" b="1" dirty="0"/>
              <a:t>Abbreviations:</a:t>
            </a:r>
            <a:r>
              <a:rPr lang="en-US" sz="1200" dirty="0"/>
              <a:t> ECG indicates electrocardiography; CV, cardiovascular; CVD, cardiovascular disease; DASI, Duke activity status index; GDMT, guideline directed medical therapy; METS, metabolic equivalents; and NCS, noncardiac surgery</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cxnSp>
        <p:nvCxnSpPr>
          <p:cNvPr id="3" name="Straight Arrow Connector 2">
            <a:extLst>
              <a:ext uri="{FF2B5EF4-FFF2-40B4-BE49-F238E27FC236}">
                <a16:creationId xmlns:a16="http://schemas.microsoft.com/office/drawing/2014/main" id="{F693FB63-B52B-FAF1-524B-04451915E0F0}"/>
              </a:ext>
              <a:ext uri="{C183D7F6-B498-43B3-948B-1728B52AA6E4}">
                <adec:decorative xmlns:adec="http://schemas.microsoft.com/office/drawing/2017/decorative" val="1"/>
              </a:ext>
            </a:extLst>
          </p:cNvPr>
          <p:cNvCxnSpPr>
            <a:cxnSpLocks/>
          </p:cNvCxnSpPr>
          <p:nvPr/>
        </p:nvCxnSpPr>
        <p:spPr>
          <a:xfrm>
            <a:off x="403743" y="1510673"/>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886FD7-BCD7-3CA5-7E1C-191A65A3EB19}"/>
              </a:ext>
              <a:ext uri="{C183D7F6-B498-43B3-948B-1728B52AA6E4}">
                <adec:decorative xmlns:adec="http://schemas.microsoft.com/office/drawing/2017/decorative" val="1"/>
              </a:ext>
            </a:extLst>
          </p:cNvPr>
          <p:cNvSpPr txBox="1"/>
          <p:nvPr/>
        </p:nvSpPr>
        <p:spPr>
          <a:xfrm>
            <a:off x="1187718" y="1309619"/>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9" name="TextBox 20">
            <a:extLst>
              <a:ext uri="{FF2B5EF4-FFF2-40B4-BE49-F238E27FC236}">
                <a16:creationId xmlns:a16="http://schemas.microsoft.com/office/drawing/2014/main" id="{AB7ADE66-1627-6A8F-6394-CF50B566293B}"/>
              </a:ext>
            </a:extLst>
          </p:cNvPr>
          <p:cNvSpPr txBox="1"/>
          <p:nvPr/>
        </p:nvSpPr>
        <p:spPr>
          <a:xfrm>
            <a:off x="146653" y="3377236"/>
            <a:ext cx="1583068" cy="23083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Determining elevated calculated risk depends on the calculator used. Traditionally, RCRI &gt;1 or a calculated risk of MACE with any perioperative risk calculator &gt;1% is used as a threshold to identify patients at elevated risk.</a:t>
            </a:r>
          </a:p>
        </p:txBody>
      </p:sp>
    </p:spTree>
    <p:extLst>
      <p:ext uri="{BB962C8B-B14F-4D97-AF65-F5344CB8AC3E}">
        <p14:creationId xmlns:p14="http://schemas.microsoft.com/office/powerpoint/2010/main" val="14931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up)">
                                      <p:cBhvr>
                                        <p:cTn id="51" dur="500"/>
                                        <p:tgtEl>
                                          <p:spTgt spid="57"/>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par>
                          <p:cTn id="82" fill="hold">
                            <p:stCondLst>
                              <p:cond delay="2000"/>
                            </p:stCondLst>
                            <p:childTnLst>
                              <p:par>
                                <p:cTn id="83" presetID="22" presetClass="entr" presetSubtype="2"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right)">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par>
                                <p:cTn id="91" presetID="22" presetClass="entr" presetSubtype="2"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right)">
                                      <p:cBhvr>
                                        <p:cTn id="93" dur="500"/>
                                        <p:tgtEl>
                                          <p:spTgt spid="6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22" presetClass="entr" presetSubtype="1"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par>
                                <p:cTn id="110" presetID="22" presetClass="entr" presetSubtype="1"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wipe(up)">
                                      <p:cBhvr>
                                        <p:cTn id="112" dur="500"/>
                                        <p:tgtEl>
                                          <p:spTgt spid="74"/>
                                        </p:tgtEl>
                                      </p:cBhvr>
                                    </p:animEffect>
                                  </p:childTnLst>
                                </p:cTn>
                              </p:par>
                            </p:childTnLst>
                          </p:cTn>
                        </p:par>
                        <p:par>
                          <p:cTn id="113" fill="hold">
                            <p:stCondLst>
                              <p:cond delay="1500"/>
                            </p:stCondLst>
                            <p:childTnLst>
                              <p:par>
                                <p:cTn id="114" presetID="10" presetClass="entr" presetSubtype="0"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up)">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500"/>
                                        <p:tgtEl>
                                          <p:spTgt spid="77"/>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0" grpId="0" animBg="1"/>
      <p:bldP spid="26" grpId="0"/>
      <p:bldP spid="27" grpId="0" animBg="1"/>
      <p:bldP spid="28" grpId="0" animBg="1"/>
      <p:bldP spid="29" grpId="0" animBg="1"/>
      <p:bldP spid="30" grpId="0" animBg="1"/>
      <p:bldP spid="67" grpId="0" animBg="1"/>
      <p:bldP spid="68" grpId="0" animBg="1"/>
      <p:bldP spid="77" grpId="0" animBg="1"/>
      <p:bldP spid="78"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2D43A2C-8142-8EC1-72FB-F0BE505B0311}"/>
              </a:ext>
              <a:ext uri="{C183D7F6-B498-43B3-948B-1728B52AA6E4}">
                <adec:decorative xmlns:adec="http://schemas.microsoft.com/office/drawing/2017/decorative" val="1"/>
              </a:ext>
            </a:extLst>
          </p:cNvPr>
          <p:cNvSpPr txBox="1"/>
          <p:nvPr/>
        </p:nvSpPr>
        <p:spPr>
          <a:xfrm>
            <a:off x="4577100" y="2748305"/>
            <a:ext cx="2791688" cy="69030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Pre-op biomarker risk assessment:</a:t>
            </a:r>
          </a:p>
          <a:p>
            <a:endParaRPr lang="en-US" sz="1200" dirty="0">
              <a:ln w="0"/>
              <a:solidFill>
                <a:prstClr val="black"/>
              </a:solidFill>
            </a:endParaRPr>
          </a:p>
          <a:p>
            <a:endParaRPr lang="en-US" sz="1200" dirty="0">
              <a:ln w="0"/>
              <a:solidFill>
                <a:prstClr val="black"/>
              </a:solidFill>
            </a:endParaRPr>
          </a:p>
        </p:txBody>
      </p:sp>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 </a:t>
            </a:r>
            <a:r>
              <a:rPr lang="en-US" sz="3200" b="1" dirty="0">
                <a:solidFill>
                  <a:srgbClr val="C00000"/>
                </a:solidFill>
              </a:rPr>
              <a:t>-continued</a:t>
            </a:r>
            <a:endParaRPr lang="en-US" dirty="0">
              <a:solidFill>
                <a:srgbClr val="CF2429"/>
              </a:solidFill>
              <a:latin typeface="Lub Dub Medium" panose="020B0603030403020204" pitchFamily="34" charset="0"/>
            </a:endParaRPr>
          </a:p>
        </p:txBody>
      </p:sp>
      <p:sp>
        <p:nvSpPr>
          <p:cNvPr id="3" name="Rectangle 2" descr="It further testing is warranted then it is reasonable to do a pre-op biomarker risk assessment with BNP/NT-proBNP and to consider troponin. If normal then it is recommended to proceed with surgery. If abnormal then a multidisciplinary team can determine the risks/benefits of further testing. Echo, stress testing, or CCTA can be considered. if normal proceed with surgery. If further testing determines an elevated risk, consider other strategies and postop troponin.">
            <a:extLst>
              <a:ext uri="{FF2B5EF4-FFF2-40B4-BE49-F238E27FC236}">
                <a16:creationId xmlns:a16="http://schemas.microsoft.com/office/drawing/2014/main" id="{532F80EA-7E8A-DA13-BD5B-33F1C58F6D33}"/>
              </a:ext>
            </a:extLst>
          </p:cNvPr>
          <p:cNvSpPr/>
          <p:nvPr/>
        </p:nvSpPr>
        <p:spPr>
          <a:xfrm>
            <a:off x="1372105" y="1391921"/>
            <a:ext cx="9568750" cy="43586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BNP indicates b-type natriuretic peptide; CCTA, coronary computed tomography angiography; </a:t>
            </a:r>
            <a:br>
              <a:rPr lang="en-US" dirty="0"/>
            </a:br>
            <a:r>
              <a:rPr lang="en-US" dirty="0"/>
              <a:t>NCS, noncardiac surgery; and NT-</a:t>
            </a:r>
            <a:r>
              <a:rPr lang="en-US" dirty="0" err="1"/>
              <a:t>proBNP</a:t>
            </a:r>
            <a:r>
              <a:rPr lang="en-US" dirty="0"/>
              <a:t>, N-terminal pro b-type natriuretic peptide. </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8" name="Round Same Side Corner Rectangle 60">
            <a:extLst>
              <a:ext uri="{FF2B5EF4-FFF2-40B4-BE49-F238E27FC236}">
                <a16:creationId xmlns:a16="http://schemas.microsoft.com/office/drawing/2014/main" id="{BC5E4AD2-3484-1D3F-82B0-38EFD39A7975}"/>
              </a:ext>
              <a:ext uri="{C183D7F6-B498-43B3-948B-1728B52AA6E4}">
                <adec:decorative xmlns:adec="http://schemas.microsoft.com/office/drawing/2017/decorative" val="1"/>
              </a:ext>
            </a:extLst>
          </p:cNvPr>
          <p:cNvSpPr/>
          <p:nvPr/>
        </p:nvSpPr>
        <p:spPr>
          <a:xfrm>
            <a:off x="4579422" y="1539854"/>
            <a:ext cx="2789366" cy="584487"/>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Will further testing impact decision making or perioperative care?</a:t>
            </a:r>
          </a:p>
        </p:txBody>
      </p:sp>
      <p:sp>
        <p:nvSpPr>
          <p:cNvPr id="9" name="TextBox 8">
            <a:extLst>
              <a:ext uri="{FF2B5EF4-FFF2-40B4-BE49-F238E27FC236}">
                <a16:creationId xmlns:a16="http://schemas.microsoft.com/office/drawing/2014/main" id="{D9CC70F0-5D4F-3BBE-30F1-6EECE2190A20}"/>
              </a:ext>
              <a:ext uri="{C183D7F6-B498-43B3-948B-1728B52AA6E4}">
                <adec:decorative xmlns:adec="http://schemas.microsoft.com/office/drawing/2017/decorative" val="1"/>
              </a:ext>
            </a:extLst>
          </p:cNvPr>
          <p:cNvSpPr txBox="1"/>
          <p:nvPr/>
        </p:nvSpPr>
        <p:spPr>
          <a:xfrm>
            <a:off x="1869112" y="1497713"/>
            <a:ext cx="1797392" cy="68268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Proceed to surgery or consider alternative strategies.</a:t>
            </a:r>
          </a:p>
        </p:txBody>
      </p:sp>
      <p:cxnSp>
        <p:nvCxnSpPr>
          <p:cNvPr id="10" name="Straight Arrow Connector 9">
            <a:extLst>
              <a:ext uri="{FF2B5EF4-FFF2-40B4-BE49-F238E27FC236}">
                <a16:creationId xmlns:a16="http://schemas.microsoft.com/office/drawing/2014/main" id="{3D3D8BA0-0073-4F13-5115-858BFA477752}"/>
              </a:ext>
              <a:ext uri="{C183D7F6-B498-43B3-948B-1728B52AA6E4}">
                <adec:decorative xmlns:adec="http://schemas.microsoft.com/office/drawing/2017/decorative" val="1"/>
              </a:ext>
            </a:extLst>
          </p:cNvPr>
          <p:cNvCxnSpPr>
            <a:cxnSpLocks/>
            <a:stCxn id="8" idx="2"/>
          </p:cNvCxnSpPr>
          <p:nvPr/>
        </p:nvCxnSpPr>
        <p:spPr>
          <a:xfrm>
            <a:off x="5974105" y="2124341"/>
            <a:ext cx="0" cy="6188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5F77829A-6339-4829-0F9E-47B75C44AC61}"/>
              </a:ext>
              <a:ext uri="{C183D7F6-B498-43B3-948B-1728B52AA6E4}">
                <adec:decorative xmlns:adec="http://schemas.microsoft.com/office/drawing/2017/decorative" val="1"/>
              </a:ext>
            </a:extLst>
          </p:cNvPr>
          <p:cNvCxnSpPr>
            <a:cxnSpLocks/>
            <a:stCxn id="8" idx="1"/>
            <a:endCxn id="9" idx="3"/>
          </p:cNvCxnSpPr>
          <p:nvPr/>
        </p:nvCxnSpPr>
        <p:spPr>
          <a:xfrm flipH="1">
            <a:off x="3666504" y="1832098"/>
            <a:ext cx="912918" cy="69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FE6FBD-3F79-4CDF-9F2C-129B99AA4480}"/>
              </a:ext>
              <a:ext uri="{C183D7F6-B498-43B3-948B-1728B52AA6E4}">
                <adec:decorative xmlns:adec="http://schemas.microsoft.com/office/drawing/2017/decorative" val="1"/>
              </a:ext>
            </a:extLst>
          </p:cNvPr>
          <p:cNvSpPr txBox="1"/>
          <p:nvPr/>
        </p:nvSpPr>
        <p:spPr>
          <a:xfrm>
            <a:off x="5791730" y="2247710"/>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28D034DD-CAA3-93F2-3A01-6DB6DB1C541B}"/>
              </a:ext>
              <a:ext uri="{C183D7F6-B498-43B3-948B-1728B52AA6E4}">
                <adec:decorative xmlns:adec="http://schemas.microsoft.com/office/drawing/2017/decorative" val="1"/>
              </a:ext>
            </a:extLst>
          </p:cNvPr>
          <p:cNvSpPr txBox="1"/>
          <p:nvPr/>
        </p:nvSpPr>
        <p:spPr>
          <a:xfrm>
            <a:off x="3933456" y="1735766"/>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0" name="TextBox 19">
            <a:extLst>
              <a:ext uri="{FF2B5EF4-FFF2-40B4-BE49-F238E27FC236}">
                <a16:creationId xmlns:a16="http://schemas.microsoft.com/office/drawing/2014/main" id="{E1A7DDE2-9475-4F18-3D11-F79A68CEBA88}"/>
              </a:ext>
              <a:ext uri="{C183D7F6-B498-43B3-948B-1728B52AA6E4}">
                <adec:decorative xmlns:adec="http://schemas.microsoft.com/office/drawing/2017/decorative" val="1"/>
              </a:ext>
            </a:extLst>
          </p:cNvPr>
          <p:cNvSpPr txBox="1"/>
          <p:nvPr/>
        </p:nvSpPr>
        <p:spPr>
          <a:xfrm>
            <a:off x="4577100" y="3042557"/>
            <a:ext cx="1397005" cy="298230"/>
          </a:xfrm>
          <a:prstGeom prst="rect">
            <a:avLst/>
          </a:prstGeom>
          <a:solidFill>
            <a:srgbClr val="F0DB0E"/>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solidFill>
                  <a:schemeClr val="tx1"/>
                </a:solidFill>
              </a:rPr>
              <a:t>BNP/NT-</a:t>
            </a:r>
            <a:r>
              <a:rPr lang="en-US" sz="1100" dirty="0" err="1">
                <a:solidFill>
                  <a:schemeClr val="tx1"/>
                </a:solidFill>
              </a:rPr>
              <a:t>proBNP</a:t>
            </a:r>
            <a:r>
              <a:rPr lang="en-US" sz="1100" dirty="0">
                <a:solidFill>
                  <a:schemeClr val="tx1"/>
                </a:solidFill>
              </a:rPr>
              <a:t> (2a)</a:t>
            </a:r>
          </a:p>
        </p:txBody>
      </p:sp>
      <p:sp>
        <p:nvSpPr>
          <p:cNvPr id="25" name="Round Same Side Corner Rectangle 60">
            <a:extLst>
              <a:ext uri="{FF2B5EF4-FFF2-40B4-BE49-F238E27FC236}">
                <a16:creationId xmlns:a16="http://schemas.microsoft.com/office/drawing/2014/main" id="{552D3D82-12C9-F9C3-9675-7D34257B15BB}"/>
              </a:ext>
              <a:ext uri="{C183D7F6-B498-43B3-948B-1728B52AA6E4}">
                <adec:decorative xmlns:adec="http://schemas.microsoft.com/office/drawing/2017/decorative" val="1"/>
              </a:ext>
            </a:extLst>
          </p:cNvPr>
          <p:cNvSpPr/>
          <p:nvPr/>
        </p:nvSpPr>
        <p:spPr>
          <a:xfrm>
            <a:off x="5974105" y="3042555"/>
            <a:ext cx="1386994" cy="29823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tx1"/>
                </a:solidFill>
                <a:latin typeface="Lub Dub Condensed" panose="020B0506030403020204"/>
              </a:rPr>
              <a:t>Consider Troponin (2b)</a:t>
            </a:r>
          </a:p>
        </p:txBody>
      </p:sp>
      <p:sp>
        <p:nvSpPr>
          <p:cNvPr id="27" name="TextBox 26">
            <a:extLst>
              <a:ext uri="{FF2B5EF4-FFF2-40B4-BE49-F238E27FC236}">
                <a16:creationId xmlns:a16="http://schemas.microsoft.com/office/drawing/2014/main" id="{BEDACFCF-155C-471A-BB97-44CBDE0312A7}"/>
              </a:ext>
              <a:ext uri="{C183D7F6-B498-43B3-948B-1728B52AA6E4}">
                <adec:decorative xmlns:adec="http://schemas.microsoft.com/office/drawing/2017/decorative" val="1"/>
              </a:ext>
            </a:extLst>
          </p:cNvPr>
          <p:cNvSpPr txBox="1"/>
          <p:nvPr/>
        </p:nvSpPr>
        <p:spPr>
          <a:xfrm>
            <a:off x="8377966" y="3042555"/>
            <a:ext cx="2122617" cy="5501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Multidisciplinary team discussion of risks/benefits of additional cardiac evaluation</a:t>
            </a:r>
          </a:p>
        </p:txBody>
      </p:sp>
      <p:sp>
        <p:nvSpPr>
          <p:cNvPr id="28" name="Round Same Side Corner Rectangle 60">
            <a:extLst>
              <a:ext uri="{FF2B5EF4-FFF2-40B4-BE49-F238E27FC236}">
                <a16:creationId xmlns:a16="http://schemas.microsoft.com/office/drawing/2014/main" id="{4FCDA66C-085E-FAB7-C49A-68025DFD5EF9}"/>
              </a:ext>
              <a:ext uri="{C183D7F6-B498-43B3-948B-1728B52AA6E4}">
                <adec:decorative xmlns:adec="http://schemas.microsoft.com/office/drawing/2017/decorative" val="1"/>
              </a:ext>
            </a:extLst>
          </p:cNvPr>
          <p:cNvSpPr/>
          <p:nvPr/>
        </p:nvSpPr>
        <p:spPr>
          <a:xfrm>
            <a:off x="1786211" y="3056848"/>
            <a:ext cx="1866027"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cxnSp>
        <p:nvCxnSpPr>
          <p:cNvPr id="32" name="Elbow Connector 82">
            <a:extLst>
              <a:ext uri="{FF2B5EF4-FFF2-40B4-BE49-F238E27FC236}">
                <a16:creationId xmlns:a16="http://schemas.microsoft.com/office/drawing/2014/main" id="{D3C9733B-6D59-2E4A-5F57-AE9DB8FE73D2}"/>
              </a:ext>
              <a:ext uri="{C183D7F6-B498-43B3-948B-1728B52AA6E4}">
                <adec:decorative xmlns:adec="http://schemas.microsoft.com/office/drawing/2017/decorative" val="1"/>
              </a:ext>
            </a:extLst>
          </p:cNvPr>
          <p:cNvCxnSpPr>
            <a:cxnSpLocks/>
          </p:cNvCxnSpPr>
          <p:nvPr/>
        </p:nvCxnSpPr>
        <p:spPr>
          <a:xfrm flipH="1" flipV="1">
            <a:off x="3655216" y="3194569"/>
            <a:ext cx="927182" cy="3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C109FE-8899-41D1-3145-E1FB77DA8D50}"/>
              </a:ext>
              <a:ext uri="{C183D7F6-B498-43B3-948B-1728B52AA6E4}">
                <adec:decorative xmlns:adec="http://schemas.microsoft.com/office/drawing/2017/decorative" val="1"/>
              </a:ext>
            </a:extLst>
          </p:cNvPr>
          <p:cNvSpPr txBox="1"/>
          <p:nvPr/>
        </p:nvSpPr>
        <p:spPr>
          <a:xfrm>
            <a:off x="3926407" y="3084690"/>
            <a:ext cx="501416"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Normal</a:t>
            </a:r>
          </a:p>
        </p:txBody>
      </p:sp>
      <p:cxnSp>
        <p:nvCxnSpPr>
          <p:cNvPr id="35" name="Elbow Connector 82">
            <a:extLst>
              <a:ext uri="{FF2B5EF4-FFF2-40B4-BE49-F238E27FC236}">
                <a16:creationId xmlns:a16="http://schemas.microsoft.com/office/drawing/2014/main" id="{29DFDB0C-E652-C7B1-FC31-6AB80C70B3B3}"/>
              </a:ext>
              <a:ext uri="{C183D7F6-B498-43B3-948B-1728B52AA6E4}">
                <adec:decorative xmlns:adec="http://schemas.microsoft.com/office/drawing/2017/decorative" val="1"/>
              </a:ext>
            </a:extLst>
          </p:cNvPr>
          <p:cNvCxnSpPr>
            <a:cxnSpLocks/>
          </p:cNvCxnSpPr>
          <p:nvPr/>
        </p:nvCxnSpPr>
        <p:spPr>
          <a:xfrm>
            <a:off x="7368788" y="3194569"/>
            <a:ext cx="10014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4DF8960-293A-724B-1DCE-448C94CD28AC}"/>
              </a:ext>
              <a:ext uri="{C183D7F6-B498-43B3-948B-1728B52AA6E4}">
                <adec:decorative xmlns:adec="http://schemas.microsoft.com/office/drawing/2017/decorative" val="1"/>
              </a:ext>
            </a:extLst>
          </p:cNvPr>
          <p:cNvSpPr txBox="1"/>
          <p:nvPr/>
        </p:nvSpPr>
        <p:spPr>
          <a:xfrm>
            <a:off x="7474104" y="3084690"/>
            <a:ext cx="70274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Abnormal</a:t>
            </a:r>
          </a:p>
        </p:txBody>
      </p:sp>
      <p:sp>
        <p:nvSpPr>
          <p:cNvPr id="49" name="TextBox 48">
            <a:extLst>
              <a:ext uri="{FF2B5EF4-FFF2-40B4-BE49-F238E27FC236}">
                <a16:creationId xmlns:a16="http://schemas.microsoft.com/office/drawing/2014/main" id="{667000A7-8798-10E4-D031-5450C640795E}"/>
              </a:ext>
              <a:ext uri="{C183D7F6-B498-43B3-948B-1728B52AA6E4}">
                <adec:decorative xmlns:adec="http://schemas.microsoft.com/office/drawing/2017/decorative" val="1"/>
              </a:ext>
            </a:extLst>
          </p:cNvPr>
          <p:cNvSpPr txBox="1"/>
          <p:nvPr/>
        </p:nvSpPr>
        <p:spPr>
          <a:xfrm>
            <a:off x="4578261" y="4057742"/>
            <a:ext cx="2791688" cy="109626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Pursue cardiac evaluation</a:t>
            </a:r>
            <a:br>
              <a:rPr lang="en-US" sz="1200" dirty="0">
                <a:ln w="0"/>
                <a:solidFill>
                  <a:prstClr val="black"/>
                </a:solidFill>
              </a:rPr>
            </a:br>
            <a:endParaRPr lang="en-US" sz="1200" dirty="0">
              <a:ln w="0"/>
              <a:solidFill>
                <a:prstClr val="black"/>
              </a:solidFill>
            </a:endParaRPr>
          </a:p>
          <a:p>
            <a:endParaRPr lang="en-US" sz="1200" dirty="0">
              <a:ln w="0"/>
              <a:solidFill>
                <a:prstClr val="black"/>
              </a:solidFill>
            </a:endParaRPr>
          </a:p>
          <a:p>
            <a:endParaRPr lang="en-US" sz="1200" dirty="0">
              <a:ln w="0"/>
              <a:solidFill>
                <a:prstClr val="black"/>
              </a:solidFill>
            </a:endParaRPr>
          </a:p>
          <a:p>
            <a:endParaRPr lang="en-US" sz="1200" dirty="0">
              <a:ln w="0"/>
              <a:solidFill>
                <a:prstClr val="black"/>
              </a:solidFill>
            </a:endParaRPr>
          </a:p>
        </p:txBody>
      </p:sp>
      <p:cxnSp>
        <p:nvCxnSpPr>
          <p:cNvPr id="50" name="Straight Arrow Connector 49">
            <a:extLst>
              <a:ext uri="{FF2B5EF4-FFF2-40B4-BE49-F238E27FC236}">
                <a16:creationId xmlns:a16="http://schemas.microsoft.com/office/drawing/2014/main" id="{14B4E2CE-C3F9-A6C2-B112-01261956E7A1}"/>
              </a:ext>
              <a:ext uri="{C183D7F6-B498-43B3-948B-1728B52AA6E4}">
                <adec:decorative xmlns:adec="http://schemas.microsoft.com/office/drawing/2017/decorative" val="1"/>
              </a:ext>
            </a:extLst>
          </p:cNvPr>
          <p:cNvCxnSpPr>
            <a:cxnSpLocks/>
            <a:stCxn id="27" idx="2"/>
            <a:endCxn id="49" idx="0"/>
          </p:cNvCxnSpPr>
          <p:nvPr/>
        </p:nvCxnSpPr>
        <p:spPr>
          <a:xfrm rot="5400000">
            <a:off x="7474187" y="2092653"/>
            <a:ext cx="465007" cy="346517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 Same Side Corner Rectangle 60">
            <a:extLst>
              <a:ext uri="{FF2B5EF4-FFF2-40B4-BE49-F238E27FC236}">
                <a16:creationId xmlns:a16="http://schemas.microsoft.com/office/drawing/2014/main" id="{78CAF98A-653E-E42B-042D-A0D5775C6EAE}"/>
              </a:ext>
              <a:ext uri="{C183D7F6-B498-43B3-948B-1728B52AA6E4}">
                <adec:decorative xmlns:adec="http://schemas.microsoft.com/office/drawing/2017/decorative" val="1"/>
              </a:ext>
            </a:extLst>
          </p:cNvPr>
          <p:cNvSpPr/>
          <p:nvPr/>
        </p:nvSpPr>
        <p:spPr>
          <a:xfrm>
            <a:off x="4583559" y="4711566"/>
            <a:ext cx="2788635" cy="30134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tx1"/>
                </a:solidFill>
                <a:latin typeface="Lub Dub Condensed" panose="020B0506030403020204"/>
              </a:rPr>
              <a:t>Consider Non-invasive stress testing, or CCTA (2b) </a:t>
            </a:r>
          </a:p>
        </p:txBody>
      </p:sp>
      <p:sp>
        <p:nvSpPr>
          <p:cNvPr id="54" name="TextBox 53">
            <a:extLst>
              <a:ext uri="{FF2B5EF4-FFF2-40B4-BE49-F238E27FC236}">
                <a16:creationId xmlns:a16="http://schemas.microsoft.com/office/drawing/2014/main" id="{5186459F-06AD-0A44-DA9C-3AE8328337DE}"/>
              </a:ext>
              <a:ext uri="{C183D7F6-B498-43B3-948B-1728B52AA6E4}">
                <adec:decorative xmlns:adec="http://schemas.microsoft.com/office/drawing/2017/decorative" val="1"/>
              </a:ext>
            </a:extLst>
          </p:cNvPr>
          <p:cNvSpPr txBox="1"/>
          <p:nvPr/>
        </p:nvSpPr>
        <p:spPr>
          <a:xfrm>
            <a:off x="8761656" y="4054075"/>
            <a:ext cx="2122617" cy="29791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Defer cardiac evaluation</a:t>
            </a:r>
          </a:p>
        </p:txBody>
      </p:sp>
      <p:cxnSp>
        <p:nvCxnSpPr>
          <p:cNvPr id="56" name="Elbow Connector 82">
            <a:extLst>
              <a:ext uri="{FF2B5EF4-FFF2-40B4-BE49-F238E27FC236}">
                <a16:creationId xmlns:a16="http://schemas.microsoft.com/office/drawing/2014/main" id="{0C1AB826-5D88-C9FF-92BE-15CE8D53D73C}"/>
              </a:ext>
              <a:ext uri="{C183D7F6-B498-43B3-948B-1728B52AA6E4}">
                <adec:decorative xmlns:adec="http://schemas.microsoft.com/office/drawing/2017/decorative" val="1"/>
              </a:ext>
            </a:extLst>
          </p:cNvPr>
          <p:cNvCxnSpPr>
            <a:cxnSpLocks/>
            <a:endCxn id="28" idx="2"/>
          </p:cNvCxnSpPr>
          <p:nvPr/>
        </p:nvCxnSpPr>
        <p:spPr>
          <a:xfrm rot="10800000">
            <a:off x="2719225" y="3314347"/>
            <a:ext cx="1864334" cy="154354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977E307-1466-66B9-3BCD-535DAF1AA4A0}"/>
              </a:ext>
              <a:ext uri="{C183D7F6-B498-43B3-948B-1728B52AA6E4}">
                <adec:decorative xmlns:adec="http://schemas.microsoft.com/office/drawing/2017/decorative" val="1"/>
              </a:ext>
            </a:extLst>
          </p:cNvPr>
          <p:cNvSpPr txBox="1"/>
          <p:nvPr/>
        </p:nvSpPr>
        <p:spPr>
          <a:xfrm>
            <a:off x="3754315" y="4749608"/>
            <a:ext cx="67466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Low Risk</a:t>
            </a:r>
          </a:p>
        </p:txBody>
      </p:sp>
      <p:cxnSp>
        <p:nvCxnSpPr>
          <p:cNvPr id="58" name="Elbow Connector 82">
            <a:extLst>
              <a:ext uri="{FF2B5EF4-FFF2-40B4-BE49-F238E27FC236}">
                <a16:creationId xmlns:a16="http://schemas.microsoft.com/office/drawing/2014/main" id="{2CCBC10A-1C1E-1069-034B-E10CA1AA2616}"/>
              </a:ext>
              <a:ext uri="{C183D7F6-B498-43B3-948B-1728B52AA6E4}">
                <adec:decorative xmlns:adec="http://schemas.microsoft.com/office/drawing/2017/decorative" val="1"/>
              </a:ext>
            </a:extLst>
          </p:cNvPr>
          <p:cNvCxnSpPr>
            <a:cxnSpLocks/>
            <a:endCxn id="71" idx="1"/>
          </p:cNvCxnSpPr>
          <p:nvPr/>
        </p:nvCxnSpPr>
        <p:spPr>
          <a:xfrm>
            <a:off x="7369949" y="4840342"/>
            <a:ext cx="1391707" cy="118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8547B4F-2A8A-C9E8-5783-0B5ED368401E}"/>
              </a:ext>
              <a:ext uri="{C183D7F6-B498-43B3-948B-1728B52AA6E4}">
                <adec:decorative xmlns:adec="http://schemas.microsoft.com/office/drawing/2017/decorative" val="1"/>
              </a:ext>
            </a:extLst>
          </p:cNvPr>
          <p:cNvSpPr txBox="1"/>
          <p:nvPr/>
        </p:nvSpPr>
        <p:spPr>
          <a:xfrm>
            <a:off x="7519226" y="4748009"/>
            <a:ext cx="93897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Elevated Risk</a:t>
            </a:r>
          </a:p>
        </p:txBody>
      </p:sp>
      <p:cxnSp>
        <p:nvCxnSpPr>
          <p:cNvPr id="62" name="Straight Arrow Connector 49">
            <a:extLst>
              <a:ext uri="{FF2B5EF4-FFF2-40B4-BE49-F238E27FC236}">
                <a16:creationId xmlns:a16="http://schemas.microsoft.com/office/drawing/2014/main" id="{1EAEEDB4-81A3-35D5-49F2-AD200F7BFD27}"/>
              </a:ext>
              <a:ext uri="{C183D7F6-B498-43B3-948B-1728B52AA6E4}">
                <adec:decorative xmlns:adec="http://schemas.microsoft.com/office/drawing/2017/decorative" val="1"/>
              </a:ext>
            </a:extLst>
          </p:cNvPr>
          <p:cNvCxnSpPr>
            <a:cxnSpLocks/>
            <a:stCxn id="27" idx="2"/>
            <a:endCxn id="54" idx="0"/>
          </p:cNvCxnSpPr>
          <p:nvPr/>
        </p:nvCxnSpPr>
        <p:spPr>
          <a:xfrm rot="16200000" flipH="1">
            <a:off x="9400450" y="3631560"/>
            <a:ext cx="461340" cy="3836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 Same Side Corner Rectangle 60">
            <a:extLst>
              <a:ext uri="{FF2B5EF4-FFF2-40B4-BE49-F238E27FC236}">
                <a16:creationId xmlns:a16="http://schemas.microsoft.com/office/drawing/2014/main" id="{6ECB52BC-BC9E-FDA8-12C4-D1FC5F809F33}"/>
              </a:ext>
              <a:ext uri="{C183D7F6-B498-43B3-948B-1728B52AA6E4}">
                <adec:decorative xmlns:adec="http://schemas.microsoft.com/office/drawing/2017/decorative" val="1"/>
              </a:ext>
            </a:extLst>
          </p:cNvPr>
          <p:cNvSpPr/>
          <p:nvPr/>
        </p:nvSpPr>
        <p:spPr>
          <a:xfrm>
            <a:off x="4577100" y="4409471"/>
            <a:ext cx="2795171" cy="301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bg1"/>
                </a:solidFill>
                <a:latin typeface="Lub Dub Condensed" panose="020B0506030403020204"/>
              </a:rPr>
              <a:t>Consider Echocardiography</a:t>
            </a:r>
          </a:p>
        </p:txBody>
      </p:sp>
      <p:sp>
        <p:nvSpPr>
          <p:cNvPr id="71" name="TextBox 70">
            <a:extLst>
              <a:ext uri="{FF2B5EF4-FFF2-40B4-BE49-F238E27FC236}">
                <a16:creationId xmlns:a16="http://schemas.microsoft.com/office/drawing/2014/main" id="{1801694C-F016-C6E5-C4C0-78103D88A874}"/>
              </a:ext>
              <a:ext uri="{C183D7F6-B498-43B3-948B-1728B52AA6E4}">
                <adec:decorative xmlns:adec="http://schemas.microsoft.com/office/drawing/2017/decorative" val="1"/>
              </a:ext>
            </a:extLst>
          </p:cNvPr>
          <p:cNvSpPr txBox="1"/>
          <p:nvPr/>
        </p:nvSpPr>
        <p:spPr>
          <a:xfrm>
            <a:off x="8761656" y="4691383"/>
            <a:ext cx="2122617" cy="3215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Consider alternative strategies or proceed with surgery</a:t>
            </a:r>
          </a:p>
        </p:txBody>
      </p:sp>
      <p:sp>
        <p:nvSpPr>
          <p:cNvPr id="72" name="TextBox 71">
            <a:extLst>
              <a:ext uri="{FF2B5EF4-FFF2-40B4-BE49-F238E27FC236}">
                <a16:creationId xmlns:a16="http://schemas.microsoft.com/office/drawing/2014/main" id="{4236956A-0B25-3E7E-0471-532A62379067}"/>
              </a:ext>
              <a:ext uri="{C183D7F6-B498-43B3-948B-1728B52AA6E4}">
                <adec:decorative xmlns:adec="http://schemas.microsoft.com/office/drawing/2017/decorative" val="1"/>
              </a:ext>
            </a:extLst>
          </p:cNvPr>
          <p:cNvSpPr txBox="1"/>
          <p:nvPr/>
        </p:nvSpPr>
        <p:spPr>
          <a:xfrm>
            <a:off x="8763018" y="5281122"/>
            <a:ext cx="2122617" cy="3536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lnSpc>
                <a:spcPct val="80000"/>
              </a:lnSpc>
              <a:defRPr sz="105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Consider Post-op troponin surveillance (2b)</a:t>
            </a:r>
          </a:p>
        </p:txBody>
      </p:sp>
      <p:cxnSp>
        <p:nvCxnSpPr>
          <p:cNvPr id="74" name="Straight Arrow Connector 73">
            <a:extLst>
              <a:ext uri="{FF2B5EF4-FFF2-40B4-BE49-F238E27FC236}">
                <a16:creationId xmlns:a16="http://schemas.microsoft.com/office/drawing/2014/main" id="{3C126077-EDBA-23AB-D9A9-1FB53690F995}"/>
              </a:ext>
              <a:ext uri="{C183D7F6-B498-43B3-948B-1728B52AA6E4}">
                <adec:decorative xmlns:adec="http://schemas.microsoft.com/office/drawing/2017/decorative" val="1"/>
              </a:ext>
            </a:extLst>
          </p:cNvPr>
          <p:cNvCxnSpPr>
            <a:cxnSpLocks/>
            <a:stCxn id="54" idx="2"/>
            <a:endCxn id="71" idx="0"/>
          </p:cNvCxnSpPr>
          <p:nvPr/>
        </p:nvCxnSpPr>
        <p:spPr>
          <a:xfrm>
            <a:off x="9822965" y="4351993"/>
            <a:ext cx="0" cy="3393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DE19DA6-2F39-77C6-5C8C-6FAF64CF883F}"/>
              </a:ext>
              <a:ext uri="{C183D7F6-B498-43B3-948B-1728B52AA6E4}">
                <adec:decorative xmlns:adec="http://schemas.microsoft.com/office/drawing/2017/decorative" val="1"/>
              </a:ext>
            </a:extLst>
          </p:cNvPr>
          <p:cNvCxnSpPr>
            <a:cxnSpLocks/>
            <a:stCxn id="71" idx="2"/>
            <a:endCxn id="72" idx="0"/>
          </p:cNvCxnSpPr>
          <p:nvPr/>
        </p:nvCxnSpPr>
        <p:spPr>
          <a:xfrm>
            <a:off x="9822965" y="5012913"/>
            <a:ext cx="1362" cy="2682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640FD-FB51-0C96-1C1F-2A7B40EF0014}"/>
              </a:ext>
              <a:ext uri="{C183D7F6-B498-43B3-948B-1728B52AA6E4}">
                <adec:decorative xmlns:adec="http://schemas.microsoft.com/office/drawing/2017/decorative" val="1"/>
              </a:ext>
            </a:extLst>
          </p:cNvPr>
          <p:cNvSpPr txBox="1"/>
          <p:nvPr/>
        </p:nvSpPr>
        <p:spPr>
          <a:xfrm>
            <a:off x="239983" y="1644129"/>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cxnSp>
        <p:nvCxnSpPr>
          <p:cNvPr id="7" name="Straight Arrow Connector 6">
            <a:extLst>
              <a:ext uri="{FF2B5EF4-FFF2-40B4-BE49-F238E27FC236}">
                <a16:creationId xmlns:a16="http://schemas.microsoft.com/office/drawing/2014/main" id="{B09FDAAD-9E97-93B9-73FE-18E6C6CB2742}"/>
              </a:ext>
              <a:ext uri="{C183D7F6-B498-43B3-948B-1728B52AA6E4}">
                <adec:decorative xmlns:adec="http://schemas.microsoft.com/office/drawing/2017/decorative" val="1"/>
              </a:ext>
            </a:extLst>
          </p:cNvPr>
          <p:cNvCxnSpPr>
            <a:cxnSpLocks/>
          </p:cNvCxnSpPr>
          <p:nvPr/>
        </p:nvCxnSpPr>
        <p:spPr>
          <a:xfrm>
            <a:off x="838200" y="2039179"/>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1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up)">
                                      <p:cBhvr>
                                        <p:cTn id="57" dur="500"/>
                                        <p:tgtEl>
                                          <p:spTgt spid="74"/>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par>
                          <p:cTn id="62" fill="hold">
                            <p:stCondLst>
                              <p:cond delay="3000"/>
                            </p:stCondLst>
                            <p:childTnLst>
                              <p:par>
                                <p:cTn id="63" presetID="22" presetClass="entr" presetSubtype="1"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up)">
                                      <p:cBhvr>
                                        <p:cTn id="65" dur="500"/>
                                        <p:tgtEl>
                                          <p:spTgt spid="77"/>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right)">
                                      <p:cBhvr>
                                        <p:cTn id="74" dur="500"/>
                                        <p:tgtEl>
                                          <p:spTgt spid="5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down)">
                                      <p:cBhvr>
                                        <p:cTn id="88" dur="500"/>
                                        <p:tgtEl>
                                          <p:spTgt spid="5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left)">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5" grpId="0" animBg="1"/>
      <p:bldP spid="27" grpId="0" animBg="1"/>
      <p:bldP spid="28" grpId="0" animBg="1"/>
      <p:bldP spid="33" grpId="0" animBg="1"/>
      <p:bldP spid="36" grpId="0" animBg="1"/>
      <p:bldP spid="49" grpId="0" animBg="1"/>
      <p:bldP spid="53" grpId="0" animBg="1"/>
      <p:bldP spid="54" grpId="0" animBg="1"/>
      <p:bldP spid="57" grpId="0" animBg="1"/>
      <p:bldP spid="59" grpId="0" animBg="1"/>
      <p:bldP spid="66" grpId="0" animBg="1"/>
      <p:bldP spid="71" grpId="0" animBg="1"/>
      <p:bldP spid="7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2766-DD15-9EF7-C21F-3A0446AE4E6D}"/>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Coronary Revascularization</a:t>
            </a:r>
          </a:p>
        </p:txBody>
      </p:sp>
      <p:sp>
        <p:nvSpPr>
          <p:cNvPr id="10" name="TextBox 9">
            <a:extLst>
              <a:ext uri="{FF2B5EF4-FFF2-40B4-BE49-F238E27FC236}">
                <a16:creationId xmlns:a16="http://schemas.microsoft.com/office/drawing/2014/main" id="{E0337F38-5EE3-E2FA-711C-592C5D872665}"/>
              </a:ext>
            </a:extLst>
          </p:cNvPr>
          <p:cNvSpPr txBox="1"/>
          <p:nvPr/>
        </p:nvSpPr>
        <p:spPr>
          <a:xfrm>
            <a:off x="838200" y="1573729"/>
            <a:ext cx="1772895" cy="1089529"/>
          </a:xfrm>
          <a:prstGeom prst="rect">
            <a:avLst/>
          </a:prstGeom>
          <a:noFill/>
        </p:spPr>
        <p:txBody>
          <a:bodyPr wrap="square">
            <a:spAutoFit/>
          </a:bodyPr>
          <a:lstStyle/>
          <a:p>
            <a:pPr>
              <a:lnSpc>
                <a:spcPct val="90000"/>
              </a:lnSpc>
            </a:pPr>
            <a:r>
              <a:rPr lang="en-US" b="1" dirty="0">
                <a:latin typeface="Lub Dub Bold" panose="020B0803030403020204" pitchFamily="34" charset="0"/>
              </a:rPr>
              <a:t>In patients undergoing non-cardiac surgery:</a:t>
            </a:r>
          </a:p>
        </p:txBody>
      </p:sp>
      <p:graphicFrame>
        <p:nvGraphicFramePr>
          <p:cNvPr id="11" name="Content Placeholder 6">
            <a:extLst>
              <a:ext uri="{FF2B5EF4-FFF2-40B4-BE49-F238E27FC236}">
                <a16:creationId xmlns:a16="http://schemas.microsoft.com/office/drawing/2014/main" id="{3D839E7A-D998-61D6-C43C-748B71AB323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34877056"/>
              </p:ext>
            </p:extLst>
          </p:nvPr>
        </p:nvGraphicFramePr>
        <p:xfrm>
          <a:off x="2304043" y="1367983"/>
          <a:ext cx="2803525" cy="185655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F51D01F-87EE-9511-F234-100FE1493DD9}"/>
              </a:ext>
            </a:extLst>
          </p:cNvPr>
          <p:cNvSpPr txBox="1"/>
          <p:nvPr/>
        </p:nvSpPr>
        <p:spPr>
          <a:xfrm>
            <a:off x="4539506" y="1386812"/>
            <a:ext cx="1736558" cy="307777"/>
          </a:xfrm>
          <a:prstGeom prst="accentCallout1">
            <a:avLst>
              <a:gd name="adj1" fmla="val 74512"/>
              <a:gd name="adj2" fmla="val 680"/>
              <a:gd name="adj3" fmla="val 123652"/>
              <a:gd name="adj4" fmla="val -16512"/>
            </a:avLst>
          </a:prstGeom>
          <a:noFill/>
          <a:ln>
            <a:solidFill>
              <a:schemeClr val="tx1"/>
            </a:solidFill>
          </a:ln>
        </p:spPr>
        <p:txBody>
          <a:bodyPr wrap="square">
            <a:spAutoFit/>
          </a:bodyPr>
          <a:lstStyle/>
          <a:p>
            <a:r>
              <a:rPr lang="en-US" sz="1400" dirty="0">
                <a:solidFill>
                  <a:srgbClr val="C00000"/>
                </a:solidFill>
                <a:latin typeface="Lub Dub Medium" panose="020B0603030403020204" pitchFamily="34" charset="0"/>
              </a:rPr>
              <a:t>18% </a:t>
            </a:r>
            <a:r>
              <a:rPr lang="en-US" sz="1400" dirty="0">
                <a:latin typeface="Lub Dub Medium" panose="020B0603030403020204" pitchFamily="34" charset="0"/>
              </a:rPr>
              <a:t>with CAD</a:t>
            </a:r>
          </a:p>
        </p:txBody>
      </p:sp>
      <p:sp>
        <p:nvSpPr>
          <p:cNvPr id="6" name="TextBox 5">
            <a:extLst>
              <a:ext uri="{FF2B5EF4-FFF2-40B4-BE49-F238E27FC236}">
                <a16:creationId xmlns:a16="http://schemas.microsoft.com/office/drawing/2014/main" id="{1067D0FD-BADD-DDAF-FA81-9A7000A7E619}"/>
              </a:ext>
              <a:ext uri="{C183D7F6-B498-43B3-948B-1728B52AA6E4}">
                <adec:decorative xmlns:adec="http://schemas.microsoft.com/office/drawing/2017/decorative" val="1"/>
              </a:ext>
            </a:extLst>
          </p:cNvPr>
          <p:cNvSpPr txBox="1"/>
          <p:nvPr/>
        </p:nvSpPr>
        <p:spPr>
          <a:xfrm>
            <a:off x="6898399" y="1925931"/>
            <a:ext cx="4320694" cy="66311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138FA0DF-7273-2C83-6E90-8B7275E5B066}"/>
              </a:ext>
              <a:ext uri="{C183D7F6-B498-43B3-948B-1728B52AA6E4}">
                <adec:decorative xmlns:adec="http://schemas.microsoft.com/office/drawing/2017/decorative" val="0"/>
              </a:ext>
            </a:extLst>
          </p:cNvPr>
          <p:cNvSpPr txBox="1"/>
          <p:nvPr/>
        </p:nvSpPr>
        <p:spPr>
          <a:xfrm>
            <a:off x="6955278" y="2015229"/>
            <a:ext cx="4223324"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Revascularization Prior to Elective NCS</a:t>
            </a:r>
          </a:p>
        </p:txBody>
      </p:sp>
      <p:graphicFrame>
        <p:nvGraphicFramePr>
          <p:cNvPr id="8" name="Content Placeholder 5">
            <a:extLst>
              <a:ext uri="{FF2B5EF4-FFF2-40B4-BE49-F238E27FC236}">
                <a16:creationId xmlns:a16="http://schemas.microsoft.com/office/drawing/2014/main" id="{3EBDB05F-A8E9-501C-2172-96B99FAF6CA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71721576"/>
              </p:ext>
            </p:extLst>
          </p:nvPr>
        </p:nvGraphicFramePr>
        <p:xfrm>
          <a:off x="6886449" y="2568999"/>
          <a:ext cx="4341724" cy="2387686"/>
        </p:xfrm>
        <a:graphic>
          <a:graphicData uri="http://schemas.openxmlformats.org/drawingml/2006/table">
            <a:tbl>
              <a:tblPr firstRow="1" bandRow="1">
                <a:tableStyleId>{5C22544A-7EE6-4342-B048-85BDC9FD1C3A}</a:tableStyleId>
              </a:tblPr>
              <a:tblGrid>
                <a:gridCol w="1024988">
                  <a:extLst>
                    <a:ext uri="{9D8B030D-6E8A-4147-A177-3AD203B41FA5}">
                      <a16:colId xmlns:a16="http://schemas.microsoft.com/office/drawing/2014/main" val="2649235253"/>
                    </a:ext>
                  </a:extLst>
                </a:gridCol>
                <a:gridCol w="3316736">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ACS, pre-operative revascularization is recommended .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chronic coronary disease and significant left main stenosis (&gt;50%), consider pre-operative revascularization.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3953144"/>
                  </a:ext>
                </a:extLst>
              </a:tr>
              <a:tr h="66044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non-left main CAD, revascularization not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13" name="TextBox 12">
            <a:extLst>
              <a:ext uri="{FF2B5EF4-FFF2-40B4-BE49-F238E27FC236}">
                <a16:creationId xmlns:a16="http://schemas.microsoft.com/office/drawing/2014/main" id="{A4DAA8E2-BDE6-1E71-1FFD-98A26FF49921}"/>
              </a:ext>
            </a:extLst>
          </p:cNvPr>
          <p:cNvSpPr txBox="1"/>
          <p:nvPr/>
        </p:nvSpPr>
        <p:spPr>
          <a:xfrm>
            <a:off x="3633995" y="3484847"/>
            <a:ext cx="3252454" cy="892552"/>
          </a:xfrm>
          <a:prstGeom prst="rect">
            <a:avLst/>
          </a:prstGeom>
          <a:noFill/>
        </p:spPr>
        <p:txBody>
          <a:bodyPr wrap="square">
            <a:spAutoFit/>
          </a:bodyPr>
          <a:lstStyle/>
          <a:p>
            <a:r>
              <a:rPr lang="en-US" sz="2000" b="1" dirty="0">
                <a:latin typeface="Lub Dub Bold" panose="020B0803030403020204" pitchFamily="34" charset="0"/>
              </a:rPr>
              <a:t>History of MI: </a:t>
            </a:r>
            <a:br>
              <a:rPr lang="en-US" sz="2000" b="1" dirty="0">
                <a:latin typeface="Lub Dub Bold" panose="020B0803030403020204" pitchFamily="34" charset="0"/>
              </a:rPr>
            </a:br>
            <a:r>
              <a:rPr lang="en-US" sz="3200" dirty="0">
                <a:solidFill>
                  <a:srgbClr val="C00000"/>
                </a:solidFill>
                <a:latin typeface="Lub Dub Bold" panose="020B0803030403020204" pitchFamily="34" charset="0"/>
              </a:rPr>
              <a:t>3.5x</a:t>
            </a:r>
            <a:endParaRPr lang="en-US" sz="2000" dirty="0">
              <a:latin typeface="Lub Dub Medium" panose="020B0603030403020204" pitchFamily="34" charset="0"/>
            </a:endParaRPr>
          </a:p>
        </p:txBody>
      </p:sp>
      <p:sp>
        <p:nvSpPr>
          <p:cNvPr id="16" name="TextBox 15">
            <a:extLst>
              <a:ext uri="{FF2B5EF4-FFF2-40B4-BE49-F238E27FC236}">
                <a16:creationId xmlns:a16="http://schemas.microsoft.com/office/drawing/2014/main" id="{0AF3B5F0-0434-E935-80E6-C96337E11A17}"/>
              </a:ext>
            </a:extLst>
          </p:cNvPr>
          <p:cNvSpPr txBox="1"/>
          <p:nvPr/>
        </p:nvSpPr>
        <p:spPr>
          <a:xfrm>
            <a:off x="4557641" y="3887075"/>
            <a:ext cx="1905493" cy="437107"/>
          </a:xfrm>
          <a:prstGeom prst="rect">
            <a:avLst/>
          </a:prstGeom>
          <a:noFill/>
        </p:spPr>
        <p:txBody>
          <a:bodyPr wrap="square">
            <a:spAutoFit/>
          </a:bodyPr>
          <a:lstStyle/>
          <a:p>
            <a:pPr>
              <a:lnSpc>
                <a:spcPct val="80000"/>
              </a:lnSpc>
            </a:pPr>
            <a:r>
              <a:rPr lang="en-US" sz="1400" dirty="0">
                <a:latin typeface="Lub Dub Condensed" panose="020B0506030403020204" pitchFamily="34" charset="0"/>
              </a:rPr>
              <a:t>increased risk of perioperative MACE</a:t>
            </a:r>
          </a:p>
        </p:txBody>
      </p:sp>
      <p:sp>
        <p:nvSpPr>
          <p:cNvPr id="17" name="TextBox 16">
            <a:extLst>
              <a:ext uri="{FF2B5EF4-FFF2-40B4-BE49-F238E27FC236}">
                <a16:creationId xmlns:a16="http://schemas.microsoft.com/office/drawing/2014/main" id="{6350A91E-ADD8-7A1C-65FC-357ADBA0F90B}"/>
              </a:ext>
            </a:extLst>
          </p:cNvPr>
          <p:cNvSpPr txBox="1"/>
          <p:nvPr/>
        </p:nvSpPr>
        <p:spPr>
          <a:xfrm>
            <a:off x="3633995" y="4525295"/>
            <a:ext cx="3252454" cy="1089529"/>
          </a:xfrm>
          <a:prstGeom prst="rect">
            <a:avLst/>
          </a:prstGeom>
          <a:noFill/>
        </p:spPr>
        <p:txBody>
          <a:bodyPr wrap="square">
            <a:spAutoFit/>
          </a:bodyPr>
          <a:lstStyle/>
          <a:p>
            <a:pPr>
              <a:lnSpc>
                <a:spcPct val="90000"/>
              </a:lnSpc>
            </a:pPr>
            <a:r>
              <a:rPr lang="en-US" sz="2000" b="1" dirty="0">
                <a:latin typeface="Lub Dub Bold" panose="020B0803030403020204" pitchFamily="34" charset="0"/>
              </a:rPr>
              <a:t>Prior coronary stent within 2 years: </a:t>
            </a:r>
            <a:br>
              <a:rPr lang="en-US" sz="2000" b="1" dirty="0">
                <a:latin typeface="Lub Dub Bold" panose="020B0803030403020204" pitchFamily="34" charset="0"/>
              </a:rPr>
            </a:br>
            <a:r>
              <a:rPr lang="en-US" sz="3200" dirty="0">
                <a:solidFill>
                  <a:srgbClr val="C00000"/>
                </a:solidFill>
                <a:latin typeface="Lub Dub Bold" panose="020B0803030403020204" pitchFamily="34" charset="0"/>
              </a:rPr>
              <a:t>2x</a:t>
            </a:r>
            <a:endParaRPr lang="en-US" sz="2000" dirty="0">
              <a:latin typeface="Lub Dub Medium" panose="020B0603030403020204" pitchFamily="34" charset="0"/>
            </a:endParaRPr>
          </a:p>
        </p:txBody>
      </p:sp>
      <p:sp>
        <p:nvSpPr>
          <p:cNvPr id="18" name="TextBox 17">
            <a:extLst>
              <a:ext uri="{FF2B5EF4-FFF2-40B4-BE49-F238E27FC236}">
                <a16:creationId xmlns:a16="http://schemas.microsoft.com/office/drawing/2014/main" id="{F788C828-D794-888F-4B4B-8918FEDE2743}"/>
              </a:ext>
            </a:extLst>
          </p:cNvPr>
          <p:cNvSpPr txBox="1"/>
          <p:nvPr/>
        </p:nvSpPr>
        <p:spPr>
          <a:xfrm>
            <a:off x="4211652" y="5132729"/>
            <a:ext cx="1905493" cy="437107"/>
          </a:xfrm>
          <a:prstGeom prst="rect">
            <a:avLst/>
          </a:prstGeom>
          <a:noFill/>
        </p:spPr>
        <p:txBody>
          <a:bodyPr wrap="square">
            <a:spAutoFit/>
          </a:bodyPr>
          <a:lstStyle/>
          <a:p>
            <a:pPr>
              <a:lnSpc>
                <a:spcPct val="80000"/>
              </a:lnSpc>
            </a:pPr>
            <a:r>
              <a:rPr lang="en-US" sz="1400" dirty="0">
                <a:latin typeface="Lub Dub Condensed" panose="020B0506030403020204" pitchFamily="34" charset="0"/>
              </a:rPr>
              <a:t>increased risk of perioperative MACE</a:t>
            </a:r>
          </a:p>
        </p:txBody>
      </p:sp>
      <p:pic>
        <p:nvPicPr>
          <p:cNvPr id="20" name="Picture 19">
            <a:extLst>
              <a:ext uri="{FF2B5EF4-FFF2-40B4-BE49-F238E27FC236}">
                <a16:creationId xmlns:a16="http://schemas.microsoft.com/office/drawing/2014/main" id="{3FE55276-9DB2-F47B-BB77-5C12940F7B1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flipH="1">
            <a:off x="831254" y="3337591"/>
            <a:ext cx="2611094" cy="2278549"/>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FA60B9A1-304C-4D31-6F69-414FD04A7477}"/>
              </a:ext>
            </a:extLst>
          </p:cNvPr>
          <p:cNvSpPr>
            <a:spLocks noGrp="1"/>
          </p:cNvSpPr>
          <p:nvPr>
            <p:ph type="body" sz="quarter" idx="13"/>
          </p:nvPr>
        </p:nvSpPr>
        <p:spPr/>
        <p:txBody>
          <a:bodyPr/>
          <a:lstStyle/>
          <a:p>
            <a:pPr marL="0" indent="0"/>
            <a:r>
              <a:rPr lang="en-US" b="1" dirty="0"/>
              <a:t>Abbreviations: </a:t>
            </a:r>
            <a:r>
              <a:rPr lang="en-US" dirty="0"/>
              <a:t>ACS indicates acute coronary syndrome; CAD, coronary artery disease; </a:t>
            </a:r>
            <a:br>
              <a:rPr lang="en-US" dirty="0"/>
            </a:br>
            <a:r>
              <a:rPr lang="en-US" dirty="0"/>
              <a:t>MACE, major adverse cardiovascular events; MI, myocardial infarction; and NCS, non-cardiac surgery.</a:t>
            </a:r>
          </a:p>
        </p:txBody>
      </p:sp>
      <p:sp>
        <p:nvSpPr>
          <p:cNvPr id="4" name="Slide Number Placeholder 3">
            <a:extLst>
              <a:ext uri="{FF2B5EF4-FFF2-40B4-BE49-F238E27FC236}">
                <a16:creationId xmlns:a16="http://schemas.microsoft.com/office/drawing/2014/main" id="{2E80DD0C-F502-F3C8-9423-078A341C61E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126147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2766-DD15-9EF7-C21F-3A0446AE4E6D}"/>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Hypertension</a:t>
            </a:r>
          </a:p>
        </p:txBody>
      </p:sp>
      <p:sp>
        <p:nvSpPr>
          <p:cNvPr id="14" name="TextBox 13">
            <a:extLst>
              <a:ext uri="{FF2B5EF4-FFF2-40B4-BE49-F238E27FC236}">
                <a16:creationId xmlns:a16="http://schemas.microsoft.com/office/drawing/2014/main" id="{4D4BAF8E-DF77-D37F-1F2A-A5AB83FFEE6A}"/>
              </a:ext>
            </a:extLst>
          </p:cNvPr>
          <p:cNvSpPr txBox="1"/>
          <p:nvPr/>
        </p:nvSpPr>
        <p:spPr>
          <a:xfrm>
            <a:off x="838199" y="1257366"/>
            <a:ext cx="1772895" cy="1089529"/>
          </a:xfrm>
          <a:prstGeom prst="rect">
            <a:avLst/>
          </a:prstGeom>
          <a:noFill/>
        </p:spPr>
        <p:txBody>
          <a:bodyPr wrap="square">
            <a:spAutoFit/>
          </a:bodyPr>
          <a:lstStyle/>
          <a:p>
            <a:pPr>
              <a:lnSpc>
                <a:spcPct val="90000"/>
              </a:lnSpc>
            </a:pPr>
            <a:r>
              <a:rPr lang="en-US" b="1" dirty="0">
                <a:latin typeface="Lub Dub Bold" panose="020B0803030403020204" pitchFamily="34" charset="0"/>
              </a:rPr>
              <a:t>In patients undergoing non-cardiac surgery:</a:t>
            </a:r>
          </a:p>
        </p:txBody>
      </p:sp>
      <p:graphicFrame>
        <p:nvGraphicFramePr>
          <p:cNvPr id="23" name="Content Placeholder 6">
            <a:extLst>
              <a:ext uri="{FF2B5EF4-FFF2-40B4-BE49-F238E27FC236}">
                <a16:creationId xmlns:a16="http://schemas.microsoft.com/office/drawing/2014/main" id="{B393554A-2305-391E-4BBE-BCD6B0AA98F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32275297"/>
              </p:ext>
            </p:extLst>
          </p:nvPr>
        </p:nvGraphicFramePr>
        <p:xfrm>
          <a:off x="2267650" y="1171467"/>
          <a:ext cx="2598965" cy="1443377"/>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9855DFF5-6B18-267F-DB07-5F03763D168E}"/>
              </a:ext>
            </a:extLst>
          </p:cNvPr>
          <p:cNvSpPr txBox="1"/>
          <p:nvPr/>
        </p:nvSpPr>
        <p:spPr>
          <a:xfrm>
            <a:off x="4285321" y="1254145"/>
            <a:ext cx="1736558" cy="307777"/>
          </a:xfrm>
          <a:prstGeom prst="accentCallout1">
            <a:avLst>
              <a:gd name="adj1" fmla="val 74512"/>
              <a:gd name="adj2" fmla="val 680"/>
              <a:gd name="adj3" fmla="val 102239"/>
              <a:gd name="adj4" fmla="val -16513"/>
            </a:avLst>
          </a:prstGeom>
          <a:noFill/>
          <a:ln>
            <a:solidFill>
              <a:schemeClr val="tx1"/>
            </a:solidFill>
          </a:ln>
        </p:spPr>
        <p:txBody>
          <a:bodyPr wrap="square">
            <a:spAutoFit/>
          </a:bodyPr>
          <a:lstStyle/>
          <a:p>
            <a:r>
              <a:rPr lang="en-US" sz="1400" dirty="0">
                <a:solidFill>
                  <a:srgbClr val="C00000"/>
                </a:solidFill>
                <a:latin typeface="Lub Dub Medium" panose="020B0603030403020204" pitchFamily="34" charset="0"/>
              </a:rPr>
              <a:t>~25% </a:t>
            </a:r>
            <a:r>
              <a:rPr lang="en-US" sz="1400" dirty="0">
                <a:latin typeface="Lub Dub Medium" panose="020B0603030403020204" pitchFamily="34" charset="0"/>
              </a:rPr>
              <a:t>with HTN</a:t>
            </a:r>
          </a:p>
        </p:txBody>
      </p:sp>
      <p:sp>
        <p:nvSpPr>
          <p:cNvPr id="6" name="TextBox 5">
            <a:extLst>
              <a:ext uri="{FF2B5EF4-FFF2-40B4-BE49-F238E27FC236}">
                <a16:creationId xmlns:a16="http://schemas.microsoft.com/office/drawing/2014/main" id="{9AA5BFA2-7999-C65F-77F5-8B51880F6DAE}"/>
              </a:ext>
              <a:ext uri="{C183D7F6-B498-43B3-948B-1728B52AA6E4}">
                <adec:decorative xmlns:adec="http://schemas.microsoft.com/office/drawing/2017/decorative" val="1"/>
              </a:ext>
            </a:extLst>
          </p:cNvPr>
          <p:cNvSpPr txBox="1"/>
          <p:nvPr/>
        </p:nvSpPr>
        <p:spPr>
          <a:xfrm>
            <a:off x="845687" y="2748747"/>
            <a:ext cx="447921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891DE080-E4D6-D2E8-5230-D2EE4E5FEF50}"/>
              </a:ext>
              <a:ext uri="{C183D7F6-B498-43B3-948B-1728B52AA6E4}">
                <adec:decorative xmlns:adec="http://schemas.microsoft.com/office/drawing/2017/decorative" val="0"/>
              </a:ext>
            </a:extLst>
          </p:cNvPr>
          <p:cNvSpPr txBox="1"/>
          <p:nvPr/>
        </p:nvSpPr>
        <p:spPr>
          <a:xfrm>
            <a:off x="1371599" y="2815422"/>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Preoperative Management</a:t>
            </a:r>
          </a:p>
        </p:txBody>
      </p:sp>
      <p:graphicFrame>
        <p:nvGraphicFramePr>
          <p:cNvPr id="8" name="Content Placeholder 5">
            <a:extLst>
              <a:ext uri="{FF2B5EF4-FFF2-40B4-BE49-F238E27FC236}">
                <a16:creationId xmlns:a16="http://schemas.microsoft.com/office/drawing/2014/main" id="{9FE0D873-EA2B-01B7-1596-72F7BE260D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64095633"/>
              </p:ext>
            </p:extLst>
          </p:nvPr>
        </p:nvGraphicFramePr>
        <p:xfrm>
          <a:off x="833582" y="3176595"/>
          <a:ext cx="4500420" cy="2289146"/>
        </p:xfrm>
        <a:graphic>
          <a:graphicData uri="http://schemas.openxmlformats.org/drawingml/2006/table">
            <a:tbl>
              <a:tblPr firstRow="1" bandRow="1">
                <a:tableStyleId>{5C22544A-7EE6-4342-B048-85BDC9FD1C3A}</a:tableStyleId>
              </a:tblPr>
              <a:tblGrid>
                <a:gridCol w="597511">
                  <a:extLst>
                    <a:ext uri="{9D8B030D-6E8A-4147-A177-3AD203B41FA5}">
                      <a16:colId xmlns:a16="http://schemas.microsoft.com/office/drawing/2014/main" val="2649235253"/>
                    </a:ext>
                  </a:extLst>
                </a:gridCol>
                <a:gridCol w="390290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with HTN, it is reasonable to continue medical therapy for HTN throughout the preoperative period.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undergoing elective elevated risk surgery who have cardiovascular risk factors and recent history of poorly controlled HTN (SBP ≥180 mm Hg or DBP ≥110 mmHg), consider deferring surgery.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9" name="TextBox 8">
            <a:extLst>
              <a:ext uri="{FF2B5EF4-FFF2-40B4-BE49-F238E27FC236}">
                <a16:creationId xmlns:a16="http://schemas.microsoft.com/office/drawing/2014/main" id="{88AC1969-8A6F-ECB9-4ACB-11055D48A859}"/>
              </a:ext>
              <a:ext uri="{C183D7F6-B498-43B3-948B-1728B52AA6E4}">
                <adec:decorative xmlns:adec="http://schemas.microsoft.com/office/drawing/2017/decorative" val="1"/>
              </a:ext>
            </a:extLst>
          </p:cNvPr>
          <p:cNvSpPr txBox="1"/>
          <p:nvPr/>
        </p:nvSpPr>
        <p:spPr>
          <a:xfrm>
            <a:off x="5975717" y="1237050"/>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7346C113-B96B-8680-F680-FEB5C39820BD}"/>
              </a:ext>
              <a:ext uri="{C183D7F6-B498-43B3-948B-1728B52AA6E4}">
                <adec:decorative xmlns:adec="http://schemas.microsoft.com/office/drawing/2017/decorative" val="0"/>
              </a:ext>
            </a:extLst>
          </p:cNvPr>
          <p:cNvSpPr txBox="1"/>
          <p:nvPr/>
        </p:nvSpPr>
        <p:spPr>
          <a:xfrm>
            <a:off x="6344794" y="130372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Intraoperative Management</a:t>
            </a:r>
          </a:p>
        </p:txBody>
      </p:sp>
      <p:graphicFrame>
        <p:nvGraphicFramePr>
          <p:cNvPr id="11" name="Content Placeholder 5">
            <a:extLst>
              <a:ext uri="{FF2B5EF4-FFF2-40B4-BE49-F238E27FC236}">
                <a16:creationId xmlns:a16="http://schemas.microsoft.com/office/drawing/2014/main" id="{B0BA08EF-158A-FE8D-5E52-1830582A8A9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69361565"/>
              </p:ext>
            </p:extLst>
          </p:nvPr>
        </p:nvGraphicFramePr>
        <p:xfrm>
          <a:off x="5962650" y="1664898"/>
          <a:ext cx="4857751" cy="1167017"/>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maintaining intraoperative MAP  ≥60-65 mmHg or SBP ≥90 mmHg is recommended.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6" name="TextBox 15">
            <a:extLst>
              <a:ext uri="{FF2B5EF4-FFF2-40B4-BE49-F238E27FC236}">
                <a16:creationId xmlns:a16="http://schemas.microsoft.com/office/drawing/2014/main" id="{3FDAB748-A914-9A23-05EA-A38E45294B4C}"/>
              </a:ext>
              <a:ext uri="{C183D7F6-B498-43B3-948B-1728B52AA6E4}">
                <adec:decorative xmlns:adec="http://schemas.microsoft.com/office/drawing/2017/decorative" val="1"/>
              </a:ext>
            </a:extLst>
          </p:cNvPr>
          <p:cNvSpPr txBox="1"/>
          <p:nvPr/>
        </p:nvSpPr>
        <p:spPr>
          <a:xfrm>
            <a:off x="5988784" y="2925996"/>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B35444C0-59C1-979D-3A1C-F0456C522728}"/>
              </a:ext>
              <a:ext uri="{C183D7F6-B498-43B3-948B-1728B52AA6E4}">
                <adec:decorative xmlns:adec="http://schemas.microsoft.com/office/drawing/2017/decorative" val="0"/>
              </a:ext>
            </a:extLst>
          </p:cNvPr>
          <p:cNvSpPr txBox="1"/>
          <p:nvPr/>
        </p:nvSpPr>
        <p:spPr>
          <a:xfrm>
            <a:off x="6441683" y="3009147"/>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Postoperative Management</a:t>
            </a:r>
          </a:p>
        </p:txBody>
      </p:sp>
      <p:graphicFrame>
        <p:nvGraphicFramePr>
          <p:cNvPr id="18" name="Content Placeholder 5">
            <a:extLst>
              <a:ext uri="{FF2B5EF4-FFF2-40B4-BE49-F238E27FC236}">
                <a16:creationId xmlns:a16="http://schemas.microsoft.com/office/drawing/2014/main" id="{C773DCAC-63FF-0DF1-5E61-E9C2F858004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6287397"/>
              </p:ext>
            </p:extLst>
          </p:nvPr>
        </p:nvGraphicFramePr>
        <p:xfrm>
          <a:off x="5975717" y="3353844"/>
          <a:ext cx="4857751" cy="2111897"/>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treatment of hypotension MAP &lt;60-65 or SBP &lt;90 mmHg in the post-operative period is recommended.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HTN undergoing NCS, it is recommended that preoperative antihypertensive medications be restarted as soon as clinically reasonable.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9411449"/>
                  </a:ext>
                </a:extLst>
              </a:tr>
            </a:tbl>
          </a:graphicData>
        </a:graphic>
      </p:graphicFrame>
      <p:pic>
        <p:nvPicPr>
          <p:cNvPr id="24" name="Graphic 23">
            <a:extLst>
              <a:ext uri="{FF2B5EF4-FFF2-40B4-BE49-F238E27FC236}">
                <a16:creationId xmlns:a16="http://schemas.microsoft.com/office/drawing/2014/main" id="{4291489B-10FC-6B57-6760-401DFE146C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982" y="2774743"/>
            <a:ext cx="351586" cy="421903"/>
          </a:xfrm>
          <a:prstGeom prst="rect">
            <a:avLst/>
          </a:prstGeom>
        </p:spPr>
      </p:pic>
      <p:pic>
        <p:nvPicPr>
          <p:cNvPr id="25" name="Graphic 24">
            <a:extLst>
              <a:ext uri="{FF2B5EF4-FFF2-40B4-BE49-F238E27FC236}">
                <a16:creationId xmlns:a16="http://schemas.microsoft.com/office/drawing/2014/main" id="{7B5D621D-A6C1-3256-24D6-8FC373A1D8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0618" y="1152926"/>
            <a:ext cx="506952" cy="467347"/>
          </a:xfrm>
          <a:prstGeom prst="rect">
            <a:avLst/>
          </a:prstGeom>
        </p:spPr>
      </p:pic>
      <p:pic>
        <p:nvPicPr>
          <p:cNvPr id="27" name="Graphic 26">
            <a:extLst>
              <a:ext uri="{FF2B5EF4-FFF2-40B4-BE49-F238E27FC236}">
                <a16:creationId xmlns:a16="http://schemas.microsoft.com/office/drawing/2014/main" id="{F5739007-9F58-B6E1-7B3E-2027FF2A7B7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2045" y="2913980"/>
            <a:ext cx="586902" cy="447899"/>
          </a:xfrm>
          <a:prstGeom prst="rect">
            <a:avLst/>
          </a:prstGeom>
        </p:spPr>
      </p:pic>
      <p:sp>
        <p:nvSpPr>
          <p:cNvPr id="5" name="Text Placeholder 4">
            <a:extLst>
              <a:ext uri="{FF2B5EF4-FFF2-40B4-BE49-F238E27FC236}">
                <a16:creationId xmlns:a16="http://schemas.microsoft.com/office/drawing/2014/main" id="{FA60B9A1-304C-4D31-6F69-414FD04A7477}"/>
              </a:ext>
            </a:extLst>
          </p:cNvPr>
          <p:cNvSpPr>
            <a:spLocks noGrp="1"/>
          </p:cNvSpPr>
          <p:nvPr>
            <p:ph type="body" sz="quarter" idx="13"/>
          </p:nvPr>
        </p:nvSpPr>
        <p:spPr/>
        <p:txBody>
          <a:bodyPr/>
          <a:lstStyle/>
          <a:p>
            <a:pPr marL="0" indent="0"/>
            <a:r>
              <a:rPr lang="en-US" b="1" dirty="0"/>
              <a:t>Abbreviations: </a:t>
            </a:r>
            <a:r>
              <a:rPr lang="en-US" dirty="0"/>
              <a:t>DBP indicates diastolic blood pressure; HTN, hypertension; </a:t>
            </a:r>
            <a:br>
              <a:rPr lang="en-US" dirty="0"/>
            </a:br>
            <a:r>
              <a:rPr lang="en-US" dirty="0"/>
              <a:t>MAP, mean arterial pressure; NCS, non-cardiac surgery; and SBP, systolic blood pressure </a:t>
            </a:r>
          </a:p>
        </p:txBody>
      </p:sp>
      <p:sp>
        <p:nvSpPr>
          <p:cNvPr id="4" name="Slide Number Placeholder 3">
            <a:extLst>
              <a:ext uri="{FF2B5EF4-FFF2-40B4-BE49-F238E27FC236}">
                <a16:creationId xmlns:a16="http://schemas.microsoft.com/office/drawing/2014/main" id="{2E80DD0C-F502-F3C8-9423-078A341C61E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5082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Perioperative Management: </a:t>
            </a:r>
            <a:br>
              <a:rPr lang="en-US" dirty="0"/>
            </a:br>
            <a:r>
              <a:rPr lang="en-US" dirty="0">
                <a:solidFill>
                  <a:srgbClr val="CF2429"/>
                </a:solidFill>
                <a:latin typeface="Lub Dub Medium" panose="020B0603030403020204" pitchFamily="34" charset="0"/>
              </a:rPr>
              <a:t>Heart Failure</a:t>
            </a:r>
          </a:p>
        </p:txBody>
      </p:sp>
      <p:grpSp>
        <p:nvGrpSpPr>
          <p:cNvPr id="8" name="Group 7">
            <a:extLst>
              <a:ext uri="{FF2B5EF4-FFF2-40B4-BE49-F238E27FC236}">
                <a16:creationId xmlns:a16="http://schemas.microsoft.com/office/drawing/2014/main" id="{1793E1FB-9B79-4E03-B694-C673D544BA96}"/>
              </a:ext>
              <a:ext uri="{C183D7F6-B498-43B3-948B-1728B52AA6E4}">
                <adec:decorative xmlns:adec="http://schemas.microsoft.com/office/drawing/2017/decorative" val="1"/>
              </a:ext>
            </a:extLst>
          </p:cNvPr>
          <p:cNvGrpSpPr/>
          <p:nvPr/>
        </p:nvGrpSpPr>
        <p:grpSpPr>
          <a:xfrm>
            <a:off x="3041712" y="1936201"/>
            <a:ext cx="5639271" cy="565784"/>
            <a:chOff x="4011949" y="1693189"/>
            <a:chExt cx="3962310" cy="383963"/>
          </a:xfrm>
        </p:grpSpPr>
        <p:sp>
          <p:nvSpPr>
            <p:cNvPr id="9" name="TextBox 8">
              <a:extLst>
                <a:ext uri="{FF2B5EF4-FFF2-40B4-BE49-F238E27FC236}">
                  <a16:creationId xmlns:a16="http://schemas.microsoft.com/office/drawing/2014/main" id="{566A9678-D6FA-607F-19CB-ACDD30DA11F6}"/>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898A64F2-12C4-E8E5-4C27-9811E7DB52FB}"/>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Heart Failure </a:t>
              </a:r>
            </a:p>
          </p:txBody>
        </p:sp>
      </p:grpSp>
      <p:sp>
        <p:nvSpPr>
          <p:cNvPr id="11" name="TextBox 10">
            <a:extLst>
              <a:ext uri="{FF2B5EF4-FFF2-40B4-BE49-F238E27FC236}">
                <a16:creationId xmlns:a16="http://schemas.microsoft.com/office/drawing/2014/main" id="{A367758A-90CD-030F-ACC0-03B583980D26}"/>
              </a:ext>
              <a:ext uri="{C183D7F6-B498-43B3-948B-1728B52AA6E4}">
                <adec:decorative xmlns:adec="http://schemas.microsoft.com/office/drawing/2017/decorative" val="1"/>
              </a:ext>
            </a:extLst>
          </p:cNvPr>
          <p:cNvSpPr txBox="1"/>
          <p:nvPr/>
        </p:nvSpPr>
        <p:spPr>
          <a:xfrm>
            <a:off x="1411331" y="3011946"/>
            <a:ext cx="2480631" cy="56578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Elective NCS</a:t>
            </a:r>
          </a:p>
        </p:txBody>
      </p:sp>
      <p:sp>
        <p:nvSpPr>
          <p:cNvPr id="12" name="TextBox 11">
            <a:extLst>
              <a:ext uri="{FF2B5EF4-FFF2-40B4-BE49-F238E27FC236}">
                <a16:creationId xmlns:a16="http://schemas.microsoft.com/office/drawing/2014/main" id="{F26FB4E5-ABDA-1ADB-A3F6-8296075B8C8E}"/>
              </a:ext>
              <a:ext uri="{C183D7F6-B498-43B3-948B-1728B52AA6E4}">
                <adec:decorative xmlns:adec="http://schemas.microsoft.com/office/drawing/2017/decorative" val="1"/>
              </a:ext>
            </a:extLst>
          </p:cNvPr>
          <p:cNvSpPr txBox="1"/>
          <p:nvPr/>
        </p:nvSpPr>
        <p:spPr>
          <a:xfrm>
            <a:off x="7830735" y="3011946"/>
            <a:ext cx="2480631" cy="56578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r>
              <a:rPr lang="en-US" dirty="0"/>
              <a:t>Advanced HF who are Clinically Decompensated or Hemodynamically Unstable</a:t>
            </a:r>
          </a:p>
        </p:txBody>
      </p:sp>
      <p:cxnSp>
        <p:nvCxnSpPr>
          <p:cNvPr id="18" name="Elbow Connector 82">
            <a:extLst>
              <a:ext uri="{FF2B5EF4-FFF2-40B4-BE49-F238E27FC236}">
                <a16:creationId xmlns:a16="http://schemas.microsoft.com/office/drawing/2014/main" id="{CA1A8190-B1C8-13EF-5A68-7F25E6B2C71E}"/>
              </a:ext>
              <a:ext uri="{C183D7F6-B498-43B3-948B-1728B52AA6E4}">
                <adec:decorative xmlns:adec="http://schemas.microsoft.com/office/drawing/2017/decorative" val="1"/>
              </a:ext>
            </a:extLst>
          </p:cNvPr>
          <p:cNvCxnSpPr>
            <a:cxnSpLocks/>
            <a:stCxn id="10" idx="2"/>
            <a:endCxn id="11" idx="0"/>
          </p:cNvCxnSpPr>
          <p:nvPr/>
        </p:nvCxnSpPr>
        <p:spPr>
          <a:xfrm rot="5400000">
            <a:off x="4001517" y="1152115"/>
            <a:ext cx="509961" cy="32097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82">
            <a:extLst>
              <a:ext uri="{FF2B5EF4-FFF2-40B4-BE49-F238E27FC236}">
                <a16:creationId xmlns:a16="http://schemas.microsoft.com/office/drawing/2014/main" id="{92EC7EDF-5465-265B-4BF4-68A291A3DEE8}"/>
              </a:ext>
              <a:ext uri="{C183D7F6-B498-43B3-948B-1728B52AA6E4}">
                <adec:decorative xmlns:adec="http://schemas.microsoft.com/office/drawing/2017/decorative" val="1"/>
              </a:ext>
            </a:extLst>
          </p:cNvPr>
          <p:cNvCxnSpPr>
            <a:cxnSpLocks/>
            <a:stCxn id="10" idx="2"/>
            <a:endCxn id="12" idx="0"/>
          </p:cNvCxnSpPr>
          <p:nvPr/>
        </p:nvCxnSpPr>
        <p:spPr>
          <a:xfrm rot="16200000" flipH="1">
            <a:off x="7211219" y="1152113"/>
            <a:ext cx="509961" cy="32097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30C95AB-55F9-620C-7171-C6BDB8D2E0AC}"/>
              </a:ext>
              <a:ext uri="{C183D7F6-B498-43B3-948B-1728B52AA6E4}">
                <adec:decorative xmlns:adec="http://schemas.microsoft.com/office/drawing/2017/decorative" val="1"/>
              </a:ext>
            </a:extLst>
          </p:cNvPr>
          <p:cNvSpPr txBox="1"/>
          <p:nvPr/>
        </p:nvSpPr>
        <p:spPr>
          <a:xfrm>
            <a:off x="4621033" y="3020420"/>
            <a:ext cx="2480631" cy="5657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Compensated HF </a:t>
            </a:r>
          </a:p>
          <a:p>
            <a:r>
              <a:rPr lang="en-US" dirty="0">
                <a:solidFill>
                  <a:schemeClr val="tx1"/>
                </a:solidFill>
              </a:rPr>
              <a:t>undergoing NCS</a:t>
            </a:r>
          </a:p>
        </p:txBody>
      </p:sp>
      <p:cxnSp>
        <p:nvCxnSpPr>
          <p:cNvPr id="34" name="Straight Arrow Connector 33">
            <a:extLst>
              <a:ext uri="{FF2B5EF4-FFF2-40B4-BE49-F238E27FC236}">
                <a16:creationId xmlns:a16="http://schemas.microsoft.com/office/drawing/2014/main" id="{B5C62B17-2CD8-6371-EE65-A047C8428D7E}"/>
              </a:ext>
              <a:ext uri="{C183D7F6-B498-43B3-948B-1728B52AA6E4}">
                <adec:decorative xmlns:adec="http://schemas.microsoft.com/office/drawing/2017/decorative" val="1"/>
              </a:ext>
            </a:extLst>
          </p:cNvPr>
          <p:cNvCxnSpPr>
            <a:cxnSpLocks/>
            <a:stCxn id="10" idx="2"/>
            <a:endCxn id="30" idx="0"/>
          </p:cNvCxnSpPr>
          <p:nvPr/>
        </p:nvCxnSpPr>
        <p:spPr>
          <a:xfrm>
            <a:off x="5861347" y="2501985"/>
            <a:ext cx="2" cy="5184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C097ACE-C57B-63CA-B2DF-D2AD97574301}"/>
              </a:ext>
              <a:ext uri="{C183D7F6-B498-43B3-948B-1728B52AA6E4}">
                <adec:decorative xmlns:adec="http://schemas.microsoft.com/office/drawing/2017/decorative" val="1"/>
              </a:ext>
            </a:extLst>
          </p:cNvPr>
          <p:cNvCxnSpPr>
            <a:cxnSpLocks/>
          </p:cNvCxnSpPr>
          <p:nvPr/>
        </p:nvCxnSpPr>
        <p:spPr>
          <a:xfrm>
            <a:off x="2651644"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26214E5-F5DB-CD3F-127B-198E30E5CA10}"/>
              </a:ext>
              <a:ext uri="{C183D7F6-B498-43B3-948B-1728B52AA6E4}">
                <adec:decorative xmlns:adec="http://schemas.microsoft.com/office/drawing/2017/decorative" val="1"/>
              </a:ext>
            </a:extLst>
          </p:cNvPr>
          <p:cNvCxnSpPr>
            <a:cxnSpLocks/>
          </p:cNvCxnSpPr>
          <p:nvPr/>
        </p:nvCxnSpPr>
        <p:spPr>
          <a:xfrm>
            <a:off x="5861347"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8FB42A-9A3B-2FF8-B2D3-8D7DCD3271C1}"/>
              </a:ext>
              <a:ext uri="{C183D7F6-B498-43B3-948B-1728B52AA6E4}">
                <adec:decorative xmlns:adec="http://schemas.microsoft.com/office/drawing/2017/decorative" val="1"/>
              </a:ext>
            </a:extLst>
          </p:cNvPr>
          <p:cNvCxnSpPr>
            <a:cxnSpLocks/>
          </p:cNvCxnSpPr>
          <p:nvPr/>
        </p:nvCxnSpPr>
        <p:spPr>
          <a:xfrm>
            <a:off x="9071050"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CF3785D-5194-DAD7-C567-B79FAE3A3D0F}"/>
              </a:ext>
              <a:ext uri="{C183D7F6-B498-43B3-948B-1728B52AA6E4}">
                <adec:decorative xmlns:adec="http://schemas.microsoft.com/office/drawing/2017/decorative" val="1"/>
              </a:ext>
            </a:extLst>
          </p:cNvPr>
          <p:cNvSpPr txBox="1"/>
          <p:nvPr/>
        </p:nvSpPr>
        <p:spPr>
          <a:xfrm>
            <a:off x="1411328" y="3981447"/>
            <a:ext cx="2480631" cy="7067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Hold SGLT2i 3-4 days </a:t>
            </a:r>
            <a:br>
              <a:rPr lang="en-US" dirty="0">
                <a:solidFill>
                  <a:schemeClr val="tx1"/>
                </a:solidFill>
              </a:rPr>
            </a:br>
            <a:r>
              <a:rPr lang="en-US" dirty="0">
                <a:solidFill>
                  <a:schemeClr val="tx1"/>
                </a:solidFill>
              </a:rPr>
              <a:t>prior to surgery.</a:t>
            </a:r>
          </a:p>
        </p:txBody>
      </p:sp>
      <p:sp>
        <p:nvSpPr>
          <p:cNvPr id="52" name="TextBox 51">
            <a:extLst>
              <a:ext uri="{FF2B5EF4-FFF2-40B4-BE49-F238E27FC236}">
                <a16:creationId xmlns:a16="http://schemas.microsoft.com/office/drawing/2014/main" id="{75FD9CAC-0012-346F-07BE-CB670EC90FCB}"/>
              </a:ext>
              <a:ext uri="{C183D7F6-B498-43B3-948B-1728B52AA6E4}">
                <adec:decorative xmlns:adec="http://schemas.microsoft.com/office/drawing/2017/decorative" val="1"/>
              </a:ext>
            </a:extLst>
          </p:cNvPr>
          <p:cNvSpPr txBox="1"/>
          <p:nvPr/>
        </p:nvSpPr>
        <p:spPr>
          <a:xfrm>
            <a:off x="7830732" y="3981447"/>
            <a:ext cx="2480631" cy="70677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pPr algn="ctr"/>
            <a:r>
              <a:rPr lang="en-US" sz="1200" dirty="0"/>
              <a:t>Postpone elective surgery and obtain cardiology consult</a:t>
            </a:r>
          </a:p>
        </p:txBody>
      </p:sp>
      <p:sp>
        <p:nvSpPr>
          <p:cNvPr id="53" name="TextBox 52">
            <a:extLst>
              <a:ext uri="{FF2B5EF4-FFF2-40B4-BE49-F238E27FC236}">
                <a16:creationId xmlns:a16="http://schemas.microsoft.com/office/drawing/2014/main" id="{63843C1A-657E-A5F7-AE78-D5FD53960C65}"/>
              </a:ext>
              <a:ext uri="{C183D7F6-B498-43B3-948B-1728B52AA6E4}">
                <adec:decorative xmlns:adec="http://schemas.microsoft.com/office/drawing/2017/decorative" val="1"/>
              </a:ext>
            </a:extLst>
          </p:cNvPr>
          <p:cNvSpPr txBox="1"/>
          <p:nvPr/>
        </p:nvSpPr>
        <p:spPr>
          <a:xfrm>
            <a:off x="4621030" y="3989921"/>
            <a:ext cx="2480631" cy="70677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Reasonable to continue GDMT, excluding SGLT2i, unless contraindicated.</a:t>
            </a:r>
          </a:p>
        </p:txBody>
      </p:sp>
      <p:sp>
        <p:nvSpPr>
          <p:cNvPr id="3" name="Rectangle 2" descr="In patients with HF undergoing elective NCS, sodium-glucose cotransporter-2 inhibitors (SGLT2i) should be withheld for 3 to 4 days before surgery when feasible to reduce the risk of perioperative metabolic acidosis. In patients with compensated HF undergoing NCS, it is reasonable to continue GDMT (excluding SGLT2i)&#10;in the perioperative period, unless contraindicated, to reduce the risk of worsening HF.">
            <a:extLst>
              <a:ext uri="{FF2B5EF4-FFF2-40B4-BE49-F238E27FC236}">
                <a16:creationId xmlns:a16="http://schemas.microsoft.com/office/drawing/2014/main" id="{D651ACD1-45A0-B39F-B198-5D98F8CBAE8C}"/>
              </a:ext>
            </a:extLst>
          </p:cNvPr>
          <p:cNvSpPr/>
          <p:nvPr/>
        </p:nvSpPr>
        <p:spPr>
          <a:xfrm>
            <a:off x="914401" y="1798320"/>
            <a:ext cx="9672320" cy="305816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pPr marL="0" indent="0"/>
            <a:r>
              <a:rPr lang="en-US" b="1" dirty="0"/>
              <a:t>Abbreviations: </a:t>
            </a:r>
            <a:r>
              <a:rPr lang="en-US" dirty="0"/>
              <a:t>GDMT indicates guideline-directed medical therapy; </a:t>
            </a:r>
            <a:r>
              <a:rPr lang="en-US" dirty="0" err="1"/>
              <a:t>ACEi</a:t>
            </a:r>
            <a:r>
              <a:rPr lang="en-US" dirty="0"/>
              <a:t>, angiotensin-converting enzyme inhibitor; </a:t>
            </a:r>
            <a:br>
              <a:rPr lang="en-US" dirty="0"/>
            </a:br>
            <a:r>
              <a:rPr lang="en-US" dirty="0"/>
              <a:t>ARB, angiotensin receptor blocker; </a:t>
            </a:r>
            <a:r>
              <a:rPr lang="en-US" dirty="0" err="1"/>
              <a:t>ARNi</a:t>
            </a:r>
            <a:r>
              <a:rPr lang="en-US" dirty="0"/>
              <a:t>, angiotensin receptor-neprilysin inhibitor; BB, beta blocker; </a:t>
            </a:r>
            <a:br>
              <a:rPr lang="en-US" dirty="0"/>
            </a:br>
            <a:r>
              <a:rPr lang="en-US" dirty="0"/>
              <a:t>MRA, mineralocorticoid receptor antagonist; and SGLT2i, sodium-glucose cotransporter-2 inhibitor.</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5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up)">
                                      <p:cBhvr>
                                        <p:cTn id="53" dur="500"/>
                                        <p:tgtEl>
                                          <p:spTgt spid="44"/>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0" grpId="0" animBg="1"/>
      <p:bldP spid="51" grpId="0" animBg="1"/>
      <p:bldP spid="52"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Hypertrophic Cardiomyopathy</a:t>
            </a:r>
            <a:endParaRPr lang="en-US" dirty="0"/>
          </a:p>
        </p:txBody>
      </p:sp>
      <p:sp>
        <p:nvSpPr>
          <p:cNvPr id="31" name="Rectangle Container">
            <a:extLst>
              <a:ext uri="{FF2B5EF4-FFF2-40B4-BE49-F238E27FC236}">
                <a16:creationId xmlns:a16="http://schemas.microsoft.com/office/drawing/2014/main" id="{85318003-739D-71CF-9E4F-0ED5D37D46B7}"/>
              </a:ext>
              <a:ext uri="{C183D7F6-B498-43B3-948B-1728B52AA6E4}">
                <adec:decorative xmlns:adec="http://schemas.microsoft.com/office/drawing/2017/decorative" val="1"/>
              </a:ext>
            </a:extLst>
          </p:cNvPr>
          <p:cNvSpPr/>
          <p:nvPr/>
        </p:nvSpPr>
        <p:spPr>
          <a:xfrm>
            <a:off x="976113" y="2786826"/>
            <a:ext cx="4853186" cy="33976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3" name="Rectangle Container">
            <a:extLst>
              <a:ext uri="{FF2B5EF4-FFF2-40B4-BE49-F238E27FC236}">
                <a16:creationId xmlns:a16="http://schemas.microsoft.com/office/drawing/2014/main" id="{31C87776-ADCB-716E-D01A-9CFBBDECBF28}"/>
              </a:ext>
              <a:ext uri="{C183D7F6-B498-43B3-948B-1728B52AA6E4}">
                <adec:decorative xmlns:adec="http://schemas.microsoft.com/office/drawing/2017/decorative" val="1"/>
              </a:ext>
            </a:extLst>
          </p:cNvPr>
          <p:cNvSpPr/>
          <p:nvPr/>
        </p:nvSpPr>
        <p:spPr>
          <a:xfrm>
            <a:off x="976113" y="2349829"/>
            <a:ext cx="4853186" cy="33976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5" name="Rectangle Container">
            <a:extLst>
              <a:ext uri="{FF2B5EF4-FFF2-40B4-BE49-F238E27FC236}">
                <a16:creationId xmlns:a16="http://schemas.microsoft.com/office/drawing/2014/main" id="{C8390614-8AE4-05A2-9D3C-7E537ACDA3E5}"/>
              </a:ext>
              <a:ext uri="{C183D7F6-B498-43B3-948B-1728B52AA6E4}">
                <adec:decorative xmlns:adec="http://schemas.microsoft.com/office/drawing/2017/decorative" val="1"/>
              </a:ext>
            </a:extLst>
          </p:cNvPr>
          <p:cNvSpPr/>
          <p:nvPr/>
        </p:nvSpPr>
        <p:spPr>
          <a:xfrm>
            <a:off x="976113" y="1787091"/>
            <a:ext cx="4853186" cy="468002"/>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6" name="TextBox 5">
            <a:extLst>
              <a:ext uri="{FF2B5EF4-FFF2-40B4-BE49-F238E27FC236}">
                <a16:creationId xmlns:a16="http://schemas.microsoft.com/office/drawing/2014/main" id="{D4BE3ED4-4C20-95FE-74A5-F85CB11E5459}"/>
              </a:ext>
              <a:ext uri="{C183D7F6-B498-43B3-948B-1728B52AA6E4}">
                <adec:decorative xmlns:adec="http://schemas.microsoft.com/office/drawing/2017/decorative" val="1"/>
              </a:ext>
            </a:extLst>
          </p:cNvPr>
          <p:cNvSpPr txBox="1"/>
          <p:nvPr/>
        </p:nvSpPr>
        <p:spPr>
          <a:xfrm>
            <a:off x="838200" y="1345473"/>
            <a:ext cx="5035062" cy="36255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DEE153A5-59A5-1DEE-A680-219BC078A2F7}"/>
              </a:ext>
              <a:ext uri="{C183D7F6-B498-43B3-948B-1728B52AA6E4}">
                <adec:decorative xmlns:adec="http://schemas.microsoft.com/office/drawing/2017/decorative" val="0"/>
              </a:ext>
            </a:extLst>
          </p:cNvPr>
          <p:cNvSpPr txBox="1"/>
          <p:nvPr/>
        </p:nvSpPr>
        <p:spPr>
          <a:xfrm>
            <a:off x="880591" y="1387079"/>
            <a:ext cx="4922332"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Management Considerations:</a:t>
            </a:r>
          </a:p>
        </p:txBody>
      </p:sp>
      <p:sp>
        <p:nvSpPr>
          <p:cNvPr id="10" name="TextBox 9">
            <a:extLst>
              <a:ext uri="{FF2B5EF4-FFF2-40B4-BE49-F238E27FC236}">
                <a16:creationId xmlns:a16="http://schemas.microsoft.com/office/drawing/2014/main" id="{DA88460F-5C4C-4C93-21F6-EF1A15C123ED}"/>
              </a:ext>
            </a:extLst>
          </p:cNvPr>
          <p:cNvSpPr txBox="1"/>
          <p:nvPr/>
        </p:nvSpPr>
        <p:spPr>
          <a:xfrm>
            <a:off x="794237" y="1779208"/>
            <a:ext cx="5109953" cy="1329595"/>
          </a:xfrm>
          <a:prstGeom prst="rect">
            <a:avLst/>
          </a:prstGeom>
          <a:noFill/>
        </p:spPr>
        <p:txBody>
          <a:bodyPr wrap="square" rtlCol="0">
            <a:spAutoFit/>
          </a:bodyPr>
          <a:lstStyle/>
          <a:p>
            <a:pPr marL="342900" indent="-342900">
              <a:lnSpc>
                <a:spcPct val="90000"/>
              </a:lnSpc>
              <a:spcAft>
                <a:spcPts val="1800"/>
              </a:spcAft>
              <a:buFont typeface="+mj-lt"/>
              <a:buAutoNum type="arabicPeriod"/>
            </a:pPr>
            <a:r>
              <a:rPr lang="en-US" sz="1400" dirty="0">
                <a:latin typeface="Lub Dub Medium" panose="020B0603030403020204" pitchFamily="34" charset="0"/>
              </a:rPr>
              <a:t>Continue beta-blockers and/or non-dihydropyridine calcium channel blockers without interruption.</a:t>
            </a:r>
          </a:p>
          <a:p>
            <a:pPr marL="342900" indent="-342900">
              <a:lnSpc>
                <a:spcPct val="90000"/>
              </a:lnSpc>
              <a:spcAft>
                <a:spcPts val="1800"/>
              </a:spcAft>
              <a:buFont typeface="+mj-lt"/>
              <a:buAutoNum type="arabicPeriod"/>
            </a:pPr>
            <a:r>
              <a:rPr lang="en-US" sz="1400" dirty="0">
                <a:latin typeface="Lub Dub Medium" panose="020B0603030403020204" pitchFamily="34" charset="0"/>
              </a:rPr>
              <a:t>Avoid hypovolemia and reduced preload </a:t>
            </a:r>
          </a:p>
          <a:p>
            <a:pPr marL="342900" indent="-342900">
              <a:lnSpc>
                <a:spcPct val="90000"/>
              </a:lnSpc>
              <a:spcAft>
                <a:spcPts val="1800"/>
              </a:spcAft>
              <a:buFont typeface="+mj-lt"/>
              <a:buAutoNum type="arabicPeriod"/>
            </a:pPr>
            <a:r>
              <a:rPr lang="en-US" sz="1400" dirty="0">
                <a:latin typeface="Lub Dub Medium" panose="020B0603030403020204" pitchFamily="34" charset="0"/>
                <a:cs typeface="Lato"/>
              </a:rPr>
              <a:t>Avoid hypotension and reduced afterload </a:t>
            </a:r>
          </a:p>
        </p:txBody>
      </p:sp>
      <p:sp>
        <p:nvSpPr>
          <p:cNvPr id="54" name="TextBox 53">
            <a:extLst>
              <a:ext uri="{FF2B5EF4-FFF2-40B4-BE49-F238E27FC236}">
                <a16:creationId xmlns:a16="http://schemas.microsoft.com/office/drawing/2014/main" id="{EE33979E-198A-AC92-4E25-88977D8AD9FA}"/>
              </a:ext>
              <a:ext uri="{C183D7F6-B498-43B3-948B-1728B52AA6E4}">
                <adec:decorative xmlns:adec="http://schemas.microsoft.com/office/drawing/2017/decorative" val="0"/>
              </a:ext>
            </a:extLst>
          </p:cNvPr>
          <p:cNvSpPr txBox="1"/>
          <p:nvPr/>
        </p:nvSpPr>
        <p:spPr>
          <a:xfrm>
            <a:off x="6616105" y="3488483"/>
            <a:ext cx="2167409"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b="0" i="1" dirty="0">
                <a:solidFill>
                  <a:schemeClr val="tx1"/>
                </a:solidFill>
              </a:rPr>
              <a:t>If hypotension develops:</a:t>
            </a:r>
          </a:p>
        </p:txBody>
      </p:sp>
      <p:sp>
        <p:nvSpPr>
          <p:cNvPr id="32" name="Oval 31">
            <a:extLst>
              <a:ext uri="{FF2B5EF4-FFF2-40B4-BE49-F238E27FC236}">
                <a16:creationId xmlns:a16="http://schemas.microsoft.com/office/drawing/2014/main" id="{0A4292C8-1107-5551-1576-51C45FA41F2F}"/>
              </a:ext>
              <a:ext uri="{C183D7F6-B498-43B3-948B-1728B52AA6E4}">
                <adec:decorative xmlns:adec="http://schemas.microsoft.com/office/drawing/2017/decorative" val="1"/>
              </a:ext>
            </a:extLst>
          </p:cNvPr>
          <p:cNvSpPr/>
          <p:nvPr/>
        </p:nvSpPr>
        <p:spPr>
          <a:xfrm>
            <a:off x="778286" y="2758879"/>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3</a:t>
            </a:r>
          </a:p>
        </p:txBody>
      </p:sp>
      <p:sp>
        <p:nvSpPr>
          <p:cNvPr id="34" name="Oval 33">
            <a:extLst>
              <a:ext uri="{FF2B5EF4-FFF2-40B4-BE49-F238E27FC236}">
                <a16:creationId xmlns:a16="http://schemas.microsoft.com/office/drawing/2014/main" id="{C9BEBBBD-FAB8-192A-95A1-72EE2F45FEF7}"/>
              </a:ext>
              <a:ext uri="{C183D7F6-B498-43B3-948B-1728B52AA6E4}">
                <adec:decorative xmlns:adec="http://schemas.microsoft.com/office/drawing/2017/decorative" val="1"/>
              </a:ext>
            </a:extLst>
          </p:cNvPr>
          <p:cNvSpPr/>
          <p:nvPr/>
        </p:nvSpPr>
        <p:spPr>
          <a:xfrm>
            <a:off x="778286" y="2321882"/>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2</a:t>
            </a:r>
          </a:p>
        </p:txBody>
      </p:sp>
      <p:sp>
        <p:nvSpPr>
          <p:cNvPr id="36" name="Oval 35">
            <a:extLst>
              <a:ext uri="{FF2B5EF4-FFF2-40B4-BE49-F238E27FC236}">
                <a16:creationId xmlns:a16="http://schemas.microsoft.com/office/drawing/2014/main" id="{D70A9DAA-3582-14F8-5EE6-A7305E0BDA87}"/>
              </a:ext>
              <a:ext uri="{C183D7F6-B498-43B3-948B-1728B52AA6E4}">
                <adec:decorative xmlns:adec="http://schemas.microsoft.com/office/drawing/2017/decorative" val="1"/>
              </a:ext>
            </a:extLst>
          </p:cNvPr>
          <p:cNvSpPr/>
          <p:nvPr/>
        </p:nvSpPr>
        <p:spPr>
          <a:xfrm>
            <a:off x="778286" y="1817141"/>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1</a:t>
            </a:r>
          </a:p>
        </p:txBody>
      </p:sp>
      <p:sp>
        <p:nvSpPr>
          <p:cNvPr id="37" name="Rectangle Container">
            <a:extLst>
              <a:ext uri="{FF2B5EF4-FFF2-40B4-BE49-F238E27FC236}">
                <a16:creationId xmlns:a16="http://schemas.microsoft.com/office/drawing/2014/main" id="{3645EEC2-030A-4ED7-8F35-73C176369EDE}"/>
              </a:ext>
              <a:ext uri="{C183D7F6-B498-43B3-948B-1728B52AA6E4}">
                <adec:decorative xmlns:adec="http://schemas.microsoft.com/office/drawing/2017/decorative" val="1"/>
              </a:ext>
            </a:extLst>
          </p:cNvPr>
          <p:cNvSpPr/>
          <p:nvPr/>
        </p:nvSpPr>
        <p:spPr>
          <a:xfrm>
            <a:off x="6667667" y="4264006"/>
            <a:ext cx="4324183" cy="293107"/>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8" name="Rectangle Container">
            <a:extLst>
              <a:ext uri="{FF2B5EF4-FFF2-40B4-BE49-F238E27FC236}">
                <a16:creationId xmlns:a16="http://schemas.microsoft.com/office/drawing/2014/main" id="{ED08B006-F078-F661-F9BB-09CE9FE9ACCE}"/>
              </a:ext>
              <a:ext uri="{C183D7F6-B498-43B3-948B-1728B52AA6E4}">
                <adec:decorative xmlns:adec="http://schemas.microsoft.com/office/drawing/2017/decorative" val="1"/>
              </a:ext>
            </a:extLst>
          </p:cNvPr>
          <p:cNvSpPr/>
          <p:nvPr/>
        </p:nvSpPr>
        <p:spPr>
          <a:xfrm>
            <a:off x="6667667" y="3844157"/>
            <a:ext cx="4324183" cy="293107"/>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9" name="Rectangle Container">
            <a:extLst>
              <a:ext uri="{FF2B5EF4-FFF2-40B4-BE49-F238E27FC236}">
                <a16:creationId xmlns:a16="http://schemas.microsoft.com/office/drawing/2014/main" id="{E8075AC1-B9CD-D61B-5BDC-80E5394D0004}"/>
              </a:ext>
              <a:ext uri="{C183D7F6-B498-43B3-948B-1728B52AA6E4}">
                <adec:decorative xmlns:adec="http://schemas.microsoft.com/office/drawing/2017/decorative" val="1"/>
              </a:ext>
            </a:extLst>
          </p:cNvPr>
          <p:cNvSpPr/>
          <p:nvPr/>
        </p:nvSpPr>
        <p:spPr>
          <a:xfrm>
            <a:off x="6667667" y="4689215"/>
            <a:ext cx="4324183" cy="40374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0" name="Rectangle Container">
            <a:extLst>
              <a:ext uri="{FF2B5EF4-FFF2-40B4-BE49-F238E27FC236}">
                <a16:creationId xmlns:a16="http://schemas.microsoft.com/office/drawing/2014/main" id="{BEC9794D-7335-5A97-7D30-BDF676FAE812}"/>
              </a:ext>
              <a:ext uri="{C183D7F6-B498-43B3-948B-1728B52AA6E4}">
                <adec:decorative xmlns:adec="http://schemas.microsoft.com/office/drawing/2017/decorative" val="1"/>
              </a:ext>
            </a:extLst>
          </p:cNvPr>
          <p:cNvSpPr/>
          <p:nvPr/>
        </p:nvSpPr>
        <p:spPr>
          <a:xfrm>
            <a:off x="6667667" y="5219646"/>
            <a:ext cx="4324183" cy="446375"/>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3" name="TextBox 42">
            <a:extLst>
              <a:ext uri="{FF2B5EF4-FFF2-40B4-BE49-F238E27FC236}">
                <a16:creationId xmlns:a16="http://schemas.microsoft.com/office/drawing/2014/main" id="{BAF0A7A0-D68D-3B92-B43C-CCA7474570AA}"/>
              </a:ext>
            </a:extLst>
          </p:cNvPr>
          <p:cNvSpPr txBox="1"/>
          <p:nvPr/>
        </p:nvSpPr>
        <p:spPr>
          <a:xfrm>
            <a:off x="6485792" y="3871820"/>
            <a:ext cx="4506058" cy="1782026"/>
          </a:xfrm>
          <a:prstGeom prst="rect">
            <a:avLst/>
          </a:prstGeom>
          <a:noFill/>
        </p:spPr>
        <p:txBody>
          <a:bodyPr wrap="square" rtlCol="0">
            <a:spAutoFit/>
          </a:bodyPr>
          <a:lstStyle/>
          <a:p>
            <a:pPr marL="342900" indent="-342900">
              <a:lnSpc>
                <a:spcPct val="90000"/>
              </a:lnSpc>
              <a:spcAft>
                <a:spcPts val="1800"/>
              </a:spcAft>
              <a:buFont typeface="+mj-lt"/>
              <a:buAutoNum type="arabicPeriod"/>
            </a:pPr>
            <a:r>
              <a:rPr lang="en-US" sz="1200" dirty="0">
                <a:latin typeface="Lub Dub Medium" panose="020B0603030403020204" pitchFamily="34" charset="0"/>
              </a:rPr>
              <a:t>Prioritize intravenous fluid administration </a:t>
            </a:r>
          </a:p>
          <a:p>
            <a:pPr marL="342900" indent="-342900">
              <a:lnSpc>
                <a:spcPct val="90000"/>
              </a:lnSpc>
              <a:spcAft>
                <a:spcPts val="1800"/>
              </a:spcAft>
              <a:buFont typeface="+mj-lt"/>
              <a:buAutoNum type="arabicPeriod"/>
            </a:pPr>
            <a:r>
              <a:rPr lang="en-US" sz="1200" dirty="0">
                <a:latin typeface="Lub Dub Medium" panose="020B0603030403020204" pitchFamily="34" charset="0"/>
              </a:rPr>
              <a:t>Use alpha-agonists instead of than beta-agonists</a:t>
            </a:r>
          </a:p>
          <a:p>
            <a:pPr marL="342900" indent="-342900">
              <a:lnSpc>
                <a:spcPct val="90000"/>
              </a:lnSpc>
              <a:spcAft>
                <a:spcPts val="1800"/>
              </a:spcAft>
              <a:buFont typeface="+mj-lt"/>
              <a:buAutoNum type="arabicPeriod"/>
            </a:pPr>
            <a:r>
              <a:rPr lang="en-US" sz="1200" dirty="0">
                <a:latin typeface="Lub Dub Medium" panose="020B0603030403020204" pitchFamily="34" charset="0"/>
              </a:rPr>
              <a:t>Consider intraoperative echocardiography to evaluate LVOT obstruction.</a:t>
            </a:r>
          </a:p>
          <a:p>
            <a:pPr marL="342900" indent="-342900">
              <a:lnSpc>
                <a:spcPct val="90000"/>
              </a:lnSpc>
              <a:spcAft>
                <a:spcPts val="1800"/>
              </a:spcAft>
              <a:buFont typeface="+mj-lt"/>
              <a:buAutoNum type="arabicPeriod"/>
            </a:pPr>
            <a:r>
              <a:rPr lang="en-US" sz="1200" dirty="0">
                <a:latin typeface="Lub Dub Medium" panose="020B0603030403020204" pitchFamily="34" charset="0"/>
              </a:rPr>
              <a:t>Beta-blockade may be necessary to reduce LV myocardial contractility and relieve LVOT obstruction</a:t>
            </a:r>
          </a:p>
        </p:txBody>
      </p:sp>
      <p:graphicFrame>
        <p:nvGraphicFramePr>
          <p:cNvPr id="8" name="Content Placeholder 5">
            <a:extLst>
              <a:ext uri="{FF2B5EF4-FFF2-40B4-BE49-F238E27FC236}">
                <a16:creationId xmlns:a16="http://schemas.microsoft.com/office/drawing/2014/main" id="{14A21CFF-E1AC-5354-CDC9-5A0DEC6A0BC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48705717"/>
              </p:ext>
            </p:extLst>
          </p:nvPr>
        </p:nvGraphicFramePr>
        <p:xfrm>
          <a:off x="6581775" y="1644799"/>
          <a:ext cx="4410075" cy="1280160"/>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649235253"/>
                    </a:ext>
                  </a:extLst>
                </a:gridCol>
                <a:gridCol w="3743325">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1" dirty="0">
                          <a:ln>
                            <a:noFill/>
                          </a:ln>
                          <a:solidFill>
                            <a:schemeClr val="bg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factors that aggravate or trigger dynamic outflow obstructions are harmful and should be avoided to reduce the risk of hemodynamic instability.</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4" name="Oval 43">
            <a:extLst>
              <a:ext uri="{FF2B5EF4-FFF2-40B4-BE49-F238E27FC236}">
                <a16:creationId xmlns:a16="http://schemas.microsoft.com/office/drawing/2014/main" id="{742C290F-7410-C496-7C42-EA8226A4BAC7}"/>
              </a:ext>
              <a:ext uri="{C183D7F6-B498-43B3-948B-1728B52AA6E4}">
                <adec:decorative xmlns:adec="http://schemas.microsoft.com/office/drawing/2017/decorative" val="1"/>
              </a:ext>
            </a:extLst>
          </p:cNvPr>
          <p:cNvSpPr/>
          <p:nvPr/>
        </p:nvSpPr>
        <p:spPr>
          <a:xfrm>
            <a:off x="6469840" y="5266421"/>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4</a:t>
            </a:r>
          </a:p>
        </p:txBody>
      </p:sp>
      <p:sp>
        <p:nvSpPr>
          <p:cNvPr id="45" name="Oval 44">
            <a:extLst>
              <a:ext uri="{FF2B5EF4-FFF2-40B4-BE49-F238E27FC236}">
                <a16:creationId xmlns:a16="http://schemas.microsoft.com/office/drawing/2014/main" id="{74BC0443-3E74-FA9B-F3A0-FE6D0BBC8F1B}"/>
              </a:ext>
              <a:ext uri="{C183D7F6-B498-43B3-948B-1728B52AA6E4}">
                <adec:decorative xmlns:adec="http://schemas.microsoft.com/office/drawing/2017/decorative" val="1"/>
              </a:ext>
            </a:extLst>
          </p:cNvPr>
          <p:cNvSpPr/>
          <p:nvPr/>
        </p:nvSpPr>
        <p:spPr>
          <a:xfrm>
            <a:off x="6469840" y="4244851"/>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2</a:t>
            </a:r>
          </a:p>
        </p:txBody>
      </p:sp>
      <p:sp>
        <p:nvSpPr>
          <p:cNvPr id="46" name="Oval 45">
            <a:extLst>
              <a:ext uri="{FF2B5EF4-FFF2-40B4-BE49-F238E27FC236}">
                <a16:creationId xmlns:a16="http://schemas.microsoft.com/office/drawing/2014/main" id="{10373B6E-C426-A9DE-CD12-2AF7FD00945D}"/>
              </a:ext>
              <a:ext uri="{C183D7F6-B498-43B3-948B-1728B52AA6E4}">
                <adec:decorative xmlns:adec="http://schemas.microsoft.com/office/drawing/2017/decorative" val="1"/>
              </a:ext>
            </a:extLst>
          </p:cNvPr>
          <p:cNvSpPr/>
          <p:nvPr/>
        </p:nvSpPr>
        <p:spPr>
          <a:xfrm>
            <a:off x="6469840" y="3825002"/>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1</a:t>
            </a:r>
          </a:p>
        </p:txBody>
      </p:sp>
      <p:sp>
        <p:nvSpPr>
          <p:cNvPr id="47" name="Oval 46">
            <a:extLst>
              <a:ext uri="{FF2B5EF4-FFF2-40B4-BE49-F238E27FC236}">
                <a16:creationId xmlns:a16="http://schemas.microsoft.com/office/drawing/2014/main" id="{E6473CAD-793D-D3DF-725C-05061AC468CE}"/>
              </a:ext>
              <a:ext uri="{C183D7F6-B498-43B3-948B-1728B52AA6E4}">
                <adec:decorative xmlns:adec="http://schemas.microsoft.com/office/drawing/2017/decorative" val="1"/>
              </a:ext>
            </a:extLst>
          </p:cNvPr>
          <p:cNvSpPr/>
          <p:nvPr/>
        </p:nvSpPr>
        <p:spPr>
          <a:xfrm>
            <a:off x="6469840" y="4728057"/>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3</a:t>
            </a:r>
          </a:p>
        </p:txBody>
      </p:sp>
      <p:cxnSp>
        <p:nvCxnSpPr>
          <p:cNvPr id="48" name="Straight Arrow Connector 49">
            <a:extLst>
              <a:ext uri="{FF2B5EF4-FFF2-40B4-BE49-F238E27FC236}">
                <a16:creationId xmlns:a16="http://schemas.microsoft.com/office/drawing/2014/main" id="{EFA79091-75C7-30BD-980A-2B5E551C8D42}"/>
              </a:ext>
              <a:ext uri="{C183D7F6-B498-43B3-948B-1728B52AA6E4}">
                <adec:decorative xmlns:adec="http://schemas.microsoft.com/office/drawing/2017/decorative" val="1"/>
              </a:ext>
            </a:extLst>
          </p:cNvPr>
          <p:cNvCxnSpPr>
            <a:cxnSpLocks/>
          </p:cNvCxnSpPr>
          <p:nvPr/>
        </p:nvCxnSpPr>
        <p:spPr>
          <a:xfrm>
            <a:off x="5825971" y="2952144"/>
            <a:ext cx="746174" cy="673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948A9136-651C-2FE0-03FC-6E2F7D6F9F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91900" y="3734776"/>
            <a:ext cx="3475753" cy="1997809"/>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r>
              <a:rPr lang="en-US" b="1" dirty="0"/>
              <a:t>Abbreviations: </a:t>
            </a:r>
            <a:r>
              <a:rPr lang="en-US" dirty="0"/>
              <a:t>LVOT indicates left ventricular outflow tract; LV, left ventricle; HCM, hypertrophic cardiomyopathy; and NCS, noncardiac surgery.</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250913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29793350"/>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Thompson, A., et al. 2024 AHA/ACC/ACS/ASNC/HRS/SCA/SCCT/SCMR/SVM Guideline for Perioperative Cardiovascular Management for Noncardiac Surgery.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Pulmonary Hypertension</a:t>
            </a:r>
            <a:endParaRPr lang="en-US" dirty="0"/>
          </a:p>
        </p:txBody>
      </p:sp>
      <p:graphicFrame>
        <p:nvGraphicFramePr>
          <p:cNvPr id="6" name="Content Placeholder 5">
            <a:extLst>
              <a:ext uri="{FF2B5EF4-FFF2-40B4-BE49-F238E27FC236}">
                <a16:creationId xmlns:a16="http://schemas.microsoft.com/office/drawing/2014/main" id="{E361F727-3544-0745-E642-6C0F17D5625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79922570"/>
              </p:ext>
            </p:extLst>
          </p:nvPr>
        </p:nvGraphicFramePr>
        <p:xfrm>
          <a:off x="838200" y="1510145"/>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receiving stable doses of targeted medical therapies* for pulmonary arterial hypertension undergoing NCS, it is recommended to continue these agents to reduce risk for the development of perioperative MACE.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pulmonary hypertension undergoing elevated risk NCS, referral to or consultation with a specialized PH center that can support risk assessment, optimization, and post-operative management (with consideration of intensive care after NCS) is reasonable to reduce perioperative cardiopulmonary complications.</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PH undergoing elevated risk NCS, invasive hemodynamic monitoring is reasonable to guide intraoperative and postoperative care.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6673358"/>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precapillary PH undergoing elevated NCS, perioperative administration of short-acting inhaled pulmonary vasodilators may be reasonable to reduce elevated right ventricular afterload and prevent acute decompensated right HF.</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bl>
          </a:graphicData>
        </a:graphic>
      </p:graphicFrame>
      <p:sp>
        <p:nvSpPr>
          <p:cNvPr id="7" name="TextBox 6">
            <a:extLst>
              <a:ext uri="{FF2B5EF4-FFF2-40B4-BE49-F238E27FC236}">
                <a16:creationId xmlns:a16="http://schemas.microsoft.com/office/drawing/2014/main" id="{5251D846-D9FE-0209-44FB-B8830662AC39}"/>
              </a:ext>
            </a:extLst>
          </p:cNvPr>
          <p:cNvSpPr txBox="1"/>
          <p:nvPr/>
        </p:nvSpPr>
        <p:spPr>
          <a:xfrm>
            <a:off x="838201" y="5218837"/>
            <a:ext cx="2977361" cy="400110"/>
          </a:xfrm>
          <a:prstGeom prst="rect">
            <a:avLst/>
          </a:prstGeom>
          <a:noFill/>
        </p:spPr>
        <p:txBody>
          <a:bodyPr wrap="square" rtlCol="0">
            <a:spAutoFit/>
          </a:bodyPr>
          <a:lstStyle/>
          <a:p>
            <a:r>
              <a:rPr lang="en-US" sz="1000" dirty="0">
                <a:latin typeface="Lub Dub Condensed" panose="020B0506030403020204" pitchFamily="34" charset="0"/>
                <a:cs typeface="Arial" panose="020B0604020202020204" pitchFamily="34" charset="0"/>
              </a:rPr>
              <a:t>*See section 6.3.2 for specific medical therapies</a:t>
            </a:r>
          </a:p>
          <a:p>
            <a:r>
              <a:rPr lang="en-US" sz="1000" b="1" kern="1200" noProof="0" dirty="0">
                <a:solidFill>
                  <a:srgbClr val="231F20"/>
                </a:solidFill>
                <a:latin typeface="Lub Dub Condensed" panose="020B0506030403020204" pitchFamily="34" charset="0"/>
                <a:cs typeface="Calibri"/>
              </a:rPr>
              <a:t>† </a:t>
            </a:r>
            <a:r>
              <a:rPr lang="en-US" sz="1000" dirty="0">
                <a:latin typeface="Lub Dub Condensed" panose="020B0506030403020204" pitchFamily="34" charset="0"/>
                <a:cs typeface="Arial" panose="020B0604020202020204" pitchFamily="34" charset="0"/>
              </a:rPr>
              <a:t>See section 6.3.2 for the definition of severe PH</a:t>
            </a:r>
          </a:p>
        </p:txBody>
      </p:sp>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r>
              <a:rPr lang="en-US" b="1" dirty="0"/>
              <a:t>Abbreviations: </a:t>
            </a:r>
            <a:r>
              <a:rPr lang="en-US" dirty="0"/>
              <a:t>HF indicates heart failure; MACE, major adverse cardiac event; NCS, noncardiac surgery; and PH, pulmonary hypertension.</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83358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Adult Congenital Heart Disease </a:t>
            </a:r>
            <a:endParaRPr lang="en-US" dirty="0"/>
          </a:p>
        </p:txBody>
      </p:sp>
      <p:sp>
        <p:nvSpPr>
          <p:cNvPr id="10" name="TextBox 9">
            <a:extLst>
              <a:ext uri="{FF2B5EF4-FFF2-40B4-BE49-F238E27FC236}">
                <a16:creationId xmlns:a16="http://schemas.microsoft.com/office/drawing/2014/main" id="{146BC1DF-5C40-3626-675A-3EF5EA196F40}"/>
              </a:ext>
              <a:ext uri="{C183D7F6-B498-43B3-948B-1728B52AA6E4}">
                <adec:decorative xmlns:adec="http://schemas.microsoft.com/office/drawing/2017/decorative" val="1"/>
              </a:ext>
            </a:extLst>
          </p:cNvPr>
          <p:cNvSpPr txBox="1"/>
          <p:nvPr/>
        </p:nvSpPr>
        <p:spPr>
          <a:xfrm>
            <a:off x="4442855" y="1285103"/>
            <a:ext cx="6620563" cy="45189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graphicFrame>
        <p:nvGraphicFramePr>
          <p:cNvPr id="9" name="Table 8">
            <a:extLst>
              <a:ext uri="{FF2B5EF4-FFF2-40B4-BE49-F238E27FC236}">
                <a16:creationId xmlns:a16="http://schemas.microsoft.com/office/drawing/2014/main" id="{A8C70DA0-3E08-34B9-C951-65092631B779}"/>
              </a:ext>
            </a:extLst>
          </p:cNvPr>
          <p:cNvGraphicFramePr>
            <a:graphicFrameLocks noGrp="1"/>
          </p:cNvGraphicFramePr>
          <p:nvPr>
            <p:extLst>
              <p:ext uri="{D42A27DB-BD31-4B8C-83A1-F6EECF244321}">
                <p14:modId xmlns:p14="http://schemas.microsoft.com/office/powerpoint/2010/main" val="1696660652"/>
              </p:ext>
            </p:extLst>
          </p:nvPr>
        </p:nvGraphicFramePr>
        <p:xfrm>
          <a:off x="838200" y="1736996"/>
          <a:ext cx="10225218" cy="4026306"/>
        </p:xfrm>
        <a:graphic>
          <a:graphicData uri="http://schemas.openxmlformats.org/drawingml/2006/table">
            <a:tbl>
              <a:tblPr firstRow="1" bandRow="1">
                <a:tableStyleId>{5C22544A-7EE6-4342-B048-85BDC9FD1C3A}</a:tableStyleId>
              </a:tblPr>
              <a:tblGrid>
                <a:gridCol w="1666103">
                  <a:extLst>
                    <a:ext uri="{9D8B030D-6E8A-4147-A177-3AD203B41FA5}">
                      <a16:colId xmlns:a16="http://schemas.microsoft.com/office/drawing/2014/main" val="3170233356"/>
                    </a:ext>
                  </a:extLst>
                </a:gridCol>
                <a:gridCol w="1927654">
                  <a:extLst>
                    <a:ext uri="{9D8B030D-6E8A-4147-A177-3AD203B41FA5}">
                      <a16:colId xmlns:a16="http://schemas.microsoft.com/office/drawing/2014/main" val="3298171313"/>
                    </a:ext>
                  </a:extLst>
                </a:gridCol>
                <a:gridCol w="2001795">
                  <a:extLst>
                    <a:ext uri="{9D8B030D-6E8A-4147-A177-3AD203B41FA5}">
                      <a16:colId xmlns:a16="http://schemas.microsoft.com/office/drawing/2014/main" val="1999036019"/>
                    </a:ext>
                  </a:extLst>
                </a:gridCol>
                <a:gridCol w="2001795">
                  <a:extLst>
                    <a:ext uri="{9D8B030D-6E8A-4147-A177-3AD203B41FA5}">
                      <a16:colId xmlns:a16="http://schemas.microsoft.com/office/drawing/2014/main" val="3366485417"/>
                    </a:ext>
                  </a:extLst>
                </a:gridCol>
                <a:gridCol w="2627871">
                  <a:extLst>
                    <a:ext uri="{9D8B030D-6E8A-4147-A177-3AD203B41FA5}">
                      <a16:colId xmlns:a16="http://schemas.microsoft.com/office/drawing/2014/main" val="447579277"/>
                    </a:ext>
                  </a:extLst>
                </a:gridCol>
              </a:tblGrid>
              <a:tr h="0">
                <a:tc>
                  <a:txBody>
                    <a:bodyPr/>
                    <a:lstStyle/>
                    <a:p>
                      <a:endParaRPr lang="en-US" b="0" dirty="0">
                        <a:latin typeface="Lub Dub Medium" panose="020B0603030403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600" b="0" dirty="0">
                          <a:latin typeface="Lub Dub Bold" panose="020B0803030403020204" pitchFamily="34" charset="0"/>
                        </a:rPr>
                        <a:t>Low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tc gridSpan="2">
                  <a:txBody>
                    <a:bodyPr/>
                    <a:lstStyle/>
                    <a:p>
                      <a:pPr algn="ctr"/>
                      <a:r>
                        <a:rPr lang="en-US" sz="1600" b="0" dirty="0">
                          <a:latin typeface="Lub Dub Bold" panose="020B0803030403020204" pitchFamily="34" charset="0"/>
                        </a:rPr>
                        <a:t>Intermediate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tc hMerge="1">
                  <a:txBody>
                    <a:bodyPr/>
                    <a:lstStyle/>
                    <a:p>
                      <a:endParaRPr lang="en-US"/>
                    </a:p>
                  </a:txBody>
                  <a:tcPr/>
                </a:tc>
                <a:tc>
                  <a:txBody>
                    <a:bodyPr/>
                    <a:lstStyle/>
                    <a:p>
                      <a:pPr algn="ctr"/>
                      <a:r>
                        <a:rPr lang="en-US" sz="1600" b="0" dirty="0">
                          <a:latin typeface="Lub Dub Bold" panose="020B0803030403020204" pitchFamily="34" charset="0"/>
                        </a:rPr>
                        <a:t>High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extLst>
                  <a:ext uri="{0D108BD9-81ED-4DB2-BD59-A6C34878D82A}">
                    <a16:rowId xmlns:a16="http://schemas.microsoft.com/office/drawing/2014/main" val="1009717157"/>
                  </a:ext>
                </a:extLst>
              </a:tr>
              <a:tr h="947233">
                <a:tc>
                  <a:txBody>
                    <a:bodyPr/>
                    <a:lstStyle/>
                    <a:p>
                      <a:r>
                        <a:rPr lang="en-US" sz="1600" b="0" dirty="0">
                          <a:solidFill>
                            <a:schemeClr val="bg1"/>
                          </a:solidFill>
                          <a:latin typeface="Lub Dub Bold" panose="020B0803030403020204" pitchFamily="34" charset="0"/>
                        </a:rPr>
                        <a:t>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isolated small CHD lesions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CHD repaired lesion with no residual shunt</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bicuspid aortic valve disease and </a:t>
                      </a:r>
                      <a:r>
                        <a:rPr lang="en-US" sz="1200" dirty="0" err="1">
                          <a:latin typeface="Lub Dub Condensed" panose="020B0506030403020204" pitchFamily="34" charset="0"/>
                          <a:cs typeface="Arial" panose="020B0604020202020204" pitchFamily="34" charset="0"/>
                        </a:rPr>
                        <a:t>aortopathy</a:t>
                      </a:r>
                      <a:endParaRPr lang="en-US" sz="1200" dirty="0">
                        <a:latin typeface="Lub Dub Condensed" panose="020B0506030403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Unrepaired moderate-large shunts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Repaired CHD with moderate to large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Obstructive left sided lesions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Obstructive right sided lesion</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err="1">
                          <a:latin typeface="Lub Dub Condensed" panose="020B0506030403020204" pitchFamily="34" charset="0"/>
                          <a:cs typeface="Arial" panose="020B0604020202020204" pitchFamily="34" charset="0"/>
                        </a:rPr>
                        <a:t>Ebstein</a:t>
                      </a:r>
                      <a:r>
                        <a:rPr lang="en-US" sz="1200" dirty="0">
                          <a:latin typeface="Lub Dub Condensed" panose="020B0506030403020204" pitchFamily="34" charset="0"/>
                          <a:cs typeface="Arial" panose="020B0604020202020204" pitchFamily="34" charset="0"/>
                        </a:rPr>
                        <a:t> anomaly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Anomalous coronary artery arising from the pulmonary artery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Anomalous aortic origin of a coronary artery from the opposite sinus</a:t>
                      </a:r>
                    </a:p>
                    <a:p>
                      <a:pPr marL="171450" indent="-171450">
                        <a:lnSpc>
                          <a:spcPct val="90000"/>
                        </a:lnSpc>
                        <a:spcAft>
                          <a:spcPts val="600"/>
                        </a:spcAft>
                        <a:buFont typeface="Arial" panose="020B0604020202020204" pitchFamily="34" charset="0"/>
                        <a:buChar char="•"/>
                      </a:pPr>
                      <a:endParaRPr lang="en-US" sz="1200" dirty="0">
                        <a:latin typeface="Lub Dub Condensed" panose="020B0506030403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Single ventricle patients (palliated or status post Fontan procedure)</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Unrepaired or palliated cyanotic CHD</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Double outlet right ventricle</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Pulmonary atresia</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Truncus arteriosus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TGA</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Interrupted aortic arch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5205517"/>
                  </a:ext>
                </a:extLst>
              </a:tr>
              <a:tr h="1795170">
                <a:tc>
                  <a:txBody>
                    <a:bodyPr/>
                    <a:lstStyle/>
                    <a:p>
                      <a:r>
                        <a:rPr lang="en-US" sz="1600" b="0" dirty="0">
                          <a:solidFill>
                            <a:schemeClr val="bg1"/>
                          </a:solidFill>
                          <a:latin typeface="Lub Dub Bold" panose="020B0803030403020204" pitchFamily="34" charset="0"/>
                        </a:rPr>
                        <a:t>Functional/</a:t>
                      </a:r>
                      <a:br>
                        <a:rPr lang="en-US" sz="1600" b="0" dirty="0">
                          <a:solidFill>
                            <a:schemeClr val="bg1"/>
                          </a:solidFill>
                          <a:latin typeface="Lub Dub Bold" panose="020B0803030403020204" pitchFamily="34" charset="0"/>
                        </a:rPr>
                      </a:br>
                      <a:r>
                        <a:rPr lang="en-US" sz="1600" b="0" dirty="0">
                          <a:solidFill>
                            <a:schemeClr val="bg1"/>
                          </a:solidFill>
                          <a:latin typeface="Lub Dub Bold" panose="020B0803030403020204" pitchFamily="34" charset="0"/>
                        </a:rPr>
                        <a:t>Hemodynamic Status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 functional status, normal exercise capacity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chamber enlargement on imaging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PAH</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arrhythmias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II- IV functional status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Limited exercise capacity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PAH</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200" dirty="0">
                          <a:latin typeface="Lub Dub Condensed" panose="020B0506030403020204" pitchFamily="34" charset="0"/>
                          <a:cs typeface="Arial" panose="020B0604020202020204" pitchFamily="34" charset="0"/>
                        </a:rPr>
                        <a:t>Presence of cardiac chamber enlargement </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Significant valvular dysfunction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Arrhythmias requiring treatment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HF</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II- IV functional status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Limited exercise capacity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Significant valvular dysfunction (more than mild in severity)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Arrhythmias requiring treatment.</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PAH</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HF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6020090"/>
                  </a:ext>
                </a:extLst>
              </a:tr>
            </a:tbl>
          </a:graphicData>
        </a:graphic>
      </p:graphicFrame>
      <p:sp>
        <p:nvSpPr>
          <p:cNvPr id="3" name="TextBox 2">
            <a:extLst>
              <a:ext uri="{FF2B5EF4-FFF2-40B4-BE49-F238E27FC236}">
                <a16:creationId xmlns:a16="http://schemas.microsoft.com/office/drawing/2014/main" id="{496A9407-3D46-51E4-80C6-9B9904DA4B30}"/>
              </a:ext>
              <a:ext uri="{C183D7F6-B498-43B3-948B-1728B52AA6E4}">
                <adec:decorative xmlns:adec="http://schemas.microsoft.com/office/drawing/2017/decorative" val="0"/>
              </a:ext>
            </a:extLst>
          </p:cNvPr>
          <p:cNvSpPr txBox="1"/>
          <p:nvPr/>
        </p:nvSpPr>
        <p:spPr>
          <a:xfrm>
            <a:off x="4442854" y="1285103"/>
            <a:ext cx="6620563" cy="451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 patients with intermediate to elevated risk CHD lesions preoperative consultation </a:t>
            </a:r>
            <a:br>
              <a:rPr lang="en-US" dirty="0">
                <a:solidFill>
                  <a:schemeClr val="tx1"/>
                </a:solidFill>
              </a:rPr>
            </a:br>
            <a:r>
              <a:rPr lang="en-US" dirty="0">
                <a:solidFill>
                  <a:schemeClr val="tx1"/>
                </a:solidFill>
              </a:rPr>
              <a:t>with an ACHD specialist is recommended (Class 1)</a:t>
            </a:r>
          </a:p>
        </p:txBody>
      </p:sp>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pPr marL="0" indent="0"/>
            <a:r>
              <a:rPr lang="en-US" b="1" dirty="0"/>
              <a:t>Abbreviations: </a:t>
            </a:r>
            <a:r>
              <a:rPr lang="en-US" dirty="0"/>
              <a:t>ACHD indicates adult congenital heart disease; CHD, congenital heart disease; HF, heart failure; </a:t>
            </a:r>
            <a:br>
              <a:rPr lang="en-US" dirty="0"/>
            </a:br>
            <a:r>
              <a:rPr lang="en-US" dirty="0"/>
              <a:t>NYHA, New York Heart Association; PAH, pulmonary arterial hypertension; TGA, transposition of the great vessels</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86721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10182225" cy="660111"/>
          </a:xfrm>
        </p:spPr>
        <p:txBody>
          <a:bodyPr/>
          <a:lstStyle/>
          <a:p>
            <a:r>
              <a:rPr lang="en-US" dirty="0"/>
              <a:t>Valvular Heart Disease in NCS: </a:t>
            </a:r>
            <a:r>
              <a:rPr lang="en-US" dirty="0">
                <a:solidFill>
                  <a:srgbClr val="CF2429"/>
                </a:solidFill>
                <a:latin typeface="Lub Dub Medium" panose="020B0603030403020204" pitchFamily="34" charset="0"/>
              </a:rPr>
              <a:t>Aortic Stenosis</a:t>
            </a:r>
          </a:p>
        </p:txBody>
      </p:sp>
      <p:graphicFrame>
        <p:nvGraphicFramePr>
          <p:cNvPr id="10" name="Content Placeholder 5">
            <a:extLst>
              <a:ext uri="{FF2B5EF4-FFF2-40B4-BE49-F238E27FC236}">
                <a16:creationId xmlns:a16="http://schemas.microsoft.com/office/drawing/2014/main" id="{5DE11FF7-3129-49B1-BBA1-78916E12204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96827603"/>
              </p:ext>
            </p:extLst>
          </p:nvPr>
        </p:nvGraphicFramePr>
        <p:xfrm>
          <a:off x="833583" y="1582802"/>
          <a:ext cx="3026240" cy="3692396"/>
        </p:xfrm>
        <a:graphic>
          <a:graphicData uri="http://schemas.openxmlformats.org/drawingml/2006/table">
            <a:tbl>
              <a:tblPr firstRow="1" bandRow="1">
                <a:tableStyleId>{5C22544A-7EE6-4342-B048-85BDC9FD1C3A}</a:tableStyleId>
              </a:tblPr>
              <a:tblGrid>
                <a:gridCol w="573186">
                  <a:extLst>
                    <a:ext uri="{9D8B030D-6E8A-4147-A177-3AD203B41FA5}">
                      <a16:colId xmlns:a16="http://schemas.microsoft.com/office/drawing/2014/main" val="2649235253"/>
                    </a:ext>
                  </a:extLst>
                </a:gridCol>
                <a:gridCol w="2453054">
                  <a:extLst>
                    <a:ext uri="{9D8B030D-6E8A-4147-A177-3AD203B41FA5}">
                      <a16:colId xmlns:a16="http://schemas.microsoft.com/office/drawing/2014/main" val="3265590656"/>
                    </a:ext>
                  </a:extLst>
                </a:gridCol>
              </a:tblGrid>
              <a:tr h="3105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552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AS should be evaluated for the need for aortic valve intervention prior to elective NCS to reduce perioperative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009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moderate or severe AS who are undergoing elevated risk NCS, preoperative echocardiography is recommended prior to elective NCS.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r h="12009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asymptomatic patients with moderate or severe AS and normal LV systolic function as assessed by echocardiography within the past year, it is reasonable to proceed with elective low risk NCS.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03035097"/>
                  </a:ext>
                </a:extLst>
              </a:tr>
            </a:tbl>
          </a:graphicData>
        </a:graphic>
      </p:graphicFrame>
      <p:grpSp>
        <p:nvGrpSpPr>
          <p:cNvPr id="3" name="Group 2">
            <a:extLst>
              <a:ext uri="{FF2B5EF4-FFF2-40B4-BE49-F238E27FC236}">
                <a16:creationId xmlns:a16="http://schemas.microsoft.com/office/drawing/2014/main" id="{8FAAE8A3-F199-614F-F833-C96E8EDD844A}"/>
              </a:ext>
              <a:ext uri="{C183D7F6-B498-43B3-948B-1728B52AA6E4}">
                <adec:decorative xmlns:adec="http://schemas.microsoft.com/office/drawing/2017/decorative" val="1"/>
              </a:ext>
            </a:extLst>
          </p:cNvPr>
          <p:cNvGrpSpPr/>
          <p:nvPr/>
        </p:nvGrpSpPr>
        <p:grpSpPr>
          <a:xfrm>
            <a:off x="5497408" y="1257101"/>
            <a:ext cx="4570155" cy="579937"/>
            <a:chOff x="4011949" y="1693189"/>
            <a:chExt cx="3962311" cy="383963"/>
          </a:xfrm>
        </p:grpSpPr>
        <p:sp>
          <p:nvSpPr>
            <p:cNvPr id="8" name="TextBox 7">
              <a:extLst>
                <a:ext uri="{FF2B5EF4-FFF2-40B4-BE49-F238E27FC236}">
                  <a16:creationId xmlns:a16="http://schemas.microsoft.com/office/drawing/2014/main" id="{7DF64815-4F6B-6B9A-56A5-3B239941AC14}"/>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71BCD2A1-C058-99D6-BBB5-DDF331CE7C89}"/>
                </a:ext>
                <a:ext uri="{C183D7F6-B498-43B3-948B-1728B52AA6E4}">
                  <adec:decorative xmlns:adec="http://schemas.microsoft.com/office/drawing/2017/decorative" val="0"/>
                </a:ext>
              </a:extLst>
            </p:cNvPr>
            <p:cNvSpPr txBox="1"/>
            <p:nvPr/>
          </p:nvSpPr>
          <p:spPr>
            <a:xfrm>
              <a:off x="4011950" y="1695928"/>
              <a:ext cx="396231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Severe Aortic Stenosis*</a:t>
              </a:r>
            </a:p>
            <a:p>
              <a:r>
                <a:rPr lang="en-US" sz="1600" dirty="0"/>
                <a:t>Requiring Elective or Time-Sensitive NCS</a:t>
              </a:r>
            </a:p>
          </p:txBody>
        </p:sp>
      </p:grpSp>
      <p:sp>
        <p:nvSpPr>
          <p:cNvPr id="11" name="TextBox 10">
            <a:extLst>
              <a:ext uri="{FF2B5EF4-FFF2-40B4-BE49-F238E27FC236}">
                <a16:creationId xmlns:a16="http://schemas.microsoft.com/office/drawing/2014/main" id="{016555E0-9ECE-96B3-396C-DBEA58898008}"/>
              </a:ext>
              <a:ext uri="{C183D7F6-B498-43B3-948B-1728B52AA6E4}">
                <adec:decorative xmlns:adec="http://schemas.microsoft.com/office/drawing/2017/decorative" val="1"/>
              </a:ext>
            </a:extLst>
          </p:cNvPr>
          <p:cNvSpPr txBox="1"/>
          <p:nvPr/>
        </p:nvSpPr>
        <p:spPr>
          <a:xfrm>
            <a:off x="6031517" y="2068905"/>
            <a:ext cx="3501935" cy="37854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r>
              <a:rPr lang="en-US" dirty="0"/>
              <a:t>Multidisciplinary team discussions: </a:t>
            </a:r>
            <a:br>
              <a:rPr lang="en-US" dirty="0"/>
            </a:br>
            <a:r>
              <a:rPr lang="en-US" dirty="0"/>
              <a:t>cardiology, anesthesiology, and surgery</a:t>
            </a:r>
          </a:p>
        </p:txBody>
      </p:sp>
      <p:sp>
        <p:nvSpPr>
          <p:cNvPr id="12" name="TextBox 11">
            <a:extLst>
              <a:ext uri="{FF2B5EF4-FFF2-40B4-BE49-F238E27FC236}">
                <a16:creationId xmlns:a16="http://schemas.microsoft.com/office/drawing/2014/main" id="{46F48042-32B7-1C5C-D39E-2054599BE9B8}"/>
              </a:ext>
              <a:ext uri="{C183D7F6-B498-43B3-948B-1728B52AA6E4}">
                <adec:decorative xmlns:adec="http://schemas.microsoft.com/office/drawing/2017/decorative" val="1"/>
              </a:ext>
            </a:extLst>
          </p:cNvPr>
          <p:cNvSpPr txBox="1"/>
          <p:nvPr/>
        </p:nvSpPr>
        <p:spPr>
          <a:xfrm>
            <a:off x="8979707" y="3379041"/>
            <a:ext cx="890295"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LVEF &lt;50%</a:t>
            </a:r>
            <a:endParaRPr lang="en-US" sz="1200" b="0" dirty="0">
              <a:ln w="0"/>
              <a:solidFill>
                <a:prstClr val="black"/>
              </a:solidFill>
            </a:endParaRPr>
          </a:p>
        </p:txBody>
      </p:sp>
      <p:sp>
        <p:nvSpPr>
          <p:cNvPr id="13" name="TextBox 12">
            <a:extLst>
              <a:ext uri="{FF2B5EF4-FFF2-40B4-BE49-F238E27FC236}">
                <a16:creationId xmlns:a16="http://schemas.microsoft.com/office/drawing/2014/main" id="{1B5E7B81-F50A-4CCB-A84C-BE526383D3B2}"/>
              </a:ext>
              <a:ext uri="{C183D7F6-B498-43B3-948B-1728B52AA6E4}">
                <adec:decorative xmlns:adec="http://schemas.microsoft.com/office/drawing/2017/decorative" val="1"/>
              </a:ext>
            </a:extLst>
          </p:cNvPr>
          <p:cNvSpPr txBox="1"/>
          <p:nvPr/>
        </p:nvSpPr>
        <p:spPr>
          <a:xfrm>
            <a:off x="4883871" y="2790338"/>
            <a:ext cx="2109362" cy="28753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Symptomatic aortic stenosis</a:t>
            </a:r>
            <a:r>
              <a:rPr lang="en-US" sz="1200" baseline="30000" dirty="0"/>
              <a:t>†</a:t>
            </a:r>
          </a:p>
        </p:txBody>
      </p:sp>
      <p:sp>
        <p:nvSpPr>
          <p:cNvPr id="14" name="TextBox 13">
            <a:extLst>
              <a:ext uri="{FF2B5EF4-FFF2-40B4-BE49-F238E27FC236}">
                <a16:creationId xmlns:a16="http://schemas.microsoft.com/office/drawing/2014/main" id="{B57BADB9-DB03-B921-4551-5FF540E3757F}"/>
              </a:ext>
              <a:ext uri="{C183D7F6-B498-43B3-948B-1728B52AA6E4}">
                <adec:decorative xmlns:adec="http://schemas.microsoft.com/office/drawing/2017/decorative" val="1"/>
              </a:ext>
            </a:extLst>
          </p:cNvPr>
          <p:cNvSpPr txBox="1"/>
          <p:nvPr/>
        </p:nvSpPr>
        <p:spPr>
          <a:xfrm>
            <a:off x="8979707" y="2784447"/>
            <a:ext cx="2040718" cy="28753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Asymptomatic aortic stenosis</a:t>
            </a:r>
            <a:endParaRPr lang="en-US" sz="1200" baseline="30000" dirty="0"/>
          </a:p>
        </p:txBody>
      </p:sp>
      <p:sp>
        <p:nvSpPr>
          <p:cNvPr id="15" name="TextBox 14">
            <a:extLst>
              <a:ext uri="{FF2B5EF4-FFF2-40B4-BE49-F238E27FC236}">
                <a16:creationId xmlns:a16="http://schemas.microsoft.com/office/drawing/2014/main" id="{AD1C0912-DA17-7116-6026-F03EB25F5A2A}"/>
              </a:ext>
              <a:ext uri="{C183D7F6-B498-43B3-948B-1728B52AA6E4}">
                <adec:decorative xmlns:adec="http://schemas.microsoft.com/office/drawing/2017/decorative" val="1"/>
              </a:ext>
            </a:extLst>
          </p:cNvPr>
          <p:cNvSpPr txBox="1"/>
          <p:nvPr/>
        </p:nvSpPr>
        <p:spPr>
          <a:xfrm>
            <a:off x="10130130" y="3379041"/>
            <a:ext cx="890295"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LVEF ≥50%</a:t>
            </a:r>
            <a:endParaRPr lang="en-US" sz="1200" b="0" dirty="0">
              <a:ln w="0"/>
              <a:solidFill>
                <a:prstClr val="black"/>
              </a:solidFill>
            </a:endParaRPr>
          </a:p>
        </p:txBody>
      </p:sp>
      <p:sp>
        <p:nvSpPr>
          <p:cNvPr id="18" name="TextBox 17">
            <a:extLst>
              <a:ext uri="{FF2B5EF4-FFF2-40B4-BE49-F238E27FC236}">
                <a16:creationId xmlns:a16="http://schemas.microsoft.com/office/drawing/2014/main" id="{82277269-F8E6-6D0D-99F9-8C29349DF2F2}"/>
              </a:ext>
              <a:ext uri="{C183D7F6-B498-43B3-948B-1728B52AA6E4}">
                <adec:decorative xmlns:adec="http://schemas.microsoft.com/office/drawing/2017/decorative" val="1"/>
              </a:ext>
            </a:extLst>
          </p:cNvPr>
          <p:cNvSpPr txBox="1"/>
          <p:nvPr/>
        </p:nvSpPr>
        <p:spPr>
          <a:xfrm>
            <a:off x="5188640" y="3390289"/>
            <a:ext cx="1480963" cy="325131"/>
          </a:xfrm>
          <a:prstGeom prst="rect">
            <a:avLst/>
          </a:prstGeom>
          <a:solidFill>
            <a:schemeClr val="bg1">
              <a:lumMod val="85000"/>
            </a:schemeClr>
          </a:solidFill>
          <a:ln w="12700">
            <a:noFill/>
          </a:ln>
        </p:spPr>
        <p:txBody>
          <a:bodyPr wrap="non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Candidate for AVR?</a:t>
            </a:r>
            <a:endParaRPr lang="en-US" sz="1200" b="0" dirty="0">
              <a:ln w="0"/>
              <a:solidFill>
                <a:prstClr val="black"/>
              </a:solidFill>
            </a:endParaRPr>
          </a:p>
        </p:txBody>
      </p:sp>
      <p:sp>
        <p:nvSpPr>
          <p:cNvPr id="19" name="TextBox 18">
            <a:extLst>
              <a:ext uri="{FF2B5EF4-FFF2-40B4-BE49-F238E27FC236}">
                <a16:creationId xmlns:a16="http://schemas.microsoft.com/office/drawing/2014/main" id="{B8C530E6-52C0-64CB-5C6F-FB22DD722FD9}"/>
              </a:ext>
              <a:ext uri="{C183D7F6-B498-43B3-948B-1728B52AA6E4}">
                <adec:decorative xmlns:adec="http://schemas.microsoft.com/office/drawing/2017/decorative" val="1"/>
              </a:ext>
            </a:extLst>
          </p:cNvPr>
          <p:cNvSpPr txBox="1"/>
          <p:nvPr/>
        </p:nvSpPr>
        <p:spPr>
          <a:xfrm>
            <a:off x="4320386" y="4085553"/>
            <a:ext cx="1551496" cy="138370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Consider non-surgical management, minimally invasive alternatives, BAV prior to NCS, palliative care, or proceed with elevated-risk surgery after shared decision making</a:t>
            </a:r>
          </a:p>
        </p:txBody>
      </p:sp>
      <p:sp>
        <p:nvSpPr>
          <p:cNvPr id="26" name="Round Same Side Corner Rectangle 60">
            <a:extLst>
              <a:ext uri="{FF2B5EF4-FFF2-40B4-BE49-F238E27FC236}">
                <a16:creationId xmlns:a16="http://schemas.microsoft.com/office/drawing/2014/main" id="{41D17BBB-0D50-C204-280D-B3D00875CC04}"/>
              </a:ext>
              <a:ext uri="{C183D7F6-B498-43B3-948B-1728B52AA6E4}">
                <adec:decorative xmlns:adec="http://schemas.microsoft.com/office/drawing/2017/decorative" val="1"/>
              </a:ext>
            </a:extLst>
          </p:cNvPr>
          <p:cNvSpPr/>
          <p:nvPr/>
        </p:nvSpPr>
        <p:spPr>
          <a:xfrm>
            <a:off x="6096000" y="4085553"/>
            <a:ext cx="2059945" cy="3415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Evaluate for AVR before elective elevated risk NCS (1) </a:t>
            </a:r>
          </a:p>
        </p:txBody>
      </p:sp>
      <p:sp>
        <p:nvSpPr>
          <p:cNvPr id="27" name="TextBox 26">
            <a:extLst>
              <a:ext uri="{FF2B5EF4-FFF2-40B4-BE49-F238E27FC236}">
                <a16:creationId xmlns:a16="http://schemas.microsoft.com/office/drawing/2014/main" id="{23426700-D4F1-FE84-105F-E8B78695F33E}"/>
              </a:ext>
              <a:ext uri="{C183D7F6-B498-43B3-948B-1728B52AA6E4}">
                <adec:decorative xmlns:adec="http://schemas.microsoft.com/office/drawing/2017/decorative" val="1"/>
              </a:ext>
            </a:extLst>
          </p:cNvPr>
          <p:cNvSpPr txBox="1"/>
          <p:nvPr/>
        </p:nvSpPr>
        <p:spPr>
          <a:xfrm>
            <a:off x="6096000" y="4654625"/>
            <a:ext cx="2059945" cy="32513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Team-based, patient centered decision for procedural modality</a:t>
            </a:r>
            <a:endParaRPr lang="en-US" sz="1100" b="0" dirty="0">
              <a:ln w="0"/>
              <a:solidFill>
                <a:prstClr val="black"/>
              </a:solidFill>
            </a:endParaRPr>
          </a:p>
        </p:txBody>
      </p:sp>
      <p:sp>
        <p:nvSpPr>
          <p:cNvPr id="28" name="TextBox 27">
            <a:extLst>
              <a:ext uri="{FF2B5EF4-FFF2-40B4-BE49-F238E27FC236}">
                <a16:creationId xmlns:a16="http://schemas.microsoft.com/office/drawing/2014/main" id="{E7101335-8746-84FE-7E1A-5C4BADE59F33}"/>
              </a:ext>
              <a:ext uri="{C183D7F6-B498-43B3-948B-1728B52AA6E4}">
                <adec:decorative xmlns:adec="http://schemas.microsoft.com/office/drawing/2017/decorative" val="1"/>
              </a:ext>
            </a:extLst>
          </p:cNvPr>
          <p:cNvSpPr txBox="1"/>
          <p:nvPr/>
        </p:nvSpPr>
        <p:spPr>
          <a:xfrm>
            <a:off x="6096000" y="5283675"/>
            <a:ext cx="890295" cy="19983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TAVI</a:t>
            </a:r>
            <a:endParaRPr lang="en-US" sz="1100" b="0" dirty="0">
              <a:ln w="0"/>
              <a:solidFill>
                <a:prstClr val="black"/>
              </a:solidFill>
            </a:endParaRPr>
          </a:p>
        </p:txBody>
      </p:sp>
      <p:sp>
        <p:nvSpPr>
          <p:cNvPr id="29" name="TextBox 28">
            <a:extLst>
              <a:ext uri="{FF2B5EF4-FFF2-40B4-BE49-F238E27FC236}">
                <a16:creationId xmlns:a16="http://schemas.microsoft.com/office/drawing/2014/main" id="{9944E3E0-0011-3BBB-4D27-83129A71F88D}"/>
              </a:ext>
              <a:ext uri="{C183D7F6-B498-43B3-948B-1728B52AA6E4}">
                <adec:decorative xmlns:adec="http://schemas.microsoft.com/office/drawing/2017/decorative" val="1"/>
              </a:ext>
            </a:extLst>
          </p:cNvPr>
          <p:cNvSpPr txBox="1"/>
          <p:nvPr/>
        </p:nvSpPr>
        <p:spPr>
          <a:xfrm>
            <a:off x="7265291" y="5289854"/>
            <a:ext cx="890295" cy="19983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SAVR</a:t>
            </a:r>
            <a:endParaRPr lang="en-US" sz="1100" b="0" dirty="0">
              <a:ln w="0"/>
              <a:solidFill>
                <a:prstClr val="black"/>
              </a:solidFill>
            </a:endParaRPr>
          </a:p>
        </p:txBody>
      </p:sp>
      <p:cxnSp>
        <p:nvCxnSpPr>
          <p:cNvPr id="30" name="Straight Arrow Connector 29">
            <a:extLst>
              <a:ext uri="{FF2B5EF4-FFF2-40B4-BE49-F238E27FC236}">
                <a16:creationId xmlns:a16="http://schemas.microsoft.com/office/drawing/2014/main" id="{2DDC83AA-2D4B-5BCD-C946-6D3BA0C58ABF}"/>
              </a:ext>
              <a:ext uri="{C183D7F6-B498-43B3-948B-1728B52AA6E4}">
                <adec:decorative xmlns:adec="http://schemas.microsoft.com/office/drawing/2017/decorative" val="1"/>
              </a:ext>
            </a:extLst>
          </p:cNvPr>
          <p:cNvCxnSpPr>
            <a:cxnSpLocks/>
            <a:stCxn id="9" idx="2"/>
            <a:endCxn id="11" idx="0"/>
          </p:cNvCxnSpPr>
          <p:nvPr/>
        </p:nvCxnSpPr>
        <p:spPr>
          <a:xfrm flipH="1">
            <a:off x="7782485" y="1837038"/>
            <a:ext cx="1" cy="2318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5F3F45-142B-CF07-76C5-F61273965176}"/>
              </a:ext>
              <a:ext uri="{C183D7F6-B498-43B3-948B-1728B52AA6E4}">
                <adec:decorative xmlns:adec="http://schemas.microsoft.com/office/drawing/2017/decorative" val="1"/>
              </a:ext>
            </a:extLst>
          </p:cNvPr>
          <p:cNvCxnSpPr>
            <a:cxnSpLocks/>
            <a:stCxn id="11" idx="2"/>
            <a:endCxn id="13" idx="0"/>
          </p:cNvCxnSpPr>
          <p:nvPr/>
        </p:nvCxnSpPr>
        <p:spPr>
          <a:xfrm rot="5400000">
            <a:off x="6689073" y="1696926"/>
            <a:ext cx="342892" cy="18439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3">
            <a:extLst>
              <a:ext uri="{FF2B5EF4-FFF2-40B4-BE49-F238E27FC236}">
                <a16:creationId xmlns:a16="http://schemas.microsoft.com/office/drawing/2014/main" id="{7547642E-63A9-C8AF-446C-16F72095E36B}"/>
              </a:ext>
              <a:ext uri="{C183D7F6-B498-43B3-948B-1728B52AA6E4}">
                <adec:decorative xmlns:adec="http://schemas.microsoft.com/office/drawing/2017/decorative" val="1"/>
              </a:ext>
            </a:extLst>
          </p:cNvPr>
          <p:cNvCxnSpPr>
            <a:cxnSpLocks/>
            <a:stCxn id="11" idx="2"/>
            <a:endCxn id="14" idx="0"/>
          </p:cNvCxnSpPr>
          <p:nvPr/>
        </p:nvCxnSpPr>
        <p:spPr>
          <a:xfrm rot="16200000" flipH="1">
            <a:off x="8722775" y="1507155"/>
            <a:ext cx="337001" cy="22175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33">
            <a:extLst>
              <a:ext uri="{FF2B5EF4-FFF2-40B4-BE49-F238E27FC236}">
                <a16:creationId xmlns:a16="http://schemas.microsoft.com/office/drawing/2014/main" id="{22C8BA0F-90AC-998A-9327-DB4EE5532CE2}"/>
              </a:ext>
              <a:ext uri="{C183D7F6-B498-43B3-948B-1728B52AA6E4}">
                <adec:decorative xmlns:adec="http://schemas.microsoft.com/office/drawing/2017/decorative" val="1"/>
              </a:ext>
            </a:extLst>
          </p:cNvPr>
          <p:cNvCxnSpPr>
            <a:cxnSpLocks/>
            <a:stCxn id="14" idx="2"/>
            <a:endCxn id="15" idx="0"/>
          </p:cNvCxnSpPr>
          <p:nvPr/>
        </p:nvCxnSpPr>
        <p:spPr>
          <a:xfrm rot="16200000" flipH="1">
            <a:off x="10134140" y="2937903"/>
            <a:ext cx="307064" cy="5752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33">
            <a:extLst>
              <a:ext uri="{FF2B5EF4-FFF2-40B4-BE49-F238E27FC236}">
                <a16:creationId xmlns:a16="http://schemas.microsoft.com/office/drawing/2014/main" id="{DD38B69B-A6F1-874D-7660-A77029D6CD96}"/>
              </a:ext>
              <a:ext uri="{C183D7F6-B498-43B3-948B-1728B52AA6E4}">
                <adec:decorative xmlns:adec="http://schemas.microsoft.com/office/drawing/2017/decorative" val="1"/>
              </a:ext>
            </a:extLst>
          </p:cNvPr>
          <p:cNvCxnSpPr>
            <a:cxnSpLocks/>
            <a:stCxn id="14" idx="2"/>
            <a:endCxn id="12" idx="0"/>
          </p:cNvCxnSpPr>
          <p:nvPr/>
        </p:nvCxnSpPr>
        <p:spPr>
          <a:xfrm rot="5400000">
            <a:off x="9558929" y="2937904"/>
            <a:ext cx="307064" cy="5752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9F5ECA-887F-77D9-F62E-23C380F32F39}"/>
              </a:ext>
              <a:ext uri="{C183D7F6-B498-43B3-948B-1728B52AA6E4}">
                <adec:decorative xmlns:adec="http://schemas.microsoft.com/office/drawing/2017/decorative" val="1"/>
              </a:ext>
            </a:extLst>
          </p:cNvPr>
          <p:cNvCxnSpPr>
            <a:cxnSpLocks/>
          </p:cNvCxnSpPr>
          <p:nvPr/>
        </p:nvCxnSpPr>
        <p:spPr>
          <a:xfrm flipH="1">
            <a:off x="5929122" y="3077868"/>
            <a:ext cx="0" cy="3124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33">
            <a:extLst>
              <a:ext uri="{FF2B5EF4-FFF2-40B4-BE49-F238E27FC236}">
                <a16:creationId xmlns:a16="http://schemas.microsoft.com/office/drawing/2014/main" id="{0DC7BB26-6FCA-022D-990E-39018F3F0387}"/>
              </a:ext>
              <a:ext uri="{C183D7F6-B498-43B3-948B-1728B52AA6E4}">
                <adec:decorative xmlns:adec="http://schemas.microsoft.com/office/drawing/2017/decorative" val="1"/>
              </a:ext>
            </a:extLst>
          </p:cNvPr>
          <p:cNvCxnSpPr>
            <a:cxnSpLocks/>
            <a:stCxn id="18" idx="2"/>
            <a:endCxn id="19" idx="0"/>
          </p:cNvCxnSpPr>
          <p:nvPr/>
        </p:nvCxnSpPr>
        <p:spPr>
          <a:xfrm rot="5400000">
            <a:off x="5327562" y="3483992"/>
            <a:ext cx="370133" cy="8329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4FE8949-6789-907F-1BF7-6EC09D8EA97F}"/>
              </a:ext>
              <a:ext uri="{C183D7F6-B498-43B3-948B-1728B52AA6E4}">
                <adec:decorative xmlns:adec="http://schemas.microsoft.com/office/drawing/2017/decorative" val="1"/>
              </a:ext>
            </a:extLst>
          </p:cNvPr>
          <p:cNvSpPr txBox="1"/>
          <p:nvPr/>
        </p:nvSpPr>
        <p:spPr>
          <a:xfrm>
            <a:off x="5340850" y="379975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63" name="Straight Arrow Connector 33">
            <a:extLst>
              <a:ext uri="{FF2B5EF4-FFF2-40B4-BE49-F238E27FC236}">
                <a16:creationId xmlns:a16="http://schemas.microsoft.com/office/drawing/2014/main" id="{53F4FF01-4675-F2C9-387A-F44EAF464A8F}"/>
              </a:ext>
              <a:ext uri="{C183D7F6-B498-43B3-948B-1728B52AA6E4}">
                <adec:decorative xmlns:adec="http://schemas.microsoft.com/office/drawing/2017/decorative" val="1"/>
              </a:ext>
            </a:extLst>
          </p:cNvPr>
          <p:cNvCxnSpPr>
            <a:cxnSpLocks/>
            <a:stCxn id="18" idx="2"/>
            <a:endCxn id="26" idx="0"/>
          </p:cNvCxnSpPr>
          <p:nvPr/>
        </p:nvCxnSpPr>
        <p:spPr>
          <a:xfrm rot="16200000" flipH="1">
            <a:off x="6342481" y="3302060"/>
            <a:ext cx="370133" cy="119685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E728A00-8095-FE54-DC29-9BA33AD6ADDC}"/>
              </a:ext>
              <a:ext uri="{C183D7F6-B498-43B3-948B-1728B52AA6E4}">
                <adec:decorative xmlns:adec="http://schemas.microsoft.com/office/drawing/2017/decorative" val="1"/>
              </a:ext>
            </a:extLst>
          </p:cNvPr>
          <p:cNvSpPr txBox="1"/>
          <p:nvPr/>
        </p:nvSpPr>
        <p:spPr>
          <a:xfrm>
            <a:off x="6234728" y="38037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68" name="Straight Arrow Connector 67">
            <a:extLst>
              <a:ext uri="{FF2B5EF4-FFF2-40B4-BE49-F238E27FC236}">
                <a16:creationId xmlns:a16="http://schemas.microsoft.com/office/drawing/2014/main" id="{72909847-1759-C493-948A-7DBF89809551}"/>
              </a:ext>
              <a:ext uri="{C183D7F6-B498-43B3-948B-1728B52AA6E4}">
                <adec:decorative xmlns:adec="http://schemas.microsoft.com/office/drawing/2017/decorative" val="1"/>
              </a:ext>
            </a:extLst>
          </p:cNvPr>
          <p:cNvCxnSpPr>
            <a:cxnSpLocks/>
            <a:endCxn id="27" idx="0"/>
          </p:cNvCxnSpPr>
          <p:nvPr/>
        </p:nvCxnSpPr>
        <p:spPr>
          <a:xfrm flipH="1">
            <a:off x="7125973" y="4435604"/>
            <a:ext cx="71" cy="219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33">
            <a:extLst>
              <a:ext uri="{FF2B5EF4-FFF2-40B4-BE49-F238E27FC236}">
                <a16:creationId xmlns:a16="http://schemas.microsoft.com/office/drawing/2014/main" id="{3A508CA5-430F-16C0-E933-9B817E1B4AD9}"/>
              </a:ext>
              <a:ext uri="{C183D7F6-B498-43B3-948B-1728B52AA6E4}">
                <adec:decorative xmlns:adec="http://schemas.microsoft.com/office/drawing/2017/decorative" val="1"/>
              </a:ext>
            </a:extLst>
          </p:cNvPr>
          <p:cNvCxnSpPr>
            <a:cxnSpLocks/>
            <a:stCxn id="27" idx="2"/>
            <a:endCxn id="28" idx="0"/>
          </p:cNvCxnSpPr>
          <p:nvPr/>
        </p:nvCxnSpPr>
        <p:spPr>
          <a:xfrm rot="5400000">
            <a:off x="6681602" y="4839303"/>
            <a:ext cx="303919" cy="5848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33">
            <a:extLst>
              <a:ext uri="{FF2B5EF4-FFF2-40B4-BE49-F238E27FC236}">
                <a16:creationId xmlns:a16="http://schemas.microsoft.com/office/drawing/2014/main" id="{DD03764E-CC34-D31D-264B-29AB4FBBBD7A}"/>
              </a:ext>
              <a:ext uri="{C183D7F6-B498-43B3-948B-1728B52AA6E4}">
                <adec:decorative xmlns:adec="http://schemas.microsoft.com/office/drawing/2017/decorative" val="1"/>
              </a:ext>
            </a:extLst>
          </p:cNvPr>
          <p:cNvCxnSpPr>
            <a:cxnSpLocks/>
            <a:stCxn id="27" idx="2"/>
            <a:endCxn id="29" idx="0"/>
          </p:cNvCxnSpPr>
          <p:nvPr/>
        </p:nvCxnSpPr>
        <p:spPr>
          <a:xfrm rot="16200000" flipH="1">
            <a:off x="7263157" y="4842572"/>
            <a:ext cx="310098" cy="5844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33">
            <a:extLst>
              <a:ext uri="{FF2B5EF4-FFF2-40B4-BE49-F238E27FC236}">
                <a16:creationId xmlns:a16="http://schemas.microsoft.com/office/drawing/2014/main" id="{E1EF2105-A39D-4739-9735-F202175E8FC2}"/>
              </a:ext>
              <a:ext uri="{C183D7F6-B498-43B3-948B-1728B52AA6E4}">
                <adec:decorative xmlns:adec="http://schemas.microsoft.com/office/drawing/2017/decorative" val="1"/>
              </a:ext>
            </a:extLst>
          </p:cNvPr>
          <p:cNvCxnSpPr>
            <a:cxnSpLocks/>
            <a:stCxn id="88" idx="0"/>
          </p:cNvCxnSpPr>
          <p:nvPr/>
        </p:nvCxnSpPr>
        <p:spPr>
          <a:xfrm rot="16200000" flipV="1">
            <a:off x="7545142" y="2757002"/>
            <a:ext cx="365760" cy="210312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4DE57D0-8B9C-DCF7-F0AC-95437E29CE73}"/>
              </a:ext>
              <a:ext uri="{C183D7F6-B498-43B3-948B-1728B52AA6E4}">
                <adec:decorative xmlns:adec="http://schemas.microsoft.com/office/drawing/2017/decorative" val="1"/>
              </a:ext>
            </a:extLst>
          </p:cNvPr>
          <p:cNvCxnSpPr>
            <a:cxnSpLocks/>
          </p:cNvCxnSpPr>
          <p:nvPr/>
        </p:nvCxnSpPr>
        <p:spPr>
          <a:xfrm flipH="1">
            <a:off x="6669603" y="3462478"/>
            <a:ext cx="2310104" cy="11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48274BB-A756-1EDD-24DA-2B62CD57C3CE}"/>
              </a:ext>
              <a:ext uri="{C183D7F6-B498-43B3-948B-1728B52AA6E4}">
                <adec:decorative xmlns:adec="http://schemas.microsoft.com/office/drawing/2017/decorative" val="1"/>
              </a:ext>
            </a:extLst>
          </p:cNvPr>
          <p:cNvSpPr txBox="1"/>
          <p:nvPr/>
        </p:nvSpPr>
        <p:spPr>
          <a:xfrm>
            <a:off x="9963441" y="4002691"/>
            <a:ext cx="1223671" cy="40234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Risk Surgery</a:t>
            </a:r>
            <a:r>
              <a:rPr lang="en-US" sz="1200" baseline="30000" dirty="0">
                <a:ln w="0"/>
                <a:solidFill>
                  <a:prstClr val="black"/>
                </a:solidFill>
              </a:rPr>
              <a:t>‡</a:t>
            </a:r>
            <a:endParaRPr lang="en-US" sz="1200" b="0" baseline="30000" dirty="0">
              <a:ln w="0"/>
              <a:solidFill>
                <a:prstClr val="black"/>
              </a:solidFill>
            </a:endParaRPr>
          </a:p>
        </p:txBody>
      </p:sp>
      <p:cxnSp>
        <p:nvCxnSpPr>
          <p:cNvPr id="84" name="Straight Arrow Connector 83">
            <a:extLst>
              <a:ext uri="{FF2B5EF4-FFF2-40B4-BE49-F238E27FC236}">
                <a16:creationId xmlns:a16="http://schemas.microsoft.com/office/drawing/2014/main" id="{20E193A1-FEF9-C1AF-22F6-C92B0EE141FB}"/>
              </a:ext>
              <a:ext uri="{C183D7F6-B498-43B3-948B-1728B52AA6E4}">
                <adec:decorative xmlns:adec="http://schemas.microsoft.com/office/drawing/2017/decorative" val="1"/>
              </a:ext>
            </a:extLst>
          </p:cNvPr>
          <p:cNvCxnSpPr>
            <a:cxnSpLocks/>
            <a:stCxn id="15" idx="2"/>
            <a:endCxn id="83" idx="0"/>
          </p:cNvCxnSpPr>
          <p:nvPr/>
        </p:nvCxnSpPr>
        <p:spPr>
          <a:xfrm flipH="1">
            <a:off x="10575277" y="3704171"/>
            <a:ext cx="1" cy="2985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F513587-3A4A-BDD1-EE31-13CAE7B1875F}"/>
              </a:ext>
              <a:ext uri="{C183D7F6-B498-43B3-948B-1728B52AA6E4}">
                <adec:decorative xmlns:adec="http://schemas.microsoft.com/office/drawing/2017/decorative" val="1"/>
              </a:ext>
            </a:extLst>
          </p:cNvPr>
          <p:cNvCxnSpPr>
            <a:cxnSpLocks/>
            <a:stCxn id="83" idx="2"/>
            <a:endCxn id="89" idx="0"/>
          </p:cNvCxnSpPr>
          <p:nvPr/>
        </p:nvCxnSpPr>
        <p:spPr>
          <a:xfrm>
            <a:off x="10575277" y="4405032"/>
            <a:ext cx="0" cy="4007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B8D65CE-E051-6DB6-E9A4-934BBD3ADE28}"/>
              </a:ext>
              <a:ext uri="{C183D7F6-B498-43B3-948B-1728B52AA6E4}">
                <adec:decorative xmlns:adec="http://schemas.microsoft.com/office/drawing/2017/decorative" val="1"/>
              </a:ext>
            </a:extLst>
          </p:cNvPr>
          <p:cNvSpPr txBox="1"/>
          <p:nvPr/>
        </p:nvSpPr>
        <p:spPr>
          <a:xfrm>
            <a:off x="8619183" y="3991443"/>
            <a:ext cx="866349" cy="41358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Can delay NCS?</a:t>
            </a:r>
            <a:endParaRPr lang="en-US" sz="1200" b="0" baseline="30000" dirty="0">
              <a:ln w="0"/>
              <a:solidFill>
                <a:prstClr val="black"/>
              </a:solidFill>
            </a:endParaRPr>
          </a:p>
        </p:txBody>
      </p:sp>
      <p:sp>
        <p:nvSpPr>
          <p:cNvPr id="89" name="Round Same Side Corner Rectangle 60">
            <a:extLst>
              <a:ext uri="{FF2B5EF4-FFF2-40B4-BE49-F238E27FC236}">
                <a16:creationId xmlns:a16="http://schemas.microsoft.com/office/drawing/2014/main" id="{8648975A-546A-CE7D-8E64-E35073DEB6CF}"/>
              </a:ext>
              <a:ext uri="{C183D7F6-B498-43B3-948B-1728B52AA6E4}">
                <adec:decorative xmlns:adec="http://schemas.microsoft.com/office/drawing/2017/decorative" val="1"/>
              </a:ext>
            </a:extLst>
          </p:cNvPr>
          <p:cNvSpPr/>
          <p:nvPr/>
        </p:nvSpPr>
        <p:spPr>
          <a:xfrm>
            <a:off x="10067562" y="4805744"/>
            <a:ext cx="1119549" cy="77397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Reasonable to proceed with elective low risk NCS (2a)</a:t>
            </a:r>
          </a:p>
        </p:txBody>
      </p:sp>
      <p:sp>
        <p:nvSpPr>
          <p:cNvPr id="94" name="TextBox 93">
            <a:extLst>
              <a:ext uri="{FF2B5EF4-FFF2-40B4-BE49-F238E27FC236}">
                <a16:creationId xmlns:a16="http://schemas.microsoft.com/office/drawing/2014/main" id="{1819EE2F-F2D2-F0FC-A711-BC102A50EE9A}"/>
              </a:ext>
              <a:ext uri="{C183D7F6-B498-43B3-948B-1728B52AA6E4}">
                <adec:decorative xmlns:adec="http://schemas.microsoft.com/office/drawing/2017/decorative" val="1"/>
              </a:ext>
            </a:extLst>
          </p:cNvPr>
          <p:cNvSpPr txBox="1"/>
          <p:nvPr/>
        </p:nvSpPr>
        <p:spPr>
          <a:xfrm>
            <a:off x="10392901" y="445021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95" name="TextBox 94">
            <a:extLst>
              <a:ext uri="{FF2B5EF4-FFF2-40B4-BE49-F238E27FC236}">
                <a16:creationId xmlns:a16="http://schemas.microsoft.com/office/drawing/2014/main" id="{2249EEBB-A0D3-D2D5-4B1B-4F861CBED80F}"/>
              </a:ext>
              <a:ext uri="{C183D7F6-B498-43B3-948B-1728B52AA6E4}">
                <adec:decorative xmlns:adec="http://schemas.microsoft.com/office/drawing/2017/decorative" val="1"/>
              </a:ext>
            </a:extLst>
          </p:cNvPr>
          <p:cNvSpPr txBox="1"/>
          <p:nvPr/>
        </p:nvSpPr>
        <p:spPr>
          <a:xfrm>
            <a:off x="8585432" y="375198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98" name="TextBox 97">
            <a:extLst>
              <a:ext uri="{FF2B5EF4-FFF2-40B4-BE49-F238E27FC236}">
                <a16:creationId xmlns:a16="http://schemas.microsoft.com/office/drawing/2014/main" id="{CA0DEEE6-3C48-5FD3-9090-BDD745BB0BD0}"/>
              </a:ext>
              <a:ext uri="{C183D7F6-B498-43B3-948B-1728B52AA6E4}">
                <adec:decorative xmlns:adec="http://schemas.microsoft.com/office/drawing/2017/decorative" val="1"/>
              </a:ext>
            </a:extLst>
          </p:cNvPr>
          <p:cNvSpPr txBox="1"/>
          <p:nvPr/>
        </p:nvSpPr>
        <p:spPr>
          <a:xfrm>
            <a:off x="8506781" y="4809737"/>
            <a:ext cx="1274284" cy="76997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Team-based, patient centered decision regarding how to proceed</a:t>
            </a:r>
            <a:endParaRPr lang="en-US" sz="1100" b="0" dirty="0">
              <a:ln w="0"/>
              <a:solidFill>
                <a:prstClr val="black"/>
              </a:solidFill>
            </a:endParaRPr>
          </a:p>
        </p:txBody>
      </p:sp>
      <p:cxnSp>
        <p:nvCxnSpPr>
          <p:cNvPr id="104" name="Straight Arrow Connector 103">
            <a:extLst>
              <a:ext uri="{FF2B5EF4-FFF2-40B4-BE49-F238E27FC236}">
                <a16:creationId xmlns:a16="http://schemas.microsoft.com/office/drawing/2014/main" id="{923115C7-D716-8D3A-C22C-71B0DD6A7F37}"/>
              </a:ext>
              <a:ext uri="{C183D7F6-B498-43B3-948B-1728B52AA6E4}">
                <adec:decorative xmlns:adec="http://schemas.microsoft.com/office/drawing/2017/decorative" val="1"/>
              </a:ext>
            </a:extLst>
          </p:cNvPr>
          <p:cNvCxnSpPr>
            <a:cxnSpLocks/>
          </p:cNvCxnSpPr>
          <p:nvPr/>
        </p:nvCxnSpPr>
        <p:spPr>
          <a:xfrm flipH="1">
            <a:off x="9059693" y="4399421"/>
            <a:ext cx="1" cy="4007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22762DC-26AE-40CE-1C4D-FBF98175D6D0}"/>
              </a:ext>
              <a:ext uri="{C183D7F6-B498-43B3-948B-1728B52AA6E4}">
                <adec:decorative xmlns:adec="http://schemas.microsoft.com/office/drawing/2017/decorative" val="1"/>
              </a:ext>
            </a:extLst>
          </p:cNvPr>
          <p:cNvSpPr txBox="1"/>
          <p:nvPr/>
        </p:nvSpPr>
        <p:spPr>
          <a:xfrm>
            <a:off x="8877318" y="444460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106" name="Straight Arrow Connector 105">
            <a:extLst>
              <a:ext uri="{FF2B5EF4-FFF2-40B4-BE49-F238E27FC236}">
                <a16:creationId xmlns:a16="http://schemas.microsoft.com/office/drawing/2014/main" id="{E7D5219B-FBAB-A17B-7356-84CA04C92E3A}"/>
              </a:ext>
              <a:ext uri="{C183D7F6-B498-43B3-948B-1728B52AA6E4}">
                <adec:decorative xmlns:adec="http://schemas.microsoft.com/office/drawing/2017/decorative" val="1"/>
              </a:ext>
            </a:extLst>
          </p:cNvPr>
          <p:cNvCxnSpPr>
            <a:cxnSpLocks/>
            <a:stCxn id="83" idx="1"/>
            <a:endCxn id="88" idx="3"/>
          </p:cNvCxnSpPr>
          <p:nvPr/>
        </p:nvCxnSpPr>
        <p:spPr>
          <a:xfrm flipH="1" flipV="1">
            <a:off x="9485532" y="4198238"/>
            <a:ext cx="477909" cy="5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98061466-1991-F9F0-5989-7C73CC7C3A71}"/>
              </a:ext>
              <a:ext uri="{C183D7F6-B498-43B3-948B-1728B52AA6E4}">
                <adec:decorative xmlns:adec="http://schemas.microsoft.com/office/drawing/2017/decorative" val="1"/>
              </a:ext>
            </a:extLst>
          </p:cNvPr>
          <p:cNvSpPr txBox="1"/>
          <p:nvPr/>
        </p:nvSpPr>
        <p:spPr>
          <a:xfrm>
            <a:off x="9637993" y="4085552"/>
            <a:ext cx="268207"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11" name="Straight Arrow Connector 110">
            <a:extLst>
              <a:ext uri="{FF2B5EF4-FFF2-40B4-BE49-F238E27FC236}">
                <a16:creationId xmlns:a16="http://schemas.microsoft.com/office/drawing/2014/main" id="{B209B060-F18E-8C8F-B0DE-7243A3D4093A}"/>
              </a:ext>
              <a:ext uri="{C183D7F6-B498-43B3-948B-1728B52AA6E4}">
                <adec:decorative xmlns:adec="http://schemas.microsoft.com/office/drawing/2017/decorative" val="1"/>
              </a:ext>
            </a:extLst>
          </p:cNvPr>
          <p:cNvCxnSpPr>
            <a:cxnSpLocks/>
            <a:stCxn id="98" idx="3"/>
            <a:endCxn id="89" idx="1"/>
          </p:cNvCxnSpPr>
          <p:nvPr/>
        </p:nvCxnSpPr>
        <p:spPr>
          <a:xfrm flipV="1">
            <a:off x="9781065" y="5192729"/>
            <a:ext cx="286497" cy="199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descr="Patients with severe AS should be evaluated for the need for aortic valve intervention before elective NCS&#10;to reduce perioperative risk. In patients with suspected moderate or severe AS who are undergoing elevated-risk NCS, preoperative&#10;echocardiography is recommended before elective NCS to guide perioperative management. In asymptomatic patients with moderate or severe AS and normal LV systolic function as assessed by&#10;echocardiography within the past year, it is reasonable to proceed with elective low-risk NCS.">
            <a:extLst>
              <a:ext uri="{FF2B5EF4-FFF2-40B4-BE49-F238E27FC236}">
                <a16:creationId xmlns:a16="http://schemas.microsoft.com/office/drawing/2014/main" id="{69C54EC4-C15F-DF09-CECE-273CC9738B0F}"/>
              </a:ext>
            </a:extLst>
          </p:cNvPr>
          <p:cNvSpPr/>
          <p:nvPr/>
        </p:nvSpPr>
        <p:spPr>
          <a:xfrm>
            <a:off x="4146319" y="1107441"/>
            <a:ext cx="7283681" cy="459231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a:xfrm>
            <a:off x="1651851" y="5873961"/>
            <a:ext cx="8888298" cy="421493"/>
          </a:xfrm>
        </p:spPr>
        <p:txBody>
          <a:bodyPr/>
          <a:lstStyle/>
          <a:p>
            <a:pPr marL="0" indent="0"/>
            <a:r>
              <a:rPr lang="en-US" b="1" dirty="0"/>
              <a:t>Abbreviations: </a:t>
            </a:r>
            <a:r>
              <a:rPr lang="en-US" dirty="0"/>
              <a:t>AS indicates aortic stenosis; AVR, aortic valve replacement; BAV, balloon aortic valvuloplasty; LV, left ventricular; LVEF, left ventricular ejection fraction; NCS, non-cardiac surgery; SAVR, surgical aortic valve replacement and TAVR, transcatheter aortic valve replacement.</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4640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left)">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up)">
                                      <p:cBhvr>
                                        <p:cTn id="58" dur="500"/>
                                        <p:tgtEl>
                                          <p:spTgt spid="68"/>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right)">
                                      <p:cBhvr>
                                        <p:cTn id="66" dur="500"/>
                                        <p:tgtEl>
                                          <p:spTgt spid="71"/>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par>
                          <p:cTn id="98" fill="hold">
                            <p:stCondLst>
                              <p:cond delay="1000"/>
                            </p:stCondLst>
                            <p:childTnLst>
                              <p:par>
                                <p:cTn id="99" presetID="22" presetClass="entr" presetSubtype="2"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wipe(right)">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up)">
                                      <p:cBhvr>
                                        <p:cTn id="114" dur="500"/>
                                        <p:tgtEl>
                                          <p:spTgt spid="84"/>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fade">
                                      <p:cBhvr>
                                        <p:cTn id="118" dur="500"/>
                                        <p:tgtEl>
                                          <p:spTgt spid="83"/>
                                        </p:tgtEl>
                                      </p:cBhvr>
                                    </p:animEffect>
                                  </p:childTnLst>
                                </p:cTn>
                              </p:par>
                            </p:childTnLst>
                          </p:cTn>
                        </p:par>
                        <p:par>
                          <p:cTn id="119" fill="hold">
                            <p:stCondLst>
                              <p:cond delay="2000"/>
                            </p:stCondLst>
                            <p:childTnLst>
                              <p:par>
                                <p:cTn id="120" presetID="22" presetClass="entr" presetSubtype="1"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wipe(up)">
                                      <p:cBhvr>
                                        <p:cTn id="122" dur="500"/>
                                        <p:tgtEl>
                                          <p:spTgt spid="8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fade">
                                      <p:cBhvr>
                                        <p:cTn id="125" dur="500"/>
                                        <p:tgtEl>
                                          <p:spTgt spid="94"/>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fade">
                                      <p:cBhvr>
                                        <p:cTn id="129" dur="500"/>
                                        <p:tgtEl>
                                          <p:spTgt spid="8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wipe(right)">
                                      <p:cBhvr>
                                        <p:cTn id="134" dur="500"/>
                                        <p:tgtEl>
                                          <p:spTgt spid="10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fade">
                                      <p:cBhvr>
                                        <p:cTn id="137" dur="500"/>
                                        <p:tgtEl>
                                          <p:spTgt spid="109"/>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fade">
                                      <p:cBhvr>
                                        <p:cTn id="141" dur="500"/>
                                        <p:tgtEl>
                                          <p:spTgt spid="88"/>
                                        </p:tgtEl>
                                      </p:cBhvr>
                                    </p:animEffect>
                                  </p:childTnLst>
                                </p:cTn>
                              </p:par>
                            </p:childTnLst>
                          </p:cTn>
                        </p:par>
                        <p:par>
                          <p:cTn id="142" fill="hold">
                            <p:stCondLst>
                              <p:cond delay="1000"/>
                            </p:stCondLst>
                            <p:childTnLst>
                              <p:par>
                                <p:cTn id="143" presetID="10" presetClass="entr" presetSubtype="0" fill="hold" nodeType="after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fade">
                                      <p:cBhvr>
                                        <p:cTn id="145" dur="500"/>
                                        <p:tgtEl>
                                          <p:spTgt spid="7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5"/>
                                        </p:tgtEl>
                                        <p:attrNameLst>
                                          <p:attrName>style.visibility</p:attrName>
                                        </p:attrNameLst>
                                      </p:cBhvr>
                                      <p:to>
                                        <p:strVal val="visible"/>
                                      </p:to>
                                    </p:set>
                                    <p:animEffect transition="in" filter="fade">
                                      <p:cBhvr>
                                        <p:cTn id="148" dur="500"/>
                                        <p:tgtEl>
                                          <p:spTgt spid="9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nodeType="click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wipe(up)">
                                      <p:cBhvr>
                                        <p:cTn id="153" dur="500"/>
                                        <p:tgtEl>
                                          <p:spTgt spid="104"/>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fade">
                                      <p:cBhvr>
                                        <p:cTn id="157" dur="500"/>
                                        <p:tgtEl>
                                          <p:spTgt spid="105"/>
                                        </p:tgtEl>
                                      </p:cBhvr>
                                    </p:animEffect>
                                  </p:childTnLst>
                                </p:cTn>
                              </p:par>
                            </p:childTnLst>
                          </p:cTn>
                        </p:par>
                        <p:par>
                          <p:cTn id="158" fill="hold">
                            <p:stCondLst>
                              <p:cond delay="1000"/>
                            </p:stCondLst>
                            <p:childTnLst>
                              <p:par>
                                <p:cTn id="159" presetID="10" presetClass="entr" presetSubtype="0" fill="hold" grpId="0" nodeType="after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fade">
                                      <p:cBhvr>
                                        <p:cTn id="161" dur="500"/>
                                        <p:tgtEl>
                                          <p:spTgt spid="98"/>
                                        </p:tgtEl>
                                      </p:cBhvr>
                                    </p:animEffect>
                                  </p:childTnLst>
                                </p:cTn>
                              </p:par>
                            </p:childTnLst>
                          </p:cTn>
                        </p:par>
                        <p:par>
                          <p:cTn id="162" fill="hold">
                            <p:stCondLst>
                              <p:cond delay="1500"/>
                            </p:stCondLst>
                            <p:childTnLst>
                              <p:par>
                                <p:cTn id="163" presetID="22" presetClass="entr" presetSubtype="8"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wipe(left)">
                                      <p:cBhvr>
                                        <p:cTn id="16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P spid="26" grpId="0" animBg="1"/>
      <p:bldP spid="27" grpId="0" animBg="1"/>
      <p:bldP spid="28" grpId="0" animBg="1"/>
      <p:bldP spid="29" grpId="0" animBg="1"/>
      <p:bldP spid="62" grpId="0" animBg="1"/>
      <p:bldP spid="66" grpId="0" animBg="1"/>
      <p:bldP spid="83" grpId="0" animBg="1"/>
      <p:bldP spid="88" grpId="0" animBg="1"/>
      <p:bldP spid="89" grpId="0" animBg="1"/>
      <p:bldP spid="94" grpId="0" animBg="1"/>
      <p:bldP spid="95" grpId="0" animBg="1"/>
      <p:bldP spid="98" grpId="0" animBg="1"/>
      <p:bldP spid="105"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r>
              <a:rPr lang="en-US" dirty="0">
                <a:solidFill>
                  <a:srgbClr val="CF2429"/>
                </a:solidFill>
                <a:latin typeface="Lub Dub Medium" panose="020B0603030403020204" pitchFamily="34" charset="0"/>
              </a:rPr>
              <a:t>Mitral Stenosis</a:t>
            </a:r>
          </a:p>
        </p:txBody>
      </p:sp>
      <p:sp>
        <p:nvSpPr>
          <p:cNvPr id="7" name="TextBox 6">
            <a:extLst>
              <a:ext uri="{FF2B5EF4-FFF2-40B4-BE49-F238E27FC236}">
                <a16:creationId xmlns:a16="http://schemas.microsoft.com/office/drawing/2014/main" id="{6D96D56E-59F5-8293-9704-BC656F01904F}"/>
              </a:ext>
              <a:ext uri="{C183D7F6-B498-43B3-948B-1728B52AA6E4}">
                <adec:decorative xmlns:adec="http://schemas.microsoft.com/office/drawing/2017/decorative" val="1"/>
              </a:ext>
            </a:extLst>
          </p:cNvPr>
          <p:cNvSpPr txBox="1"/>
          <p:nvPr/>
        </p:nvSpPr>
        <p:spPr>
          <a:xfrm>
            <a:off x="845688" y="1672391"/>
            <a:ext cx="964882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E24BE4F5-ADC2-403D-7A5C-6B3C4E9F4490}"/>
              </a:ext>
              <a:ext uri="{C183D7F6-B498-43B3-948B-1728B52AA6E4}">
                <adec:decorative xmlns:adec="http://schemas.microsoft.com/office/drawing/2017/decorative" val="0"/>
              </a:ext>
            </a:extLst>
          </p:cNvPr>
          <p:cNvSpPr txBox="1"/>
          <p:nvPr/>
        </p:nvSpPr>
        <p:spPr>
          <a:xfrm>
            <a:off x="2541676" y="1758116"/>
            <a:ext cx="6256848" cy="2802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algn="ctr" hangingPunct="0">
              <a:lnSpc>
                <a:spcPct val="90000"/>
              </a:lnSpc>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Mitral Valve</a:t>
            </a:r>
            <a:r>
              <a:rPr kumimoji="0" lang="en-US" sz="2000" b="0" i="0" u="none" strike="noStrike" kern="1200" cap="none" spc="0" normalizeH="0" noProof="0" dirty="0">
                <a:ln>
                  <a:noFill/>
                </a:ln>
                <a:solidFill>
                  <a:schemeClr val="bg1"/>
                </a:solidFill>
                <a:effectLst/>
                <a:uLnTx/>
                <a:uFillTx/>
                <a:latin typeface="Lub Dub Bold" panose="020B0803030403020204" pitchFamily="34" charset="0"/>
                <a:ea typeface="+mn-ea"/>
                <a:cs typeface="Lato"/>
              </a:rPr>
              <a:t> Stenosis + Noncardiac Surgery</a:t>
            </a: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graphicFrame>
        <p:nvGraphicFramePr>
          <p:cNvPr id="6" name="Content Placeholder 5">
            <a:extLst>
              <a:ext uri="{FF2B5EF4-FFF2-40B4-BE49-F238E27FC236}">
                <a16:creationId xmlns:a16="http://schemas.microsoft.com/office/drawing/2014/main" id="{24D404A4-A51F-DF8D-1940-FD5CD3F3298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95478220"/>
              </p:ext>
            </p:extLst>
          </p:nvPr>
        </p:nvGraphicFramePr>
        <p:xfrm>
          <a:off x="838200" y="2138795"/>
          <a:ext cx="9648825" cy="2830491"/>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should be evaluated for the need for MV intervention prior to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who cannot undergo MV intervention prior to NCS, perioperative invasive hemodynamic monitoring is reasonable to guide management.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who cannot undergo MV intervention prior to NCS, perioperative heart-rate control may be considered to prolong diastolic filling time and decrease perioperative cardiovascular complications.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MS indicates mitral stenosis; MV, mitral valve; and NYHA, New York Heart Association.</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94677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br>
              <a:rPr lang="en-US" sz="3200" b="1" dirty="0"/>
            </a:br>
            <a:r>
              <a:rPr lang="en-US" dirty="0">
                <a:solidFill>
                  <a:srgbClr val="CF2429"/>
                </a:solidFill>
                <a:latin typeface="Lub Dub Medium" panose="020B0603030403020204" pitchFamily="34" charset="0"/>
              </a:rPr>
              <a:t>Chronic Aortic and Mitral Regurgitation </a:t>
            </a:r>
          </a:p>
        </p:txBody>
      </p:sp>
      <p:sp>
        <p:nvSpPr>
          <p:cNvPr id="7" name="TextBox 6">
            <a:extLst>
              <a:ext uri="{FF2B5EF4-FFF2-40B4-BE49-F238E27FC236}">
                <a16:creationId xmlns:a16="http://schemas.microsoft.com/office/drawing/2014/main" id="{6D96D56E-59F5-8293-9704-BC656F01904F}"/>
              </a:ext>
              <a:ext uri="{C183D7F6-B498-43B3-948B-1728B52AA6E4}">
                <adec:decorative xmlns:adec="http://schemas.microsoft.com/office/drawing/2017/decorative" val="1"/>
              </a:ext>
            </a:extLst>
          </p:cNvPr>
          <p:cNvSpPr txBox="1"/>
          <p:nvPr/>
        </p:nvSpPr>
        <p:spPr>
          <a:xfrm>
            <a:off x="845688" y="1300916"/>
            <a:ext cx="964882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E24BE4F5-ADC2-403D-7A5C-6B3C4E9F4490}"/>
              </a:ext>
              <a:ext uri="{C183D7F6-B498-43B3-948B-1728B52AA6E4}">
                <adec:decorative xmlns:adec="http://schemas.microsoft.com/office/drawing/2017/decorative" val="0"/>
              </a:ext>
            </a:extLst>
          </p:cNvPr>
          <p:cNvSpPr txBox="1"/>
          <p:nvPr/>
        </p:nvSpPr>
        <p:spPr>
          <a:xfrm>
            <a:off x="2541676" y="1386641"/>
            <a:ext cx="6256848" cy="2802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algn="ctr" hangingPunct="0">
              <a:lnSpc>
                <a:spcPct val="90000"/>
              </a:lnSpc>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Mitral Valve</a:t>
            </a:r>
            <a:r>
              <a:rPr kumimoji="0" lang="en-US" sz="2000" b="0" i="0" u="none" strike="noStrike" kern="1200" cap="none" spc="0" normalizeH="0" noProof="0" dirty="0">
                <a:ln>
                  <a:noFill/>
                </a:ln>
                <a:solidFill>
                  <a:schemeClr val="bg1"/>
                </a:solidFill>
                <a:effectLst/>
                <a:uLnTx/>
                <a:uFillTx/>
                <a:latin typeface="Lub Dub Bold" panose="020B0803030403020204" pitchFamily="34" charset="0"/>
                <a:ea typeface="+mn-ea"/>
                <a:cs typeface="Lato"/>
              </a:rPr>
              <a:t> Stenosis + Noncardiac Surgery</a:t>
            </a: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graphicFrame>
        <p:nvGraphicFramePr>
          <p:cNvPr id="6" name="Content Placeholder 5">
            <a:extLst>
              <a:ext uri="{FF2B5EF4-FFF2-40B4-BE49-F238E27FC236}">
                <a16:creationId xmlns:a16="http://schemas.microsoft.com/office/drawing/2014/main" id="{24D404A4-A51F-DF8D-1940-FD5CD3F3298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08070109"/>
              </p:ext>
            </p:extLst>
          </p:nvPr>
        </p:nvGraphicFramePr>
        <p:xfrm>
          <a:off x="838200" y="1767320"/>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moderate or severe valvular regurgitation, preoperative echocardiography is recommended prior to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valvular heart disease who meet indications for valvular intervention based on clinical presentation and severity of regurgitation, the need for valvular intervention should be considered before elective elevated risk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asymptomatic patients with moderate or severe MR, normal left ventricular systolic function, and estimated PA systolic pressure &lt;50 mm Hg, it is reasonable to perform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asymptomatic patients with moderate or severe aortic regurgitation and normal left ventricular systolic function, it is reasonable to perform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6363498"/>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MR indicates mitral regurgitation; NCS, noncardiac surgery; PA, pulmonary artery.</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56005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3BCA15-E748-E890-C294-A86920F58FD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04138" y="1995785"/>
            <a:ext cx="3835964" cy="2282922"/>
          </a:xfrm>
          <a:prstGeom prst="rect">
            <a:avLst/>
          </a:prstGeom>
          <a:noFill/>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0B9A3AA0-789E-4D61-0F33-D71972DCA58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4693" y="3314447"/>
            <a:ext cx="3858186" cy="2284964"/>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br>
              <a:rPr lang="en-US" sz="3200" b="1" dirty="0"/>
            </a:br>
            <a:r>
              <a:rPr lang="en-US" dirty="0">
                <a:solidFill>
                  <a:srgbClr val="CF2429"/>
                </a:solidFill>
                <a:latin typeface="Lub Dub Medium" panose="020B0603030403020204" pitchFamily="34" charset="0"/>
              </a:rPr>
              <a:t>Patients with TAVI and TEER</a:t>
            </a:r>
          </a:p>
        </p:txBody>
      </p:sp>
      <p:sp>
        <p:nvSpPr>
          <p:cNvPr id="8" name="TextBox 7">
            <a:extLst>
              <a:ext uri="{FF2B5EF4-FFF2-40B4-BE49-F238E27FC236}">
                <a16:creationId xmlns:a16="http://schemas.microsoft.com/office/drawing/2014/main" id="{3439DE25-639B-22F2-C433-CD97B625DE61}"/>
              </a:ext>
              <a:ext uri="{C183D7F6-B498-43B3-948B-1728B52AA6E4}">
                <adec:decorative xmlns:adec="http://schemas.microsoft.com/office/drawing/2017/decorative" val="1"/>
              </a:ext>
            </a:extLst>
          </p:cNvPr>
          <p:cNvSpPr txBox="1"/>
          <p:nvPr/>
        </p:nvSpPr>
        <p:spPr>
          <a:xfrm>
            <a:off x="850307" y="1243425"/>
            <a:ext cx="4294492"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41677273-CC84-86CC-3541-3659CDF8DDFD}"/>
              </a:ext>
              <a:ext uri="{C183D7F6-B498-43B3-948B-1728B52AA6E4}">
                <adec:decorative xmlns:adec="http://schemas.microsoft.com/office/drawing/2017/decorative" val="0"/>
              </a:ext>
            </a:extLst>
          </p:cNvPr>
          <p:cNvSpPr txBox="1"/>
          <p:nvPr/>
        </p:nvSpPr>
        <p:spPr>
          <a:xfrm>
            <a:off x="838201" y="1307333"/>
            <a:ext cx="4314823" cy="53229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Transcatheter Aortic Valve Implantation</a:t>
            </a:r>
          </a:p>
        </p:txBody>
      </p:sp>
      <p:graphicFrame>
        <p:nvGraphicFramePr>
          <p:cNvPr id="10" name="Content Placeholder 5">
            <a:extLst>
              <a:ext uri="{FF2B5EF4-FFF2-40B4-BE49-F238E27FC236}">
                <a16:creationId xmlns:a16="http://schemas.microsoft.com/office/drawing/2014/main" id="{44BFD086-E89C-48F8-0662-A8B903CADD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4845379"/>
              </p:ext>
            </p:extLst>
          </p:nvPr>
        </p:nvGraphicFramePr>
        <p:xfrm>
          <a:off x="838200" y="1883485"/>
          <a:ext cx="4314823" cy="128016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3741953">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undergo transcatheter aortic valve implantation (TAVI), it is reasonable to perform NCS early after successful TAVI as clinically indicated.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9B227A11-C337-6F91-6898-8457D94D1E11}"/>
              </a:ext>
              <a:ext uri="{C183D7F6-B498-43B3-948B-1728B52AA6E4}">
                <adec:decorative xmlns:adec="http://schemas.microsoft.com/office/drawing/2017/decorative" val="1"/>
              </a:ext>
            </a:extLst>
          </p:cNvPr>
          <p:cNvSpPr txBox="1"/>
          <p:nvPr/>
        </p:nvSpPr>
        <p:spPr>
          <a:xfrm>
            <a:off x="6270512" y="1243425"/>
            <a:ext cx="4303217"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1E887CB6-A23D-1036-4BC8-F8DF6F9A3E2C}"/>
              </a:ext>
              <a:ext uri="{C183D7F6-B498-43B3-948B-1728B52AA6E4}">
                <adec:decorative xmlns:adec="http://schemas.microsoft.com/office/drawing/2017/decorative" val="0"/>
              </a:ext>
            </a:extLst>
          </p:cNvPr>
          <p:cNvSpPr txBox="1"/>
          <p:nvPr/>
        </p:nvSpPr>
        <p:spPr>
          <a:xfrm>
            <a:off x="6491530" y="1307334"/>
            <a:ext cx="3861181" cy="53229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b="1" dirty="0"/>
              <a:t>Mitral Transcatheter  Valve Edge-to-Edge Repair</a:t>
            </a:r>
          </a:p>
        </p:txBody>
      </p:sp>
      <p:graphicFrame>
        <p:nvGraphicFramePr>
          <p:cNvPr id="13" name="Content Placeholder 5">
            <a:extLst>
              <a:ext uri="{FF2B5EF4-FFF2-40B4-BE49-F238E27FC236}">
                <a16:creationId xmlns:a16="http://schemas.microsoft.com/office/drawing/2014/main" id="{679DA615-C86A-C1B0-BE9A-6ACE9BC71C4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39911385"/>
              </p:ext>
            </p:extLst>
          </p:nvPr>
        </p:nvGraphicFramePr>
        <p:xfrm>
          <a:off x="6257926" y="4370956"/>
          <a:ext cx="4314824" cy="1167017"/>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3741954">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undergo MV TEER, it is reasonable to perform NCS after the successful MV intervention as clinically indicated.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MV indicates mitral valve; NCS, noncardiac surgery; TAVI indicates transcatheter aortic valve implant; </a:t>
            </a:r>
            <a:br>
              <a:rPr lang="en-US" dirty="0"/>
            </a:br>
            <a:r>
              <a:rPr lang="en-US" dirty="0"/>
              <a:t>and TEER, transcatheter edge-to-edge repair.</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23772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10182225" cy="660111"/>
          </a:xfrm>
        </p:spPr>
        <p:txBody>
          <a:bodyPr/>
          <a:lstStyle/>
          <a:p>
            <a:r>
              <a:rPr lang="en-US" dirty="0"/>
              <a:t> Atrial Fibrillation and NCS</a:t>
            </a:r>
            <a:endParaRPr lang="en-US" dirty="0">
              <a:solidFill>
                <a:srgbClr val="CF2429"/>
              </a:solidFill>
              <a:latin typeface="Lub Dub Medium" panose="020B0603030403020204" pitchFamily="34" charset="0"/>
            </a:endParaRPr>
          </a:p>
        </p:txBody>
      </p:sp>
      <p:cxnSp>
        <p:nvCxnSpPr>
          <p:cNvPr id="25" name="Elbow Connector 82">
            <a:extLst>
              <a:ext uri="{FF2B5EF4-FFF2-40B4-BE49-F238E27FC236}">
                <a16:creationId xmlns:a16="http://schemas.microsoft.com/office/drawing/2014/main" id="{AA0593B1-2CDA-2CA1-8488-E95D2004BF5C}"/>
              </a:ext>
              <a:ext uri="{C183D7F6-B498-43B3-948B-1728B52AA6E4}">
                <adec:decorative xmlns:adec="http://schemas.microsoft.com/office/drawing/2017/decorative" val="1"/>
              </a:ext>
            </a:extLst>
          </p:cNvPr>
          <p:cNvCxnSpPr>
            <a:cxnSpLocks/>
            <a:stCxn id="10" idx="2"/>
            <a:endCxn id="11" idx="0"/>
          </p:cNvCxnSpPr>
          <p:nvPr/>
        </p:nvCxnSpPr>
        <p:spPr>
          <a:xfrm rot="5400000">
            <a:off x="5045146" y="1146716"/>
            <a:ext cx="509963" cy="21141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03A2F8-81CF-62BA-4E9D-6D2504DF4A97}"/>
              </a:ext>
              <a:ext uri="{C183D7F6-B498-43B3-948B-1728B52AA6E4}">
                <adec:decorative xmlns:adec="http://schemas.microsoft.com/office/drawing/2017/decorative" val="1"/>
              </a:ext>
            </a:extLst>
          </p:cNvPr>
          <p:cNvGrpSpPr/>
          <p:nvPr/>
        </p:nvGrpSpPr>
        <p:grpSpPr>
          <a:xfrm>
            <a:off x="3537564" y="1564844"/>
            <a:ext cx="5639271" cy="383963"/>
            <a:chOff x="4011949" y="1693189"/>
            <a:chExt cx="3962310" cy="383963"/>
          </a:xfrm>
        </p:grpSpPr>
        <p:sp>
          <p:nvSpPr>
            <p:cNvPr id="9" name="TextBox 8">
              <a:extLst>
                <a:ext uri="{FF2B5EF4-FFF2-40B4-BE49-F238E27FC236}">
                  <a16:creationId xmlns:a16="http://schemas.microsoft.com/office/drawing/2014/main" id="{05AC42B9-D36B-9A4B-5CE1-5B97572D7786}"/>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5DFC698C-A30C-7D9A-D063-67897F59EF3E}"/>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Atrial Fibrillation + Noncardiac Surgery</a:t>
              </a:r>
            </a:p>
          </p:txBody>
        </p:sp>
      </p:grpSp>
      <p:sp>
        <p:nvSpPr>
          <p:cNvPr id="11" name="TextBox 10">
            <a:extLst>
              <a:ext uri="{FF2B5EF4-FFF2-40B4-BE49-F238E27FC236}">
                <a16:creationId xmlns:a16="http://schemas.microsoft.com/office/drawing/2014/main" id="{FAB710A7-97E0-F714-959D-6FA01BFAE8C8}"/>
              </a:ext>
              <a:ext uri="{C183D7F6-B498-43B3-948B-1728B52AA6E4}">
                <adec:decorative xmlns:adec="http://schemas.microsoft.com/office/drawing/2017/decorative" val="1"/>
              </a:ext>
            </a:extLst>
          </p:cNvPr>
          <p:cNvSpPr txBox="1"/>
          <p:nvPr/>
        </p:nvSpPr>
        <p:spPr>
          <a:xfrm>
            <a:off x="3002739" y="2458770"/>
            <a:ext cx="2480631"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Perioperative</a:t>
            </a:r>
          </a:p>
        </p:txBody>
      </p:sp>
      <p:sp>
        <p:nvSpPr>
          <p:cNvPr id="13" name="TextBox 12">
            <a:extLst>
              <a:ext uri="{FF2B5EF4-FFF2-40B4-BE49-F238E27FC236}">
                <a16:creationId xmlns:a16="http://schemas.microsoft.com/office/drawing/2014/main" id="{BD423265-CA2C-5FE0-75DA-DE69B4E38188}"/>
              </a:ext>
              <a:ext uri="{C183D7F6-B498-43B3-948B-1728B52AA6E4}">
                <adec:decorative xmlns:adec="http://schemas.microsoft.com/office/drawing/2017/decorative" val="1"/>
              </a:ext>
            </a:extLst>
          </p:cNvPr>
          <p:cNvSpPr txBox="1"/>
          <p:nvPr/>
        </p:nvSpPr>
        <p:spPr>
          <a:xfrm>
            <a:off x="7227543" y="2458770"/>
            <a:ext cx="2480631"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Post Discharge</a:t>
            </a:r>
          </a:p>
        </p:txBody>
      </p:sp>
      <p:sp>
        <p:nvSpPr>
          <p:cNvPr id="14" name="Round Same Side Corner Rectangle 60">
            <a:extLst>
              <a:ext uri="{FF2B5EF4-FFF2-40B4-BE49-F238E27FC236}">
                <a16:creationId xmlns:a16="http://schemas.microsoft.com/office/drawing/2014/main" id="{842E4D08-E6D7-3EE3-319C-E8D34F221A7A}"/>
              </a:ext>
              <a:ext uri="{C183D7F6-B498-43B3-948B-1728B52AA6E4}">
                <adec:decorative xmlns:adec="http://schemas.microsoft.com/office/drawing/2017/decorative" val="1"/>
              </a:ext>
            </a:extLst>
          </p:cNvPr>
          <p:cNvSpPr/>
          <p:nvPr/>
        </p:nvSpPr>
        <p:spPr>
          <a:xfrm>
            <a:off x="1591940" y="3257691"/>
            <a:ext cx="2480266" cy="172221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new-onset AF identified in the setting of NCS, initiation of postoperative anticoagulation therapy can be beneficial after considering the competing risks associated with thromboembolism and perioperative bleeding. (Class 2a)</a:t>
            </a:r>
          </a:p>
        </p:txBody>
      </p:sp>
      <p:sp>
        <p:nvSpPr>
          <p:cNvPr id="15" name="Round Same Side Corner Rectangle 60">
            <a:extLst>
              <a:ext uri="{FF2B5EF4-FFF2-40B4-BE49-F238E27FC236}">
                <a16:creationId xmlns:a16="http://schemas.microsoft.com/office/drawing/2014/main" id="{2A20F5F5-83A0-1AC0-40DC-999B5975E1B6}"/>
              </a:ext>
              <a:ext uri="{C183D7F6-B498-43B3-948B-1728B52AA6E4}">
                <adec:decorative xmlns:adec="http://schemas.microsoft.com/office/drawing/2017/decorative" val="1"/>
              </a:ext>
            </a:extLst>
          </p:cNvPr>
          <p:cNvSpPr/>
          <p:nvPr/>
        </p:nvSpPr>
        <p:spPr>
          <a:xfrm>
            <a:off x="4409742" y="3257691"/>
            <a:ext cx="2480266" cy="172221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rapid AF identified in the setting of NCS, it is reasonable to treat potential underlying triggers contributing to AF and rapid ventricular response. (Class 2a)</a:t>
            </a:r>
          </a:p>
        </p:txBody>
      </p:sp>
      <p:sp>
        <p:nvSpPr>
          <p:cNvPr id="18" name="Round Same Side Corner Rectangle 60">
            <a:extLst>
              <a:ext uri="{FF2B5EF4-FFF2-40B4-BE49-F238E27FC236}">
                <a16:creationId xmlns:a16="http://schemas.microsoft.com/office/drawing/2014/main" id="{6D9A7CD1-8A4C-5A6D-A3C3-8683437E7C23}"/>
              </a:ext>
              <a:ext uri="{C183D7F6-B498-43B3-948B-1728B52AA6E4}">
                <adec:decorative xmlns:adec="http://schemas.microsoft.com/office/drawing/2017/decorative" val="1"/>
              </a:ext>
            </a:extLst>
          </p:cNvPr>
          <p:cNvSpPr/>
          <p:nvPr/>
        </p:nvSpPr>
        <p:spPr>
          <a:xfrm>
            <a:off x="7227908" y="3257690"/>
            <a:ext cx="2480266" cy="172221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new-onset AF identified in the setting of NCS, outpatient follow-up for thromboembolic risk stratification and AF surveillance are recommended given a high risk of AF recurrence. (Class 1)</a:t>
            </a:r>
          </a:p>
        </p:txBody>
      </p:sp>
      <p:cxnSp>
        <p:nvCxnSpPr>
          <p:cNvPr id="28" name="Elbow Connector 82">
            <a:extLst>
              <a:ext uri="{FF2B5EF4-FFF2-40B4-BE49-F238E27FC236}">
                <a16:creationId xmlns:a16="http://schemas.microsoft.com/office/drawing/2014/main" id="{462014E4-372B-F7AF-2BDB-B2B10F13134F}"/>
              </a:ext>
              <a:ext uri="{C183D7F6-B498-43B3-948B-1728B52AA6E4}">
                <adec:decorative xmlns:adec="http://schemas.microsoft.com/office/drawing/2017/decorative" val="1"/>
              </a:ext>
            </a:extLst>
          </p:cNvPr>
          <p:cNvCxnSpPr>
            <a:cxnSpLocks/>
            <a:stCxn id="10" idx="2"/>
            <a:endCxn id="13" idx="0"/>
          </p:cNvCxnSpPr>
          <p:nvPr/>
        </p:nvCxnSpPr>
        <p:spPr>
          <a:xfrm rot="16200000" flipH="1">
            <a:off x="7157548" y="1148458"/>
            <a:ext cx="509963" cy="21106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52B560D3-8895-3C82-15EF-AF167E37D278}"/>
              </a:ext>
              <a:ext uri="{C183D7F6-B498-43B3-948B-1728B52AA6E4}">
                <adec:decorative xmlns:adec="http://schemas.microsoft.com/office/drawing/2017/decorative" val="1"/>
              </a:ext>
            </a:extLst>
          </p:cNvPr>
          <p:cNvCxnSpPr>
            <a:cxnSpLocks/>
            <a:stCxn id="11" idx="2"/>
            <a:endCxn id="14" idx="0"/>
          </p:cNvCxnSpPr>
          <p:nvPr/>
        </p:nvCxnSpPr>
        <p:spPr>
          <a:xfrm rot="5400000">
            <a:off x="3333597" y="2348232"/>
            <a:ext cx="407935" cy="14109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973F26F4-706A-5048-1871-3C84D14830BB}"/>
              </a:ext>
              <a:ext uri="{C183D7F6-B498-43B3-948B-1728B52AA6E4}">
                <adec:decorative xmlns:adec="http://schemas.microsoft.com/office/drawing/2017/decorative" val="1"/>
              </a:ext>
            </a:extLst>
          </p:cNvPr>
          <p:cNvCxnSpPr>
            <a:cxnSpLocks/>
            <a:stCxn id="11" idx="2"/>
            <a:endCxn id="15" idx="0"/>
          </p:cNvCxnSpPr>
          <p:nvPr/>
        </p:nvCxnSpPr>
        <p:spPr>
          <a:xfrm rot="16200000" flipH="1">
            <a:off x="4742498" y="2350313"/>
            <a:ext cx="407935" cy="14068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56A6EF-3FD1-F0B5-92ED-D5A7E4EB3853}"/>
              </a:ext>
              <a:ext uri="{C183D7F6-B498-43B3-948B-1728B52AA6E4}">
                <adec:decorative xmlns:adec="http://schemas.microsoft.com/office/drawing/2017/decorative" val="1"/>
              </a:ext>
            </a:extLst>
          </p:cNvPr>
          <p:cNvCxnSpPr>
            <a:cxnSpLocks/>
            <a:stCxn id="13" idx="2"/>
            <a:endCxn id="18" idx="0"/>
          </p:cNvCxnSpPr>
          <p:nvPr/>
        </p:nvCxnSpPr>
        <p:spPr>
          <a:xfrm>
            <a:off x="8467859" y="2849756"/>
            <a:ext cx="182" cy="4079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Perioperatively, in patients with rapid AF identified in the setting of NCS, it is reasonable to treat potential underlying&#10;triggers contributing to AF and rapid ventricular response. In patients with new-onset AF identified in the setting of NCS, initiation of postoperative anticoagulation&#10;therapy can be beneficial after considering the competing risks associated with thromboembolism and perioperative bleeding.&#10;Post discharge, in patients with new-onset AF identified in the setting of NCS, outpatient follow-up for thromboembolic&#10;risk stratification and AF surveillance are recommended given a high risk of AF recurrence.">
            <a:extLst>
              <a:ext uri="{FF2B5EF4-FFF2-40B4-BE49-F238E27FC236}">
                <a16:creationId xmlns:a16="http://schemas.microsoft.com/office/drawing/2014/main" id="{5A8608A1-D59C-70FD-4961-62FC16CF9D13}"/>
              </a:ext>
            </a:extLst>
          </p:cNvPr>
          <p:cNvSpPr/>
          <p:nvPr/>
        </p:nvSpPr>
        <p:spPr>
          <a:xfrm>
            <a:off x="914401" y="1330961"/>
            <a:ext cx="9672320" cy="395945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a:xfrm>
            <a:off x="1651851" y="5873961"/>
            <a:ext cx="8888298" cy="421493"/>
          </a:xfrm>
        </p:spPr>
        <p:txBody>
          <a:bodyPr/>
          <a:lstStyle/>
          <a:p>
            <a:pPr marL="0" indent="0"/>
            <a:r>
              <a:rPr lang="en-US" b="1" dirty="0"/>
              <a:t>Abbreviations: </a:t>
            </a:r>
            <a:r>
              <a:rPr lang="en-US" dirty="0"/>
              <a:t>AF indicates atrial fibrillation; and NCS, noncardiac surgery.</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24109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ABC9-E0E1-7A2D-0BE8-55945CF7010D}"/>
              </a:ext>
            </a:extLst>
          </p:cNvPr>
          <p:cNvSpPr>
            <a:spLocks noGrp="1"/>
          </p:cNvSpPr>
          <p:nvPr>
            <p:ph type="title"/>
          </p:nvPr>
        </p:nvSpPr>
        <p:spPr/>
        <p:txBody>
          <a:bodyPr/>
          <a:lstStyle/>
          <a:p>
            <a:r>
              <a:rPr lang="en-US" dirty="0"/>
              <a:t>Cardiovascular Implantable Electronic Devices </a:t>
            </a:r>
            <a:br>
              <a:rPr lang="en-US" dirty="0"/>
            </a:br>
            <a:r>
              <a:rPr lang="en-US" dirty="0"/>
              <a:t>and NCS </a:t>
            </a:r>
          </a:p>
        </p:txBody>
      </p:sp>
      <p:graphicFrame>
        <p:nvGraphicFramePr>
          <p:cNvPr id="6" name="Content Placeholder 5">
            <a:extLst>
              <a:ext uri="{FF2B5EF4-FFF2-40B4-BE49-F238E27FC236}">
                <a16:creationId xmlns:a16="http://schemas.microsoft.com/office/drawing/2014/main" id="{4FDB8669-9343-ECB5-F879-405DAA955CB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55904120"/>
              </p:ext>
            </p:extLst>
          </p:nvPr>
        </p:nvGraphicFramePr>
        <p:xfrm>
          <a:off x="838200" y="1597886"/>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a:t>
                      </a:r>
                      <a:r>
                        <a:rPr lang="en-US" sz="1400" b="0" i="0" u="none" strike="noStrike" kern="1200" baseline="0">
                          <a:solidFill>
                            <a:schemeClr val="dk1"/>
                          </a:solidFill>
                          <a:latin typeface="Lub Dub Condensed" panose="020B0506030403020204" pitchFamily="34" charset="0"/>
                          <a:ea typeface="+mn-ea"/>
                          <a:cs typeface="Arial" panose="020B0604020202020204" pitchFamily="34" charset="0"/>
                        </a:rPr>
                        <a:t>with CIEDs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having elective NCS should have a management plan developed before surgery if EMI is anticipated, including identification of the type of CIED, manufacturer, and model.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who are PM-dependent having surgeries above umbilicus with anticipated EMI should have the PM  reprogrammed or place magnet on the generator to provide an asynchronous mode to avoid pacing inhibition.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PM-dependent patients with a transvenous ICD undergoing surgery above the umbilicus with anticipated EMI should have the device reprogrammed; If not PM-dependent, then either reprogramming or magnet placed on the generator can be used to inhibit tachytherapies or inappropriate shocks.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who have a PM or ICD reprogrammed to asynchronous pacing or have a tachytherapies programmed off before surgery should have device functioning restored in the post-operative setting before to hospital discharge.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6363498"/>
                  </a:ext>
                </a:extLst>
              </a:tr>
            </a:tbl>
          </a:graphicData>
        </a:graphic>
      </p:graphicFrame>
      <p:pic>
        <p:nvPicPr>
          <p:cNvPr id="7" name="Picture 6">
            <a:extLst>
              <a:ext uri="{FF2B5EF4-FFF2-40B4-BE49-F238E27FC236}">
                <a16:creationId xmlns:a16="http://schemas.microsoft.com/office/drawing/2014/main" id="{69CD942B-532E-6C67-BA27-BD03408EFE0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4975" y="1998214"/>
            <a:ext cx="595341" cy="595341"/>
          </a:xfrm>
          <a:prstGeom prst="rect">
            <a:avLst/>
          </a:prstGeom>
        </p:spPr>
      </p:pic>
      <p:pic>
        <p:nvPicPr>
          <p:cNvPr id="13" name="Picture 12">
            <a:extLst>
              <a:ext uri="{FF2B5EF4-FFF2-40B4-BE49-F238E27FC236}">
                <a16:creationId xmlns:a16="http://schemas.microsoft.com/office/drawing/2014/main" id="{A490D16B-489E-568B-3204-BF1D499C59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04976" y="4517150"/>
            <a:ext cx="595341" cy="664450"/>
          </a:xfrm>
          <a:prstGeom prst="ellipse">
            <a:avLst/>
          </a:prstGeom>
        </p:spPr>
      </p:pic>
      <p:pic>
        <p:nvPicPr>
          <p:cNvPr id="15" name="Graphic 14">
            <a:extLst>
              <a:ext uri="{FF2B5EF4-FFF2-40B4-BE49-F238E27FC236}">
                <a16:creationId xmlns:a16="http://schemas.microsoft.com/office/drawing/2014/main" id="{F33BF933-0D29-11A2-FA5D-CC69571B0AE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74045" y="3773625"/>
            <a:ext cx="457200" cy="457200"/>
          </a:xfrm>
          <a:prstGeom prst="rect">
            <a:avLst/>
          </a:prstGeom>
        </p:spPr>
      </p:pic>
      <p:pic>
        <p:nvPicPr>
          <p:cNvPr id="16" name="Graphic 15">
            <a:extLst>
              <a:ext uri="{FF2B5EF4-FFF2-40B4-BE49-F238E27FC236}">
                <a16:creationId xmlns:a16="http://schemas.microsoft.com/office/drawing/2014/main" id="{D65B28AE-36AA-9932-B3D1-601A7170F76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2552" y="2882763"/>
            <a:ext cx="595341" cy="595341"/>
          </a:xfrm>
          <a:prstGeom prst="rect">
            <a:avLst/>
          </a:prstGeom>
        </p:spPr>
      </p:pic>
      <p:sp>
        <p:nvSpPr>
          <p:cNvPr id="5" name="Text Placeholder 4">
            <a:extLst>
              <a:ext uri="{FF2B5EF4-FFF2-40B4-BE49-F238E27FC236}">
                <a16:creationId xmlns:a16="http://schemas.microsoft.com/office/drawing/2014/main" id="{AD3AF4B1-C2C7-2430-A40B-36A5482A447F}"/>
              </a:ext>
            </a:extLst>
          </p:cNvPr>
          <p:cNvSpPr>
            <a:spLocks noGrp="1"/>
          </p:cNvSpPr>
          <p:nvPr>
            <p:ph type="body" sz="quarter" idx="13"/>
          </p:nvPr>
        </p:nvSpPr>
        <p:spPr/>
        <p:txBody>
          <a:bodyPr/>
          <a:lstStyle/>
          <a:p>
            <a:r>
              <a:rPr lang="en-US" b="1" dirty="0"/>
              <a:t>Abbreviations: </a:t>
            </a:r>
            <a:r>
              <a:rPr lang="en-US" dirty="0"/>
              <a:t>CIED indicates cardiovascular implantable electronic device EMI, electromagnetic interference; </a:t>
            </a:r>
            <a:br>
              <a:rPr lang="en-US" dirty="0"/>
            </a:br>
            <a:r>
              <a:rPr lang="en-US" dirty="0"/>
              <a:t>ICD, implantable cardioverter-defibrillator; NCS, non-cardiac surgery; and PM, pacemaker.</a:t>
            </a:r>
          </a:p>
        </p:txBody>
      </p:sp>
      <p:sp>
        <p:nvSpPr>
          <p:cNvPr id="4" name="Slide Number Placeholder 3">
            <a:extLst>
              <a:ext uri="{FF2B5EF4-FFF2-40B4-BE49-F238E27FC236}">
                <a16:creationId xmlns:a16="http://schemas.microsoft.com/office/drawing/2014/main" id="{0FE121CD-2A3E-67D8-5A4F-E1CC4ABF653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76612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4F30-0604-FDA2-0515-E7CB1CEBA1B2}"/>
              </a:ext>
            </a:extLst>
          </p:cNvPr>
          <p:cNvSpPr>
            <a:spLocks noGrp="1"/>
          </p:cNvSpPr>
          <p:nvPr>
            <p:ph type="title"/>
          </p:nvPr>
        </p:nvSpPr>
        <p:spPr/>
        <p:txBody>
          <a:bodyPr/>
          <a:lstStyle/>
          <a:p>
            <a:r>
              <a:rPr lang="en-US" dirty="0"/>
              <a:t>Cardiovascular Implantable Electronic Devices</a:t>
            </a:r>
          </a:p>
        </p:txBody>
      </p:sp>
      <p:pic>
        <p:nvPicPr>
          <p:cNvPr id="7" name="Picture 2">
            <a:extLst>
              <a:ext uri="{FF2B5EF4-FFF2-40B4-BE49-F238E27FC236}">
                <a16:creationId xmlns:a16="http://schemas.microsoft.com/office/drawing/2014/main" id="{5B4FAD6D-A1A1-9C93-ECF4-C9F6C0CAE05B}"/>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801287" y="1624489"/>
            <a:ext cx="4867652" cy="3270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5317E5DD-DA94-117D-E0E6-03A1DFC2D01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76756679"/>
              </p:ext>
            </p:extLst>
          </p:nvPr>
        </p:nvGraphicFramePr>
        <p:xfrm>
          <a:off x="5181601" y="1999231"/>
          <a:ext cx="6029324" cy="258420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5456454">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2446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with leadless PMs who are pacemaker-dependent having surgeries with anticipated EMI above the umbilicus should have their PMs reprogrammed to an asynchronous mode.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12446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400" b="0" i="0" u="none" strike="noStrike" kern="1200" baseline="0" dirty="0">
                          <a:solidFill>
                            <a:schemeClr val="dk1"/>
                          </a:solidFill>
                          <a:latin typeface="Lub Dub Condensed" panose="020B0506030403020204" pitchFamily="34" charset="0"/>
                          <a:ea typeface="+mn-ea"/>
                          <a:cs typeface="+mn-cs"/>
                        </a:rPr>
                        <a:t>For patients with subcutaneous ICD having noncardiac or nonthoracic surgery with anticipated EMI above the groin, it is reasonable to reprogram the device or use a magnet to temporarily disable tachytherapies.</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sp>
        <p:nvSpPr>
          <p:cNvPr id="5" name="Text Placeholder 4">
            <a:extLst>
              <a:ext uri="{FF2B5EF4-FFF2-40B4-BE49-F238E27FC236}">
                <a16:creationId xmlns:a16="http://schemas.microsoft.com/office/drawing/2014/main" id="{6DBEFBA1-72AE-0CD3-9CB0-80FB7A6283AA}"/>
              </a:ext>
            </a:extLst>
          </p:cNvPr>
          <p:cNvSpPr>
            <a:spLocks noGrp="1"/>
          </p:cNvSpPr>
          <p:nvPr>
            <p:ph type="body" sz="quarter" idx="13"/>
          </p:nvPr>
        </p:nvSpPr>
        <p:spPr/>
        <p:txBody>
          <a:bodyPr/>
          <a:lstStyle/>
          <a:p>
            <a:r>
              <a:rPr lang="en-US" b="1" dirty="0"/>
              <a:t>Abbreviations: </a:t>
            </a:r>
            <a:r>
              <a:rPr lang="en-US" dirty="0"/>
              <a:t>ICD indicates implantable cardioverter defibrillator; EMI, electromagnetic interference; </a:t>
            </a:r>
            <a:br>
              <a:rPr lang="en-US" dirty="0"/>
            </a:br>
            <a:r>
              <a:rPr lang="en-US" dirty="0"/>
              <a:t>NCS, non-cardiac surgery; and PM, pacemaker.</a:t>
            </a:r>
          </a:p>
        </p:txBody>
      </p:sp>
      <p:sp>
        <p:nvSpPr>
          <p:cNvPr id="4" name="Slide Number Placeholder 3">
            <a:extLst>
              <a:ext uri="{FF2B5EF4-FFF2-40B4-BE49-F238E27FC236}">
                <a16:creationId xmlns:a16="http://schemas.microsoft.com/office/drawing/2014/main" id="{543F6BEC-63DF-6446-4EF0-58E32E7EF9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62884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206-EBB5-9BF9-0ACC-1FD0EC8F238A}"/>
              </a:ext>
            </a:extLst>
          </p:cNvPr>
          <p:cNvSpPr>
            <a:spLocks noGrp="1"/>
          </p:cNvSpPr>
          <p:nvPr>
            <p:ph type="title"/>
          </p:nvPr>
        </p:nvSpPr>
        <p:spPr/>
        <p:txBody>
          <a:bodyPr/>
          <a:lstStyle/>
          <a:p>
            <a:r>
              <a:rPr lang="en-US" dirty="0"/>
              <a:t>Previous Stroke or Transient Ischemic Attack </a:t>
            </a:r>
          </a:p>
        </p:txBody>
      </p:sp>
      <p:graphicFrame>
        <p:nvGraphicFramePr>
          <p:cNvPr id="6" name="Content Placeholder 5">
            <a:extLst>
              <a:ext uri="{FF2B5EF4-FFF2-40B4-BE49-F238E27FC236}">
                <a16:creationId xmlns:a16="http://schemas.microsoft.com/office/drawing/2014/main" id="{5F48A487-C72D-EF75-BC9D-E0792ADEB8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7096917"/>
              </p:ext>
            </p:extLst>
          </p:nvPr>
        </p:nvGraphicFramePr>
        <p:xfrm>
          <a:off x="2392680" y="3751256"/>
          <a:ext cx="7406640" cy="1105122"/>
        </p:xfrm>
        <a:graphic>
          <a:graphicData uri="http://schemas.openxmlformats.org/drawingml/2006/table">
            <a:tbl>
              <a:tblPr firstRow="1" bandRow="1">
                <a:tableStyleId>{5C22544A-7EE6-4342-B048-85BDC9FD1C3A}</a:tableStyleId>
              </a:tblPr>
              <a:tblGrid>
                <a:gridCol w="570011">
                  <a:extLst>
                    <a:ext uri="{9D8B030D-6E8A-4147-A177-3AD203B41FA5}">
                      <a16:colId xmlns:a16="http://schemas.microsoft.com/office/drawing/2014/main" val="2649235253"/>
                    </a:ext>
                  </a:extLst>
                </a:gridCol>
                <a:gridCol w="6836629">
                  <a:extLst>
                    <a:ext uri="{9D8B030D-6E8A-4147-A177-3AD203B41FA5}">
                      <a16:colId xmlns:a16="http://schemas.microsoft.com/office/drawing/2014/main" val="3265590656"/>
                    </a:ext>
                  </a:extLst>
                </a:gridCol>
              </a:tblGrid>
              <a:tr h="327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984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 history of stroke or TIA, reasonable to delay elective NCS for at least 3 months after the most recent event to reduce the incidence of recurrent stroke and/or MACE.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pic>
        <p:nvPicPr>
          <p:cNvPr id="8" name="Picture 7">
            <a:extLst>
              <a:ext uri="{FF2B5EF4-FFF2-40B4-BE49-F238E27FC236}">
                <a16:creationId xmlns:a16="http://schemas.microsoft.com/office/drawing/2014/main" id="{8EEC832D-66DE-38B7-1E95-0BFF8FE1016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3120079" y="1502116"/>
            <a:ext cx="1872049" cy="1872049"/>
          </a:xfrm>
          <a:prstGeom prst="rect">
            <a:avLst/>
          </a:prstGeom>
        </p:spPr>
      </p:pic>
      <p:sp>
        <p:nvSpPr>
          <p:cNvPr id="10" name="Star: 5 Points 9">
            <a:extLst>
              <a:ext uri="{FF2B5EF4-FFF2-40B4-BE49-F238E27FC236}">
                <a16:creationId xmlns:a16="http://schemas.microsoft.com/office/drawing/2014/main" id="{829E3FE8-7484-C935-7D29-DCBFCDA590C7}"/>
              </a:ext>
              <a:ext uri="{C183D7F6-B498-43B3-948B-1728B52AA6E4}">
                <adec:decorative xmlns:adec="http://schemas.microsoft.com/office/drawing/2017/decorative" val="1"/>
              </a:ext>
            </a:extLst>
          </p:cNvPr>
          <p:cNvSpPr/>
          <p:nvPr/>
        </p:nvSpPr>
        <p:spPr>
          <a:xfrm>
            <a:off x="3509318" y="1704505"/>
            <a:ext cx="256101" cy="256101"/>
          </a:xfrm>
          <a:prstGeom prst="star5">
            <a:avLst>
              <a:gd name="adj" fmla="val 24123"/>
              <a:gd name="hf" fmla="val 105146"/>
              <a:gd name="vf" fmla="val 110557"/>
            </a:avLst>
          </a:prstGeom>
          <a:solidFill>
            <a:srgbClr val="CF242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4331AAB-AD62-075A-0A2A-A38EBC05EC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3491" y="2077998"/>
            <a:ext cx="914400" cy="914400"/>
          </a:xfrm>
          <a:prstGeom prst="rect">
            <a:avLst/>
          </a:prstGeom>
        </p:spPr>
      </p:pic>
      <p:sp>
        <p:nvSpPr>
          <p:cNvPr id="12" name="TextBox 11">
            <a:extLst>
              <a:ext uri="{FF2B5EF4-FFF2-40B4-BE49-F238E27FC236}">
                <a16:creationId xmlns:a16="http://schemas.microsoft.com/office/drawing/2014/main" id="{BB8FC4F4-848E-675C-0C40-B4DE564BEF34}"/>
              </a:ext>
              <a:ext uri="{C183D7F6-B498-43B3-948B-1728B52AA6E4}">
                <adec:decorative xmlns:adec="http://schemas.microsoft.com/office/drawing/2017/decorative" val="1"/>
              </a:ext>
            </a:extLst>
          </p:cNvPr>
          <p:cNvSpPr txBox="1"/>
          <p:nvPr/>
        </p:nvSpPr>
        <p:spPr>
          <a:xfrm>
            <a:off x="7288251" y="3011632"/>
            <a:ext cx="1274708" cy="400110"/>
          </a:xfrm>
          <a:prstGeom prst="rect">
            <a:avLst/>
          </a:prstGeom>
          <a:noFill/>
        </p:spPr>
        <p:txBody>
          <a:bodyPr wrap="none" rtlCol="0">
            <a:spAutoFit/>
          </a:bodyPr>
          <a:lstStyle/>
          <a:p>
            <a:pPr algn="ctr"/>
            <a:r>
              <a:rPr lang="en-US" sz="2000" b="1" kern="0" dirty="0">
                <a:effectLst/>
                <a:latin typeface="Lub Dub Condensed" panose="020B0506030403020204" pitchFamily="34" charset="0"/>
                <a:ea typeface="FrutigerLTStd-Light"/>
                <a:cs typeface="Calibri" panose="020F0502020204030204" pitchFamily="34" charset="0"/>
              </a:rPr>
              <a:t>≥</a:t>
            </a:r>
            <a:r>
              <a:rPr lang="en-US" sz="2000" b="1" dirty="0">
                <a:latin typeface="Lub Dub Condensed" panose="020B0506030403020204" pitchFamily="34" charset="0"/>
                <a:cs typeface="Calibri" panose="020F0502020204030204" pitchFamily="34" charset="0"/>
              </a:rPr>
              <a:t>3 months</a:t>
            </a:r>
          </a:p>
        </p:txBody>
      </p:sp>
      <p:sp>
        <p:nvSpPr>
          <p:cNvPr id="13" name="TextBox 12">
            <a:extLst>
              <a:ext uri="{FF2B5EF4-FFF2-40B4-BE49-F238E27FC236}">
                <a16:creationId xmlns:a16="http://schemas.microsoft.com/office/drawing/2014/main" id="{139039E7-2291-2819-2260-ED8B351683AF}"/>
              </a:ext>
              <a:ext uri="{C183D7F6-B498-43B3-948B-1728B52AA6E4}">
                <adec:decorative xmlns:adec="http://schemas.microsoft.com/office/drawing/2017/decorative" val="1"/>
              </a:ext>
            </a:extLst>
          </p:cNvPr>
          <p:cNvSpPr txBox="1"/>
          <p:nvPr/>
        </p:nvSpPr>
        <p:spPr>
          <a:xfrm>
            <a:off x="5159666" y="3011632"/>
            <a:ext cx="1714504" cy="400110"/>
          </a:xfrm>
          <a:prstGeom prst="rect">
            <a:avLst/>
          </a:prstGeom>
          <a:noFill/>
        </p:spPr>
        <p:txBody>
          <a:bodyPr wrap="square">
            <a:spAutoFit/>
          </a:bodyPr>
          <a:lstStyle/>
          <a:p>
            <a:pPr algn="ctr"/>
            <a:r>
              <a:rPr lang="en-US" sz="2000" b="1" dirty="0">
                <a:latin typeface="Lub Dub Condensed" panose="020B0506030403020204" pitchFamily="34" charset="0"/>
              </a:rPr>
              <a:t>Elective NCS </a:t>
            </a:r>
          </a:p>
        </p:txBody>
      </p:sp>
      <p:pic>
        <p:nvPicPr>
          <p:cNvPr id="17" name="Graphic 16">
            <a:extLst>
              <a:ext uri="{FF2B5EF4-FFF2-40B4-BE49-F238E27FC236}">
                <a16:creationId xmlns:a16="http://schemas.microsoft.com/office/drawing/2014/main" id="{E25C11B5-488C-C6E2-5257-A6F4E7EFB5D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5000" y="2077998"/>
            <a:ext cx="821209" cy="834896"/>
          </a:xfrm>
          <a:prstGeom prst="rect">
            <a:avLst/>
          </a:prstGeom>
        </p:spPr>
      </p:pic>
      <p:sp>
        <p:nvSpPr>
          <p:cNvPr id="5" name="Text Placeholder 4">
            <a:extLst>
              <a:ext uri="{FF2B5EF4-FFF2-40B4-BE49-F238E27FC236}">
                <a16:creationId xmlns:a16="http://schemas.microsoft.com/office/drawing/2014/main" id="{02F1A1BB-765F-7878-ECB9-0A7ECC892A1A}"/>
              </a:ext>
            </a:extLst>
          </p:cNvPr>
          <p:cNvSpPr>
            <a:spLocks noGrp="1"/>
          </p:cNvSpPr>
          <p:nvPr>
            <p:ph type="body" sz="quarter" idx="13"/>
          </p:nvPr>
        </p:nvSpPr>
        <p:spPr/>
        <p:txBody>
          <a:bodyPr/>
          <a:lstStyle/>
          <a:p>
            <a:r>
              <a:rPr lang="en-US" b="1" dirty="0"/>
              <a:t>Abbreviations: </a:t>
            </a:r>
            <a:r>
              <a:rPr lang="en-US" dirty="0"/>
              <a:t>MACE indicates major adverse cardiovascular event; NCS, non-cardiac surgery; and TIA, transient ischemic attack.</a:t>
            </a:r>
          </a:p>
        </p:txBody>
      </p:sp>
      <p:sp>
        <p:nvSpPr>
          <p:cNvPr id="4" name="Slide Number Placeholder 3">
            <a:extLst>
              <a:ext uri="{FF2B5EF4-FFF2-40B4-BE49-F238E27FC236}">
                <a16:creationId xmlns:a16="http://schemas.microsoft.com/office/drawing/2014/main" id="{909AE64C-F804-8D21-857A-858CD992B5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6706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2328-797C-8F27-F581-975513F6B541}"/>
              </a:ext>
            </a:extLst>
          </p:cNvPr>
          <p:cNvSpPr>
            <a:spLocks noGrp="1"/>
          </p:cNvSpPr>
          <p:nvPr>
            <p:ph type="title"/>
          </p:nvPr>
        </p:nvSpPr>
        <p:spPr/>
        <p:txBody>
          <a:bodyPr/>
          <a:lstStyle/>
          <a:p>
            <a:r>
              <a:rPr lang="en-US" dirty="0"/>
              <a:t>Definitions of Surgical Timing and Surgical Risk</a:t>
            </a:r>
          </a:p>
        </p:txBody>
      </p:sp>
      <p:sp>
        <p:nvSpPr>
          <p:cNvPr id="6" name="TextBox 5">
            <a:extLst>
              <a:ext uri="{FF2B5EF4-FFF2-40B4-BE49-F238E27FC236}">
                <a16:creationId xmlns:a16="http://schemas.microsoft.com/office/drawing/2014/main" id="{B9696DBC-AEAF-CC3C-7A8A-3623EC0CB645}"/>
              </a:ext>
              <a:ext uri="{C183D7F6-B498-43B3-948B-1728B52AA6E4}">
                <adec:decorative xmlns:adec="http://schemas.microsoft.com/office/drawing/2017/decorative" val="1"/>
              </a:ext>
            </a:extLst>
          </p:cNvPr>
          <p:cNvSpPr txBox="1"/>
          <p:nvPr/>
        </p:nvSpPr>
        <p:spPr>
          <a:xfrm>
            <a:off x="824037" y="1316915"/>
            <a:ext cx="4787513"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5B5ED7C0-E740-1B0A-8686-356326CC628E}"/>
              </a:ext>
              <a:ext uri="{C183D7F6-B498-43B3-948B-1728B52AA6E4}">
                <adec:decorative xmlns:adec="http://schemas.microsoft.com/office/drawing/2017/decorative" val="0"/>
              </a:ext>
            </a:extLst>
          </p:cNvPr>
          <p:cNvSpPr txBox="1"/>
          <p:nvPr/>
        </p:nvSpPr>
        <p:spPr>
          <a:xfrm>
            <a:off x="1310494" y="1393115"/>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Urgency of Surgery</a:t>
            </a:r>
          </a:p>
        </p:txBody>
      </p:sp>
      <p:graphicFrame>
        <p:nvGraphicFramePr>
          <p:cNvPr id="9" name="Table 8">
            <a:extLst>
              <a:ext uri="{FF2B5EF4-FFF2-40B4-BE49-F238E27FC236}">
                <a16:creationId xmlns:a16="http://schemas.microsoft.com/office/drawing/2014/main" id="{D49221F6-87C5-59E6-09A9-FE9C3AC233A4}"/>
              </a:ext>
            </a:extLst>
          </p:cNvPr>
          <p:cNvGraphicFramePr>
            <a:graphicFrameLocks noGrp="1"/>
          </p:cNvGraphicFramePr>
          <p:nvPr>
            <p:extLst>
              <p:ext uri="{D42A27DB-BD31-4B8C-83A1-F6EECF244321}">
                <p14:modId xmlns:p14="http://schemas.microsoft.com/office/powerpoint/2010/main" val="422650421"/>
              </p:ext>
            </p:extLst>
          </p:nvPr>
        </p:nvGraphicFramePr>
        <p:xfrm>
          <a:off x="1148314" y="1849339"/>
          <a:ext cx="4430735" cy="1859280"/>
        </p:xfrm>
        <a:graphic>
          <a:graphicData uri="http://schemas.openxmlformats.org/drawingml/2006/table">
            <a:tbl>
              <a:tblPr firstRow="1" bandRow="1">
                <a:tableStyleId>{5C22544A-7EE6-4342-B048-85BDC9FD1C3A}</a:tableStyleId>
              </a:tblPr>
              <a:tblGrid>
                <a:gridCol w="1823486">
                  <a:extLst>
                    <a:ext uri="{9D8B030D-6E8A-4147-A177-3AD203B41FA5}">
                      <a16:colId xmlns:a16="http://schemas.microsoft.com/office/drawing/2014/main" val="3718292322"/>
                    </a:ext>
                  </a:extLst>
                </a:gridCol>
                <a:gridCol w="2607249">
                  <a:extLst>
                    <a:ext uri="{9D8B030D-6E8A-4147-A177-3AD203B41FA5}">
                      <a16:colId xmlns:a16="http://schemas.microsoft.com/office/drawing/2014/main" val="793025408"/>
                    </a:ext>
                  </a:extLst>
                </a:gridCol>
              </a:tblGrid>
              <a:tr h="464820">
                <a:tc>
                  <a:txBody>
                    <a:bodyPr/>
                    <a:lstStyle/>
                    <a:p>
                      <a:r>
                        <a:rPr lang="en-US" sz="1600" dirty="0">
                          <a:solidFill>
                            <a:schemeClr val="bg1"/>
                          </a:solidFill>
                          <a:latin typeface="Lub Dub Bold" panose="020B0803030403020204" pitchFamily="34" charset="0"/>
                        </a:rPr>
                        <a:t>EMERGENCY</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r>
                        <a:rPr lang="en-US" sz="1200" dirty="0">
                          <a:solidFill>
                            <a:schemeClr val="tx1"/>
                          </a:solidFill>
                          <a:latin typeface="Lub Dub Condensed" panose="020B0506030403020204" pitchFamily="34" charset="0"/>
                        </a:rPr>
                        <a:t>Immediate threat </a:t>
                      </a:r>
                      <a:r>
                        <a:rPr lang="en-US" sz="1200" b="0" dirty="0">
                          <a:solidFill>
                            <a:schemeClr val="tx1"/>
                          </a:solidFill>
                          <a:latin typeface="Lub Dub Condensed" panose="020B0506030403020204" pitchFamily="34" charset="0"/>
                        </a:rPr>
                        <a:t>to life or limb without surgical intervention, &lt;2 hours</a:t>
                      </a:r>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7528713"/>
                  </a:ext>
                </a:extLst>
              </a:tr>
              <a:tr h="464820">
                <a:tc>
                  <a:txBody>
                    <a:bodyPr/>
                    <a:lstStyle/>
                    <a:p>
                      <a:r>
                        <a:rPr lang="en-US" sz="1600" dirty="0">
                          <a:solidFill>
                            <a:schemeClr val="tx1"/>
                          </a:solidFill>
                          <a:latin typeface="Lub Dub Bold" panose="020B0803030403020204" pitchFamily="34" charset="0"/>
                        </a:rPr>
                        <a:t>URGENT</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200" b="1" dirty="0">
                          <a:solidFill>
                            <a:schemeClr val="tx1"/>
                          </a:solidFill>
                          <a:latin typeface="Lub Dub Condensed" panose="020B0506030403020204" pitchFamily="34" charset="0"/>
                        </a:rPr>
                        <a:t>Threat</a:t>
                      </a:r>
                      <a:r>
                        <a:rPr lang="en-US" sz="1200" dirty="0">
                          <a:solidFill>
                            <a:schemeClr val="tx1"/>
                          </a:solidFill>
                          <a:latin typeface="Lub Dub Condensed" panose="020B0506030403020204" pitchFamily="34" charset="0"/>
                        </a:rPr>
                        <a:t> to life or limb without surgical intervention, 2-24 hours</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8696547"/>
                  </a:ext>
                </a:extLst>
              </a:tr>
              <a:tr h="464820">
                <a:tc>
                  <a:txBody>
                    <a:bodyPr/>
                    <a:lstStyle/>
                    <a:p>
                      <a:r>
                        <a:rPr lang="en-US" sz="1600" dirty="0">
                          <a:solidFill>
                            <a:schemeClr val="tx1"/>
                          </a:solidFill>
                          <a:latin typeface="Lub Dub Bold" panose="020B0803030403020204" pitchFamily="34" charset="0"/>
                        </a:rPr>
                        <a:t>TIME-SENSITIVE</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200" b="1" dirty="0">
                          <a:solidFill>
                            <a:schemeClr val="tx1"/>
                          </a:solidFill>
                          <a:latin typeface="Lub Dub Condensed" panose="020B0506030403020204" pitchFamily="34" charset="0"/>
                        </a:rPr>
                        <a:t>May delay</a:t>
                      </a:r>
                      <a:r>
                        <a:rPr lang="en-US" sz="1200" dirty="0">
                          <a:solidFill>
                            <a:schemeClr val="tx1"/>
                          </a:solidFill>
                          <a:latin typeface="Lub Dub Condensed" panose="020B0506030403020204" pitchFamily="34" charset="0"/>
                        </a:rPr>
                        <a:t> surgery up to 3 months to complete evaluation + manage</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71319929"/>
                  </a:ext>
                </a:extLst>
              </a:tr>
              <a:tr h="464820">
                <a:tc>
                  <a:txBody>
                    <a:bodyPr/>
                    <a:lstStyle/>
                    <a:p>
                      <a:r>
                        <a:rPr lang="en-US" sz="1600" dirty="0">
                          <a:solidFill>
                            <a:schemeClr val="tx1"/>
                          </a:solidFill>
                          <a:latin typeface="Lub Dub Bold" panose="020B0803030403020204" pitchFamily="34" charset="0"/>
                        </a:rPr>
                        <a:t>ELECTIVE</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2D472"/>
                    </a:solidFill>
                  </a:tcPr>
                </a:tc>
                <a:tc>
                  <a:txBody>
                    <a:bodyPr/>
                    <a:lstStyle/>
                    <a:p>
                      <a:r>
                        <a:rPr lang="en-US" sz="1200" b="1" dirty="0">
                          <a:solidFill>
                            <a:schemeClr val="tx1"/>
                          </a:solidFill>
                          <a:latin typeface="Lub Dub Condensed" panose="020B0506030403020204" pitchFamily="34" charset="0"/>
                        </a:rPr>
                        <a:t>Complete</a:t>
                      </a:r>
                      <a:r>
                        <a:rPr lang="en-US" sz="1200" dirty="0">
                          <a:solidFill>
                            <a:schemeClr val="tx1"/>
                          </a:solidFill>
                          <a:latin typeface="Lub Dub Condensed" panose="020B0506030403020204" pitchFamily="34" charset="0"/>
                        </a:rPr>
                        <a:t> evaluation + manage prior to surgery</a:t>
                      </a:r>
                    </a:p>
                  </a:txBody>
                  <a:tcP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0029315"/>
                  </a:ext>
                </a:extLst>
              </a:tr>
            </a:tbl>
          </a:graphicData>
        </a:graphic>
      </p:graphicFrame>
      <p:sp>
        <p:nvSpPr>
          <p:cNvPr id="10" name="TextBox 9">
            <a:extLst>
              <a:ext uri="{FF2B5EF4-FFF2-40B4-BE49-F238E27FC236}">
                <a16:creationId xmlns:a16="http://schemas.microsoft.com/office/drawing/2014/main" id="{837BB9C8-5752-BE49-CB6B-0457DD486C3F}"/>
              </a:ext>
              <a:ext uri="{C183D7F6-B498-43B3-948B-1728B52AA6E4}">
                <adec:decorative xmlns:adec="http://schemas.microsoft.com/office/drawing/2017/decorative" val="1"/>
              </a:ext>
            </a:extLst>
          </p:cNvPr>
          <p:cNvSpPr txBox="1"/>
          <p:nvPr/>
        </p:nvSpPr>
        <p:spPr>
          <a:xfrm rot="16200000">
            <a:off x="174860" y="2620190"/>
            <a:ext cx="1627205" cy="382055"/>
          </a:xfrm>
          <a:prstGeom prst="rect">
            <a:avLst/>
          </a:prstGeom>
          <a:noFill/>
        </p:spPr>
        <p:txBody>
          <a:bodyPr wrap="square" rtlCol="0">
            <a:spAutoFit/>
          </a:bodyPr>
          <a:lstStyle/>
          <a:p>
            <a:r>
              <a:rPr lang="en-US" b="1" dirty="0">
                <a:latin typeface="Lub Dub Bold" panose="020B0803030403020204" pitchFamily="34" charset="0"/>
                <a:cs typeface="Arial" panose="020B0604020202020204" pitchFamily="34" charset="0"/>
              </a:rPr>
              <a:t>RISK</a:t>
            </a:r>
            <a:r>
              <a:rPr lang="en-US" dirty="0">
                <a:latin typeface="Lub Dub Bold" panose="020B0803030403020204" pitchFamily="34" charset="0"/>
                <a:cs typeface="Arial" panose="020B0604020202020204" pitchFamily="34" charset="0"/>
              </a:rPr>
              <a:t>  </a:t>
            </a:r>
          </a:p>
        </p:txBody>
      </p:sp>
      <p:sp>
        <p:nvSpPr>
          <p:cNvPr id="11" name="Down Arrow 9">
            <a:extLst>
              <a:ext uri="{FF2B5EF4-FFF2-40B4-BE49-F238E27FC236}">
                <a16:creationId xmlns:a16="http://schemas.microsoft.com/office/drawing/2014/main" id="{46E151A7-F91E-ACAC-D20C-7988C834B323}"/>
              </a:ext>
              <a:ext uri="{C183D7F6-B498-43B3-948B-1728B52AA6E4}">
                <adec:decorative xmlns:adec="http://schemas.microsoft.com/office/drawing/2017/decorative" val="1"/>
              </a:ext>
            </a:extLst>
          </p:cNvPr>
          <p:cNvSpPr/>
          <p:nvPr/>
        </p:nvSpPr>
        <p:spPr>
          <a:xfrm rot="10800000">
            <a:off x="869721" y="2174565"/>
            <a:ext cx="237481" cy="77292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402F57-3250-3852-93EC-BEE46065F884}"/>
              </a:ext>
              <a:ext uri="{C183D7F6-B498-43B3-948B-1728B52AA6E4}">
                <adec:decorative xmlns:adec="http://schemas.microsoft.com/office/drawing/2017/decorative" val="1"/>
              </a:ext>
            </a:extLst>
          </p:cNvPr>
          <p:cNvSpPr txBox="1"/>
          <p:nvPr/>
        </p:nvSpPr>
        <p:spPr>
          <a:xfrm>
            <a:off x="6308514" y="1316915"/>
            <a:ext cx="4572992"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66C36AAE-2B03-6903-324D-20C08B5A4623}"/>
              </a:ext>
              <a:ext uri="{C183D7F6-B498-43B3-948B-1728B52AA6E4}">
                <adec:decorative xmlns:adec="http://schemas.microsoft.com/office/drawing/2017/decorative" val="0"/>
              </a:ext>
            </a:extLst>
          </p:cNvPr>
          <p:cNvSpPr txBox="1"/>
          <p:nvPr/>
        </p:nvSpPr>
        <p:spPr>
          <a:xfrm>
            <a:off x="6763797" y="1393115"/>
            <a:ext cx="328510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Type of Surgery</a:t>
            </a:r>
          </a:p>
        </p:txBody>
      </p:sp>
      <p:graphicFrame>
        <p:nvGraphicFramePr>
          <p:cNvPr id="18" name="Table 17">
            <a:extLst>
              <a:ext uri="{FF2B5EF4-FFF2-40B4-BE49-F238E27FC236}">
                <a16:creationId xmlns:a16="http://schemas.microsoft.com/office/drawing/2014/main" id="{D7F68759-D864-9DFF-3343-7603CC95451F}"/>
              </a:ext>
            </a:extLst>
          </p:cNvPr>
          <p:cNvGraphicFramePr>
            <a:graphicFrameLocks noGrp="1"/>
          </p:cNvGraphicFramePr>
          <p:nvPr>
            <p:extLst>
              <p:ext uri="{D42A27DB-BD31-4B8C-83A1-F6EECF244321}">
                <p14:modId xmlns:p14="http://schemas.microsoft.com/office/powerpoint/2010/main" val="4170222176"/>
              </p:ext>
            </p:extLst>
          </p:nvPr>
        </p:nvGraphicFramePr>
        <p:xfrm>
          <a:off x="6308514" y="1849339"/>
          <a:ext cx="4572990" cy="1859280"/>
        </p:xfrm>
        <a:graphic>
          <a:graphicData uri="http://schemas.openxmlformats.org/drawingml/2006/table">
            <a:tbl>
              <a:tblPr firstRow="1" bandRow="1">
                <a:tableStyleId>{5C22544A-7EE6-4342-B048-85BDC9FD1C3A}</a:tableStyleId>
              </a:tblPr>
              <a:tblGrid>
                <a:gridCol w="1524330">
                  <a:extLst>
                    <a:ext uri="{9D8B030D-6E8A-4147-A177-3AD203B41FA5}">
                      <a16:colId xmlns:a16="http://schemas.microsoft.com/office/drawing/2014/main" val="1967287515"/>
                    </a:ext>
                  </a:extLst>
                </a:gridCol>
                <a:gridCol w="1524330">
                  <a:extLst>
                    <a:ext uri="{9D8B030D-6E8A-4147-A177-3AD203B41FA5}">
                      <a16:colId xmlns:a16="http://schemas.microsoft.com/office/drawing/2014/main" val="259164733"/>
                    </a:ext>
                  </a:extLst>
                </a:gridCol>
                <a:gridCol w="1524330">
                  <a:extLst>
                    <a:ext uri="{9D8B030D-6E8A-4147-A177-3AD203B41FA5}">
                      <a16:colId xmlns:a16="http://schemas.microsoft.com/office/drawing/2014/main" val="2096668610"/>
                    </a:ext>
                  </a:extLst>
                </a:gridCol>
              </a:tblGrid>
              <a:tr h="329784">
                <a:tc rowSpan="2">
                  <a:txBody>
                    <a:bodyPr/>
                    <a:lstStyle/>
                    <a:p>
                      <a:pPr algn="ctr"/>
                      <a:r>
                        <a:rPr lang="en-US" sz="1600" dirty="0">
                          <a:solidFill>
                            <a:schemeClr val="tx1"/>
                          </a:solidFill>
                          <a:latin typeface="Lub Dub Bold" panose="020B0803030403020204" pitchFamily="34" charset="0"/>
                        </a:rPr>
                        <a:t>LOW RISK</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2D472"/>
                    </a:solidFill>
                  </a:tcPr>
                </a:tc>
                <a:tc gridSpan="2">
                  <a:txBody>
                    <a:bodyPr/>
                    <a:lstStyle/>
                    <a:p>
                      <a:pPr algn="ctr"/>
                      <a:r>
                        <a:rPr lang="en-US" sz="1600" dirty="0">
                          <a:latin typeface="Lub Dub Bold" panose="020B0803030403020204" pitchFamily="34" charset="0"/>
                        </a:rPr>
                        <a:t>ELEVATED RISK</a:t>
                      </a:r>
                    </a:p>
                  </a:txBody>
                  <a:tcP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latin typeface="Lub Dub Bold" panose="020B0803030403020204" pitchFamily="34" charset="0"/>
                      </a:endParaRPr>
                    </a:p>
                  </a:txBody>
                  <a:tcPr/>
                </a:tc>
                <a:extLst>
                  <a:ext uri="{0D108BD9-81ED-4DB2-BD59-A6C34878D82A}">
                    <a16:rowId xmlns:a16="http://schemas.microsoft.com/office/drawing/2014/main" val="534463533"/>
                  </a:ext>
                </a:extLst>
              </a:tr>
              <a:tr h="299803">
                <a:tc vMerge="1">
                  <a:txBody>
                    <a:bodyPr/>
                    <a:lstStyle/>
                    <a:p>
                      <a:pPr algn="ctr"/>
                      <a:endParaRPr lang="en-US" dirty="0">
                        <a:latin typeface="Lub Dub Bold" panose="020B0803030403020204" pitchFamily="34" charset="0"/>
                      </a:endParaRPr>
                    </a:p>
                  </a:txBody>
                  <a:tcPr/>
                </a:tc>
                <a:tc>
                  <a:txBody>
                    <a:bodyPr/>
                    <a:lstStyle/>
                    <a:p>
                      <a:pPr algn="ctr"/>
                      <a:r>
                        <a:rPr lang="en-US" sz="1400" dirty="0">
                          <a:latin typeface="Lub Dub Bold" panose="020B0803030403020204" pitchFamily="34" charset="0"/>
                        </a:rPr>
                        <a:t>INTERMEDIATE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9B1D"/>
                    </a:solidFill>
                  </a:tcPr>
                </a:tc>
                <a:tc>
                  <a:txBody>
                    <a:bodyPr/>
                    <a:lstStyle/>
                    <a:p>
                      <a:pPr algn="ctr"/>
                      <a:r>
                        <a:rPr lang="en-US" sz="1400" dirty="0">
                          <a:solidFill>
                            <a:schemeClr val="bg1"/>
                          </a:solidFill>
                          <a:latin typeface="Lub Dub Bold" panose="020B0803030403020204" pitchFamily="34" charset="0"/>
                        </a:rPr>
                        <a:t>HIGH</a:t>
                      </a:r>
                    </a:p>
                  </a:txBody>
                  <a:tcPr>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CF2429"/>
                    </a:solidFill>
                  </a:tcPr>
                </a:tc>
                <a:extLst>
                  <a:ext uri="{0D108BD9-81ED-4DB2-BD59-A6C34878D82A}">
                    <a16:rowId xmlns:a16="http://schemas.microsoft.com/office/drawing/2014/main" val="1848109326"/>
                  </a:ext>
                </a:extLst>
              </a:tr>
              <a:tr h="299803">
                <a:tc>
                  <a:txBody>
                    <a:bodyPr/>
                    <a:lstStyle/>
                    <a:p>
                      <a:pPr algn="ctr"/>
                      <a:r>
                        <a:rPr lang="en-US" sz="1400" dirty="0">
                          <a:latin typeface="Lub Dub Condensed" panose="020B0506030403020204" pitchFamily="34" charset="0"/>
                        </a:rPr>
                        <a:t>Endocrine</a:t>
                      </a:r>
                    </a:p>
                  </a:txBody>
                  <a:tcPr anchor="ctr">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General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Vascular</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7740341"/>
                  </a:ext>
                </a:extLst>
              </a:tr>
              <a:tr h="299803">
                <a:tc>
                  <a:txBody>
                    <a:bodyPr/>
                    <a:lstStyle/>
                    <a:p>
                      <a:pPr algn="ctr"/>
                      <a:r>
                        <a:rPr lang="en-US" sz="1400" dirty="0">
                          <a:latin typeface="Lub Dub Condensed" panose="020B0506030403020204" pitchFamily="34" charset="0"/>
                        </a:rPr>
                        <a:t>Breast</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Thoracic</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90643946"/>
                  </a:ext>
                </a:extLst>
              </a:tr>
              <a:tr h="299803">
                <a:tc>
                  <a:txBody>
                    <a:bodyPr/>
                    <a:lstStyle/>
                    <a:p>
                      <a:pPr algn="ctr"/>
                      <a:r>
                        <a:rPr lang="en-US" sz="1400" dirty="0">
                          <a:latin typeface="Lub Dub Condensed" panose="020B0506030403020204" pitchFamily="34" charset="0"/>
                        </a:rPr>
                        <a:t>Gynecology</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Genitourinary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Transplant</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67554000"/>
                  </a:ext>
                </a:extLst>
              </a:tr>
              <a:tr h="299803">
                <a:tc>
                  <a:txBody>
                    <a:bodyPr/>
                    <a:lstStyle/>
                    <a:p>
                      <a:pPr algn="ctr"/>
                      <a:r>
                        <a:rPr lang="en-US" sz="1400" dirty="0">
                          <a:latin typeface="Lub Dub Condensed" panose="020B0506030403020204" pitchFamily="34" charset="0"/>
                        </a:rPr>
                        <a:t>Obstetrics</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Orthopedic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Neurosurgery</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7476551"/>
                  </a:ext>
                </a:extLst>
              </a:tr>
            </a:tbl>
          </a:graphicData>
        </a:graphic>
      </p:graphicFrame>
      <p:sp>
        <p:nvSpPr>
          <p:cNvPr id="19" name="TextBox 18">
            <a:extLst>
              <a:ext uri="{FF2B5EF4-FFF2-40B4-BE49-F238E27FC236}">
                <a16:creationId xmlns:a16="http://schemas.microsoft.com/office/drawing/2014/main" id="{54D552EC-F56B-127D-EE54-AB1585F18B58}"/>
              </a:ext>
              <a:ext uri="{C183D7F6-B498-43B3-948B-1728B52AA6E4}">
                <adec:decorative xmlns:adec="http://schemas.microsoft.com/office/drawing/2017/decorative" val="1"/>
              </a:ext>
            </a:extLst>
          </p:cNvPr>
          <p:cNvSpPr txBox="1"/>
          <p:nvPr/>
        </p:nvSpPr>
        <p:spPr>
          <a:xfrm>
            <a:off x="2505344" y="4108440"/>
            <a:ext cx="685938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0" name="TextBox 19">
            <a:extLst>
              <a:ext uri="{FF2B5EF4-FFF2-40B4-BE49-F238E27FC236}">
                <a16:creationId xmlns:a16="http://schemas.microsoft.com/office/drawing/2014/main" id="{9E37BCB3-CE27-5F9A-CAAF-1A6F451F4F18}"/>
              </a:ext>
              <a:ext uri="{C183D7F6-B498-43B3-948B-1728B52AA6E4}">
                <adec:decorative xmlns:adec="http://schemas.microsoft.com/office/drawing/2017/decorative" val="0"/>
              </a:ext>
            </a:extLst>
          </p:cNvPr>
          <p:cNvSpPr txBox="1"/>
          <p:nvPr/>
        </p:nvSpPr>
        <p:spPr>
          <a:xfrm>
            <a:off x="2960626" y="4137014"/>
            <a:ext cx="6404097" cy="42149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Overall Risk (Patient + Surgical Characteristics)</a:t>
            </a:r>
          </a:p>
        </p:txBody>
      </p:sp>
      <p:graphicFrame>
        <p:nvGraphicFramePr>
          <p:cNvPr id="30" name="Table 29">
            <a:extLst>
              <a:ext uri="{FF2B5EF4-FFF2-40B4-BE49-F238E27FC236}">
                <a16:creationId xmlns:a16="http://schemas.microsoft.com/office/drawing/2014/main" id="{F766F118-1DFD-BF60-67A1-5A0CFE16E7DA}"/>
              </a:ext>
            </a:extLst>
          </p:cNvPr>
          <p:cNvGraphicFramePr>
            <a:graphicFrameLocks noGrp="1"/>
          </p:cNvGraphicFramePr>
          <p:nvPr>
            <p:extLst>
              <p:ext uri="{D42A27DB-BD31-4B8C-83A1-F6EECF244321}">
                <p14:modId xmlns:p14="http://schemas.microsoft.com/office/powerpoint/2010/main" val="3690134020"/>
              </p:ext>
            </p:extLst>
          </p:nvPr>
        </p:nvGraphicFramePr>
        <p:xfrm>
          <a:off x="3169490" y="4643891"/>
          <a:ext cx="5588599" cy="923165"/>
        </p:xfrm>
        <a:graphic>
          <a:graphicData uri="http://schemas.openxmlformats.org/drawingml/2006/table">
            <a:tbl>
              <a:tblPr firstRow="1" bandRow="1">
                <a:tableStyleId>{5C22544A-7EE6-4342-B048-85BDC9FD1C3A}</a:tableStyleId>
              </a:tblPr>
              <a:tblGrid>
                <a:gridCol w="2712050">
                  <a:extLst>
                    <a:ext uri="{9D8B030D-6E8A-4147-A177-3AD203B41FA5}">
                      <a16:colId xmlns:a16="http://schemas.microsoft.com/office/drawing/2014/main" val="3718292322"/>
                    </a:ext>
                  </a:extLst>
                </a:gridCol>
                <a:gridCol w="2876549">
                  <a:extLst>
                    <a:ext uri="{9D8B030D-6E8A-4147-A177-3AD203B41FA5}">
                      <a16:colId xmlns:a16="http://schemas.microsoft.com/office/drawing/2014/main" val="793025408"/>
                    </a:ext>
                  </a:extLst>
                </a:gridCol>
              </a:tblGrid>
              <a:tr h="468236">
                <a:tc>
                  <a:txBody>
                    <a:bodyPr/>
                    <a:lstStyle/>
                    <a:p>
                      <a:pPr algn="ctr"/>
                      <a:r>
                        <a:rPr lang="en-US" sz="1600" dirty="0">
                          <a:solidFill>
                            <a:schemeClr val="tx1"/>
                          </a:solidFill>
                          <a:latin typeface="Lub Dub Bold" panose="020B0803030403020204" pitchFamily="34" charset="0"/>
                        </a:rPr>
                        <a:t>MACE &lt;1%</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LOW RISK</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037528713"/>
                  </a:ext>
                </a:extLst>
              </a:tr>
              <a:tr h="454929">
                <a:tc>
                  <a:txBody>
                    <a:bodyPr/>
                    <a:lstStyle/>
                    <a:p>
                      <a:pPr algn="ctr"/>
                      <a:r>
                        <a:rPr lang="en-US" sz="1600" dirty="0">
                          <a:solidFill>
                            <a:schemeClr val="tx1"/>
                          </a:solidFill>
                          <a:latin typeface="Lub Dub Bold" panose="020B0803030403020204" pitchFamily="34" charset="0"/>
                        </a:rPr>
                        <a:t>MACE ≥1%</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kern="1200" dirty="0">
                          <a:solidFill>
                            <a:schemeClr val="tx1"/>
                          </a:solidFill>
                          <a:latin typeface="Lub Dub Bold" panose="020B0803030403020204" pitchFamily="34" charset="0"/>
                          <a:ea typeface="+mn-ea"/>
                          <a:cs typeface="+mn-cs"/>
                        </a:rPr>
                        <a:t>ELEVATED RISK</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3928696547"/>
                  </a:ext>
                </a:extLst>
              </a:tr>
            </a:tbl>
          </a:graphicData>
        </a:graphic>
      </p:graphicFrame>
      <p:sp>
        <p:nvSpPr>
          <p:cNvPr id="23" name="TextBox 22">
            <a:extLst>
              <a:ext uri="{FF2B5EF4-FFF2-40B4-BE49-F238E27FC236}">
                <a16:creationId xmlns:a16="http://schemas.microsoft.com/office/drawing/2014/main" id="{61F6F2EA-5A37-D61C-C4D7-7DC369B977EA}"/>
              </a:ext>
            </a:extLst>
          </p:cNvPr>
          <p:cNvSpPr txBox="1"/>
          <p:nvPr/>
        </p:nvSpPr>
        <p:spPr>
          <a:xfrm>
            <a:off x="3169491" y="5596962"/>
            <a:ext cx="5293907" cy="276999"/>
          </a:xfrm>
          <a:prstGeom prst="rect">
            <a:avLst/>
          </a:prstGeom>
          <a:noFill/>
        </p:spPr>
        <p:txBody>
          <a:bodyPr wrap="square" rtlCol="0">
            <a:spAutoFit/>
          </a:bodyPr>
          <a:lstStyle/>
          <a:p>
            <a:r>
              <a:rPr lang="en-US" sz="1200" dirty="0">
                <a:latin typeface="Lub Dub Condensed" panose="020B0506030403020204" pitchFamily="34" charset="0"/>
              </a:rPr>
              <a:t>*Based on RCRI or other risk prediction tool</a:t>
            </a:r>
          </a:p>
        </p:txBody>
      </p:sp>
      <p:cxnSp>
        <p:nvCxnSpPr>
          <p:cNvPr id="32" name="Straight Arrow Connector 31">
            <a:extLst>
              <a:ext uri="{FF2B5EF4-FFF2-40B4-BE49-F238E27FC236}">
                <a16:creationId xmlns:a16="http://schemas.microsoft.com/office/drawing/2014/main" id="{DB91E562-E23D-C03D-F627-9EE0F0641FA4}"/>
              </a:ext>
              <a:ext uri="{C183D7F6-B498-43B3-948B-1728B52AA6E4}">
                <adec:decorative xmlns:adec="http://schemas.microsoft.com/office/drawing/2017/decorative" val="1"/>
              </a:ext>
            </a:extLst>
          </p:cNvPr>
          <p:cNvCxnSpPr/>
          <p:nvPr/>
        </p:nvCxnSpPr>
        <p:spPr>
          <a:xfrm>
            <a:off x="5481917" y="4878962"/>
            <a:ext cx="76157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97B3EC-E6DD-FAE4-0917-875A0C794DE7}"/>
              </a:ext>
              <a:ext uri="{C183D7F6-B498-43B3-948B-1728B52AA6E4}">
                <adec:decorative xmlns:adec="http://schemas.microsoft.com/office/drawing/2017/decorative" val="1"/>
              </a:ext>
            </a:extLst>
          </p:cNvPr>
          <p:cNvCxnSpPr/>
          <p:nvPr/>
        </p:nvCxnSpPr>
        <p:spPr>
          <a:xfrm>
            <a:off x="5481917" y="5345687"/>
            <a:ext cx="76157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E51684D-BDBD-3EDF-5B48-7616D13099F3}"/>
              </a:ext>
              <a:ext uri="{C183D7F6-B498-43B3-948B-1728B52AA6E4}">
                <adec:decorative xmlns:adec="http://schemas.microsoft.com/office/drawing/2017/decorative" val="1"/>
              </a:ext>
            </a:extLst>
          </p:cNvPr>
          <p:cNvGrpSpPr/>
          <p:nvPr/>
        </p:nvGrpSpPr>
        <p:grpSpPr>
          <a:xfrm>
            <a:off x="2554039" y="4137014"/>
            <a:ext cx="583249" cy="421493"/>
            <a:chOff x="5729287" y="3162395"/>
            <a:chExt cx="732566" cy="529399"/>
          </a:xfrm>
          <a:solidFill>
            <a:schemeClr val="bg1"/>
          </a:solidFill>
        </p:grpSpPr>
        <p:sp>
          <p:nvSpPr>
            <p:cNvPr id="17" name="Freeform: Shape 16">
              <a:extLst>
                <a:ext uri="{FF2B5EF4-FFF2-40B4-BE49-F238E27FC236}">
                  <a16:creationId xmlns:a16="http://schemas.microsoft.com/office/drawing/2014/main" id="{299704BA-C148-2207-20EA-34F022D3EE74}"/>
                </a:ext>
              </a:extLst>
            </p:cNvPr>
            <p:cNvSpPr/>
            <p:nvPr/>
          </p:nvSpPr>
          <p:spPr>
            <a:xfrm>
              <a:off x="6111429" y="3494532"/>
              <a:ext cx="350424" cy="197262"/>
            </a:xfrm>
            <a:custGeom>
              <a:avLst/>
              <a:gdLst>
                <a:gd name="connsiteX0" fmla="*/ 117634 w 350424"/>
                <a:gd name="connsiteY0" fmla="*/ 162687 h 197262"/>
                <a:gd name="connsiteX1" fmla="*/ 102870 w 350424"/>
                <a:gd name="connsiteY1" fmla="*/ 197263 h 197262"/>
                <a:gd name="connsiteX2" fmla="*/ 260318 w 350424"/>
                <a:gd name="connsiteY2" fmla="*/ 197263 h 197262"/>
                <a:gd name="connsiteX3" fmla="*/ 260318 w 350424"/>
                <a:gd name="connsiteY3" fmla="*/ 135636 h 197262"/>
                <a:gd name="connsiteX4" fmla="*/ 281273 w 350424"/>
                <a:gd name="connsiteY4" fmla="*/ 135636 h 197262"/>
                <a:gd name="connsiteX5" fmla="*/ 285274 w 350424"/>
                <a:gd name="connsiteY5" fmla="*/ 197263 h 197262"/>
                <a:gd name="connsiteX6" fmla="*/ 350425 w 350424"/>
                <a:gd name="connsiteY6" fmla="*/ 197263 h 197262"/>
                <a:gd name="connsiteX7" fmla="*/ 350425 w 350424"/>
                <a:gd name="connsiteY7" fmla="*/ 124396 h 197262"/>
                <a:gd name="connsiteX8" fmla="*/ 171069 w 350424"/>
                <a:gd name="connsiteY8" fmla="*/ 0 h 197262"/>
                <a:gd name="connsiteX9" fmla="*/ 0 w 350424"/>
                <a:gd name="connsiteY9" fmla="*/ 82105 h 197262"/>
                <a:gd name="connsiteX10" fmla="*/ 60389 w 350424"/>
                <a:gd name="connsiteY10" fmla="*/ 88392 h 197262"/>
                <a:gd name="connsiteX11" fmla="*/ 102013 w 350424"/>
                <a:gd name="connsiteY11" fmla="*/ 65818 h 197262"/>
                <a:gd name="connsiteX12" fmla="*/ 151924 w 350424"/>
                <a:gd name="connsiteY12" fmla="*/ 115633 h 197262"/>
                <a:gd name="connsiteX13" fmla="*/ 117634 w 350424"/>
                <a:gd name="connsiteY13" fmla="*/ 162782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24" h="197262">
                  <a:moveTo>
                    <a:pt x="117634" y="162687"/>
                  </a:moveTo>
                  <a:cubicBezTo>
                    <a:pt x="116015" y="177737"/>
                    <a:pt x="110300" y="189071"/>
                    <a:pt x="102870" y="197263"/>
                  </a:cubicBezTo>
                  <a:lnTo>
                    <a:pt x="260318" y="197263"/>
                  </a:lnTo>
                  <a:lnTo>
                    <a:pt x="260318" y="135636"/>
                  </a:lnTo>
                  <a:lnTo>
                    <a:pt x="281273" y="135636"/>
                  </a:lnTo>
                  <a:lnTo>
                    <a:pt x="285274" y="197263"/>
                  </a:lnTo>
                  <a:lnTo>
                    <a:pt x="350425" y="197263"/>
                  </a:lnTo>
                  <a:lnTo>
                    <a:pt x="350425" y="124396"/>
                  </a:lnTo>
                  <a:cubicBezTo>
                    <a:pt x="350425" y="54673"/>
                    <a:pt x="294227" y="0"/>
                    <a:pt x="171069" y="0"/>
                  </a:cubicBezTo>
                  <a:cubicBezTo>
                    <a:pt x="74200" y="0"/>
                    <a:pt x="19431" y="34576"/>
                    <a:pt x="0" y="82105"/>
                  </a:cubicBezTo>
                  <a:lnTo>
                    <a:pt x="60389" y="88392"/>
                  </a:lnTo>
                  <a:cubicBezTo>
                    <a:pt x="69342" y="74771"/>
                    <a:pt x="84582" y="65818"/>
                    <a:pt x="102013" y="65818"/>
                  </a:cubicBezTo>
                  <a:cubicBezTo>
                    <a:pt x="129540" y="65818"/>
                    <a:pt x="151924" y="88201"/>
                    <a:pt x="151924" y="115633"/>
                  </a:cubicBezTo>
                  <a:cubicBezTo>
                    <a:pt x="151924" y="137731"/>
                    <a:pt x="137541" y="156210"/>
                    <a:pt x="117634" y="162782"/>
                  </a:cubicBezTo>
                  <a:close/>
                </a:path>
              </a:pathLst>
            </a:custGeom>
            <a:gr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38A2730-707A-3394-B0B6-260882CD65E9}"/>
                </a:ext>
              </a:extLst>
            </p:cNvPr>
            <p:cNvSpPr/>
            <p:nvPr/>
          </p:nvSpPr>
          <p:spPr>
            <a:xfrm>
              <a:off x="6178200" y="3269360"/>
              <a:ext cx="208597" cy="208597"/>
            </a:xfrm>
            <a:custGeom>
              <a:avLst/>
              <a:gdLst>
                <a:gd name="connsiteX0" fmla="*/ 208597 w 208597"/>
                <a:gd name="connsiteY0" fmla="*/ 104299 h 208597"/>
                <a:gd name="connsiteX1" fmla="*/ 104299 w 208597"/>
                <a:gd name="connsiteY1" fmla="*/ 0 h 208597"/>
                <a:gd name="connsiteX2" fmla="*/ 0 w 208597"/>
                <a:gd name="connsiteY2" fmla="*/ 104299 h 208597"/>
                <a:gd name="connsiteX3" fmla="*/ 104299 w 208597"/>
                <a:gd name="connsiteY3" fmla="*/ 208598 h 208597"/>
                <a:gd name="connsiteX4" fmla="*/ 208597 w 208597"/>
                <a:gd name="connsiteY4" fmla="*/ 104299 h 20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08597">
                  <a:moveTo>
                    <a:pt x="208597" y="104299"/>
                  </a:moveTo>
                  <a:cubicBezTo>
                    <a:pt x="208597" y="46672"/>
                    <a:pt x="161925" y="0"/>
                    <a:pt x="104299" y="0"/>
                  </a:cubicBezTo>
                  <a:cubicBezTo>
                    <a:pt x="46672" y="0"/>
                    <a:pt x="0" y="46672"/>
                    <a:pt x="0" y="104299"/>
                  </a:cubicBezTo>
                  <a:cubicBezTo>
                    <a:pt x="0" y="161925"/>
                    <a:pt x="46672" y="208598"/>
                    <a:pt x="104299" y="208598"/>
                  </a:cubicBezTo>
                  <a:cubicBezTo>
                    <a:pt x="161925" y="208598"/>
                    <a:pt x="208597" y="161925"/>
                    <a:pt x="208597" y="104299"/>
                  </a:cubicBez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DA20692-AB27-4F4F-B863-378EE4303466}"/>
                </a:ext>
              </a:extLst>
            </p:cNvPr>
            <p:cNvSpPr/>
            <p:nvPr/>
          </p:nvSpPr>
          <p:spPr>
            <a:xfrm>
              <a:off x="5729287" y="3162395"/>
              <a:ext cx="510444" cy="529304"/>
            </a:xfrm>
            <a:custGeom>
              <a:avLst/>
              <a:gdLst>
                <a:gd name="connsiteX0" fmla="*/ 180975 w 510444"/>
                <a:gd name="connsiteY0" fmla="*/ 493014 h 529304"/>
                <a:gd name="connsiteX1" fmla="*/ 125444 w 510444"/>
                <a:gd name="connsiteY1" fmla="*/ 379952 h 529304"/>
                <a:gd name="connsiteX2" fmla="*/ 155162 w 510444"/>
                <a:gd name="connsiteY2" fmla="*/ 371856 h 529304"/>
                <a:gd name="connsiteX3" fmla="*/ 214027 w 510444"/>
                <a:gd name="connsiteY3" fmla="*/ 493014 h 529304"/>
                <a:gd name="connsiteX4" fmla="*/ 266700 w 510444"/>
                <a:gd name="connsiteY4" fmla="*/ 529304 h 529304"/>
                <a:gd name="connsiteX5" fmla="*/ 427196 w 510444"/>
                <a:gd name="connsiteY5" fmla="*/ 529304 h 529304"/>
                <a:gd name="connsiteX6" fmla="*/ 476536 w 510444"/>
                <a:gd name="connsiteY6" fmla="*/ 486061 h 529304"/>
                <a:gd name="connsiteX7" fmla="*/ 474821 w 510444"/>
                <a:gd name="connsiteY7" fmla="*/ 472154 h 529304"/>
                <a:gd name="connsiteX8" fmla="*/ 484251 w 510444"/>
                <a:gd name="connsiteY8" fmla="*/ 473964 h 529304"/>
                <a:gd name="connsiteX9" fmla="*/ 510445 w 510444"/>
                <a:gd name="connsiteY9" fmla="*/ 447675 h 529304"/>
                <a:gd name="connsiteX10" fmla="*/ 484251 w 510444"/>
                <a:gd name="connsiteY10" fmla="*/ 421481 h 529304"/>
                <a:gd name="connsiteX11" fmla="*/ 459200 w 510444"/>
                <a:gd name="connsiteY11" fmla="*/ 440341 h 529304"/>
                <a:gd name="connsiteX12" fmla="*/ 365950 w 510444"/>
                <a:gd name="connsiteY12" fmla="*/ 412337 h 529304"/>
                <a:gd name="connsiteX13" fmla="*/ 316230 w 510444"/>
                <a:gd name="connsiteY13" fmla="*/ 288989 h 529304"/>
                <a:gd name="connsiteX14" fmla="*/ 317278 w 510444"/>
                <a:gd name="connsiteY14" fmla="*/ 203359 h 529304"/>
                <a:gd name="connsiteX15" fmla="*/ 296990 w 510444"/>
                <a:gd name="connsiteY15" fmla="*/ 216599 h 529304"/>
                <a:gd name="connsiteX16" fmla="*/ 298133 w 510444"/>
                <a:gd name="connsiteY16" fmla="*/ 268986 h 529304"/>
                <a:gd name="connsiteX17" fmla="*/ 230029 w 510444"/>
                <a:gd name="connsiteY17" fmla="*/ 137351 h 529304"/>
                <a:gd name="connsiteX18" fmla="*/ 218027 w 510444"/>
                <a:gd name="connsiteY18" fmla="*/ 124682 h 529304"/>
                <a:gd name="connsiteX19" fmla="*/ 230791 w 510444"/>
                <a:gd name="connsiteY19" fmla="*/ 110014 h 529304"/>
                <a:gd name="connsiteX20" fmla="*/ 246317 w 510444"/>
                <a:gd name="connsiteY20" fmla="*/ 125730 h 529304"/>
                <a:gd name="connsiteX21" fmla="*/ 266700 w 510444"/>
                <a:gd name="connsiteY21" fmla="*/ 203549 h 529304"/>
                <a:gd name="connsiteX22" fmla="*/ 338614 w 510444"/>
                <a:gd name="connsiteY22" fmla="*/ 104394 h 529304"/>
                <a:gd name="connsiteX23" fmla="*/ 234220 w 510444"/>
                <a:gd name="connsiteY23" fmla="*/ 0 h 529304"/>
                <a:gd name="connsiteX24" fmla="*/ 129826 w 510444"/>
                <a:gd name="connsiteY24" fmla="*/ 104394 h 529304"/>
                <a:gd name="connsiteX25" fmla="*/ 225171 w 510444"/>
                <a:gd name="connsiteY25" fmla="*/ 208312 h 529304"/>
                <a:gd name="connsiteX26" fmla="*/ 292513 w 510444"/>
                <a:gd name="connsiteY26" fmla="*/ 293942 h 529304"/>
                <a:gd name="connsiteX27" fmla="*/ 331375 w 510444"/>
                <a:gd name="connsiteY27" fmla="*/ 408908 h 529304"/>
                <a:gd name="connsiteX28" fmla="*/ 355664 w 510444"/>
                <a:gd name="connsiteY28" fmla="*/ 435483 h 529304"/>
                <a:gd name="connsiteX29" fmla="*/ 308420 w 510444"/>
                <a:gd name="connsiteY29" fmla="*/ 430530 h 529304"/>
                <a:gd name="connsiteX30" fmla="*/ 252127 w 510444"/>
                <a:gd name="connsiteY30" fmla="*/ 298037 h 529304"/>
                <a:gd name="connsiteX31" fmla="*/ 144399 w 510444"/>
                <a:gd name="connsiteY31" fmla="*/ 216599 h 529304"/>
                <a:gd name="connsiteX32" fmla="*/ 25527 w 510444"/>
                <a:gd name="connsiteY32" fmla="*/ 332708 h 529304"/>
                <a:gd name="connsiteX33" fmla="*/ 0 w 510444"/>
                <a:gd name="connsiteY33" fmla="*/ 529304 h 529304"/>
                <a:gd name="connsiteX34" fmla="*/ 207836 w 510444"/>
                <a:gd name="connsiteY34" fmla="*/ 529304 h 529304"/>
                <a:gd name="connsiteX35" fmla="*/ 180975 w 510444"/>
                <a:gd name="connsiteY35" fmla="*/ 493014 h 5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0444" h="529304">
                  <a:moveTo>
                    <a:pt x="180975" y="493014"/>
                  </a:moveTo>
                  <a:lnTo>
                    <a:pt x="125444" y="379952"/>
                  </a:lnTo>
                  <a:lnTo>
                    <a:pt x="155162" y="371856"/>
                  </a:lnTo>
                  <a:cubicBezTo>
                    <a:pt x="171831" y="406336"/>
                    <a:pt x="198406" y="461201"/>
                    <a:pt x="214027" y="493014"/>
                  </a:cubicBezTo>
                  <a:cubicBezTo>
                    <a:pt x="225457" y="516255"/>
                    <a:pt x="243269" y="529304"/>
                    <a:pt x="266700" y="529304"/>
                  </a:cubicBezTo>
                  <a:lnTo>
                    <a:pt x="427196" y="529304"/>
                  </a:lnTo>
                  <a:cubicBezTo>
                    <a:pt x="458248" y="529304"/>
                    <a:pt x="476536" y="514160"/>
                    <a:pt x="476536" y="486061"/>
                  </a:cubicBezTo>
                  <a:cubicBezTo>
                    <a:pt x="476536" y="480917"/>
                    <a:pt x="475869" y="476250"/>
                    <a:pt x="474821" y="472154"/>
                  </a:cubicBezTo>
                  <a:cubicBezTo>
                    <a:pt x="477774" y="473297"/>
                    <a:pt x="480917" y="473964"/>
                    <a:pt x="484251" y="473964"/>
                  </a:cubicBezTo>
                  <a:cubicBezTo>
                    <a:pt x="498729" y="473964"/>
                    <a:pt x="510445" y="462248"/>
                    <a:pt x="510445" y="447675"/>
                  </a:cubicBezTo>
                  <a:cubicBezTo>
                    <a:pt x="510445" y="433102"/>
                    <a:pt x="498729" y="421481"/>
                    <a:pt x="484251" y="421481"/>
                  </a:cubicBezTo>
                  <a:cubicBezTo>
                    <a:pt x="472345" y="421481"/>
                    <a:pt x="462344" y="429482"/>
                    <a:pt x="459200" y="440341"/>
                  </a:cubicBezTo>
                  <a:cubicBezTo>
                    <a:pt x="424339" y="443675"/>
                    <a:pt x="390144" y="436150"/>
                    <a:pt x="365950" y="412337"/>
                  </a:cubicBezTo>
                  <a:cubicBezTo>
                    <a:pt x="324612" y="371761"/>
                    <a:pt x="317183" y="302990"/>
                    <a:pt x="316230" y="288989"/>
                  </a:cubicBezTo>
                  <a:cubicBezTo>
                    <a:pt x="321183" y="278035"/>
                    <a:pt x="334899" y="240792"/>
                    <a:pt x="317278" y="203359"/>
                  </a:cubicBezTo>
                  <a:cubicBezTo>
                    <a:pt x="311753" y="208026"/>
                    <a:pt x="304991" y="212693"/>
                    <a:pt x="296990" y="216599"/>
                  </a:cubicBezTo>
                  <a:cubicBezTo>
                    <a:pt x="304991" y="234125"/>
                    <a:pt x="302038" y="258318"/>
                    <a:pt x="298133" y="268986"/>
                  </a:cubicBezTo>
                  <a:cubicBezTo>
                    <a:pt x="248507" y="233267"/>
                    <a:pt x="234315" y="167735"/>
                    <a:pt x="230029" y="137351"/>
                  </a:cubicBezTo>
                  <a:cubicBezTo>
                    <a:pt x="223647" y="136493"/>
                    <a:pt x="218504" y="131350"/>
                    <a:pt x="218027" y="124682"/>
                  </a:cubicBezTo>
                  <a:cubicBezTo>
                    <a:pt x="217456" y="117158"/>
                    <a:pt x="223171" y="110014"/>
                    <a:pt x="230791" y="110014"/>
                  </a:cubicBezTo>
                  <a:cubicBezTo>
                    <a:pt x="242030" y="110014"/>
                    <a:pt x="246317" y="117824"/>
                    <a:pt x="246317" y="125730"/>
                  </a:cubicBezTo>
                  <a:cubicBezTo>
                    <a:pt x="246317" y="126397"/>
                    <a:pt x="246507" y="161830"/>
                    <a:pt x="266700" y="203549"/>
                  </a:cubicBezTo>
                  <a:cubicBezTo>
                    <a:pt x="308420" y="189929"/>
                    <a:pt x="338614" y="150686"/>
                    <a:pt x="338614" y="104394"/>
                  </a:cubicBezTo>
                  <a:cubicBezTo>
                    <a:pt x="338614" y="46768"/>
                    <a:pt x="291846" y="0"/>
                    <a:pt x="234220" y="0"/>
                  </a:cubicBezTo>
                  <a:cubicBezTo>
                    <a:pt x="176594" y="0"/>
                    <a:pt x="129826" y="46768"/>
                    <a:pt x="129826" y="104394"/>
                  </a:cubicBezTo>
                  <a:cubicBezTo>
                    <a:pt x="129826" y="158972"/>
                    <a:pt x="171736" y="203740"/>
                    <a:pt x="225171" y="208312"/>
                  </a:cubicBezTo>
                  <a:cubicBezTo>
                    <a:pt x="234220" y="238411"/>
                    <a:pt x="269939" y="283559"/>
                    <a:pt x="292513" y="293942"/>
                  </a:cubicBezTo>
                  <a:cubicBezTo>
                    <a:pt x="294037" y="312611"/>
                    <a:pt x="300990" y="366332"/>
                    <a:pt x="331375" y="408908"/>
                  </a:cubicBezTo>
                  <a:cubicBezTo>
                    <a:pt x="338233" y="418529"/>
                    <a:pt x="346234" y="427482"/>
                    <a:pt x="355664" y="435483"/>
                  </a:cubicBezTo>
                  <a:lnTo>
                    <a:pt x="308420" y="430530"/>
                  </a:lnTo>
                  <a:lnTo>
                    <a:pt x="252127" y="298037"/>
                  </a:lnTo>
                  <a:cubicBezTo>
                    <a:pt x="228981" y="241173"/>
                    <a:pt x="188500" y="216599"/>
                    <a:pt x="144399" y="216599"/>
                  </a:cubicBezTo>
                  <a:cubicBezTo>
                    <a:pt x="83915" y="216599"/>
                    <a:pt x="38291" y="252032"/>
                    <a:pt x="25527" y="332708"/>
                  </a:cubicBezTo>
                  <a:lnTo>
                    <a:pt x="0" y="529304"/>
                  </a:lnTo>
                  <a:lnTo>
                    <a:pt x="207836" y="529304"/>
                  </a:lnTo>
                  <a:cubicBezTo>
                    <a:pt x="196977" y="525399"/>
                    <a:pt x="185833" y="501872"/>
                    <a:pt x="180975" y="493014"/>
                  </a:cubicBezTo>
                  <a:close/>
                </a:path>
              </a:pathLst>
            </a:custGeom>
            <a:grpFill/>
            <a:ln w="0" cap="flat">
              <a:noFill/>
              <a:prstDash val="solid"/>
              <a:miter/>
            </a:ln>
          </p:spPr>
          <p:txBody>
            <a:bodyPr rtlCol="0" anchor="ctr"/>
            <a:lstStyle/>
            <a:p>
              <a:endParaRPr lang="en-US"/>
            </a:p>
          </p:txBody>
        </p:sp>
      </p:grpSp>
      <p:pic>
        <p:nvPicPr>
          <p:cNvPr id="27" name="Graphic 26">
            <a:extLst>
              <a:ext uri="{FF2B5EF4-FFF2-40B4-BE49-F238E27FC236}">
                <a16:creationId xmlns:a16="http://schemas.microsoft.com/office/drawing/2014/main" id="{1DC68C21-C0B3-ACBA-F18A-08D2866D88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0322" y="1266058"/>
            <a:ext cx="611101" cy="611101"/>
          </a:xfrm>
          <a:prstGeom prst="rect">
            <a:avLst/>
          </a:prstGeom>
        </p:spPr>
      </p:pic>
      <p:sp>
        <p:nvSpPr>
          <p:cNvPr id="5" name="Text Placeholder 4">
            <a:extLst>
              <a:ext uri="{FF2B5EF4-FFF2-40B4-BE49-F238E27FC236}">
                <a16:creationId xmlns:a16="http://schemas.microsoft.com/office/drawing/2014/main" id="{F42F63FF-3649-B6CA-EB33-A4494318E0B3}"/>
              </a:ext>
            </a:extLst>
          </p:cNvPr>
          <p:cNvSpPr>
            <a:spLocks noGrp="1"/>
          </p:cNvSpPr>
          <p:nvPr>
            <p:ph type="body" sz="quarter" idx="13"/>
          </p:nvPr>
        </p:nvSpPr>
        <p:spPr/>
        <p:txBody>
          <a:bodyPr/>
          <a:lstStyle/>
          <a:p>
            <a:r>
              <a:rPr lang="en-US" b="1" dirty="0"/>
              <a:t>Abbreviations: </a:t>
            </a:r>
            <a:r>
              <a:rPr lang="en-US" dirty="0"/>
              <a:t>ENT indicates ear nose throat; MACE, major adverse cardiovascular event; and RCRI, Revised Cardiac Risk Index. </a:t>
            </a:r>
          </a:p>
        </p:txBody>
      </p:sp>
      <p:sp>
        <p:nvSpPr>
          <p:cNvPr id="4" name="Slide Number Placeholder 3">
            <a:extLst>
              <a:ext uri="{FF2B5EF4-FFF2-40B4-BE49-F238E27FC236}">
                <a16:creationId xmlns:a16="http://schemas.microsoft.com/office/drawing/2014/main" id="{4B78B11B-6EC8-0D49-C14B-49B541A3557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8" name="Graphic 7" descr="Surgical mask outline">
            <a:extLst>
              <a:ext uri="{FF2B5EF4-FFF2-40B4-BE49-F238E27FC236}">
                <a16:creationId xmlns:a16="http://schemas.microsoft.com/office/drawing/2014/main" id="{F52AABFE-6357-180F-21D2-A11D7D68AB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9012" y="1189157"/>
            <a:ext cx="688002" cy="688002"/>
          </a:xfrm>
          <a:prstGeom prst="rect">
            <a:avLst/>
          </a:prstGeom>
        </p:spPr>
      </p:pic>
    </p:spTree>
    <p:extLst>
      <p:ext uri="{BB962C8B-B14F-4D97-AF65-F5344CB8AC3E}">
        <p14:creationId xmlns:p14="http://schemas.microsoft.com/office/powerpoint/2010/main" val="341485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206-EBB5-9BF9-0ACC-1FD0EC8F238A}"/>
              </a:ext>
            </a:extLst>
          </p:cNvPr>
          <p:cNvSpPr>
            <a:spLocks noGrp="1"/>
          </p:cNvSpPr>
          <p:nvPr>
            <p:ph type="title"/>
          </p:nvPr>
        </p:nvSpPr>
        <p:spPr/>
        <p:txBody>
          <a:bodyPr/>
          <a:lstStyle/>
          <a:p>
            <a:r>
              <a:rPr lang="en-US" dirty="0"/>
              <a:t>Obstructive Sleep Apnea</a:t>
            </a:r>
          </a:p>
        </p:txBody>
      </p:sp>
      <p:pic>
        <p:nvPicPr>
          <p:cNvPr id="9" name="Picture 8" descr="Illustration showing a man with normal breathing and a man with obstructive sleep apnea.">
            <a:extLst>
              <a:ext uri="{FF2B5EF4-FFF2-40B4-BE49-F238E27FC236}">
                <a16:creationId xmlns:a16="http://schemas.microsoft.com/office/drawing/2014/main" id="{6E679A90-B295-6837-F3D1-F7858992A7C1}"/>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079" b="-3035"/>
          <a:stretch/>
        </p:blipFill>
        <p:spPr>
          <a:xfrm>
            <a:off x="3220720" y="1016024"/>
            <a:ext cx="5748572" cy="2613553"/>
          </a:xfrm>
          <a:prstGeom prst="rect">
            <a:avLst/>
          </a:prstGeom>
        </p:spPr>
      </p:pic>
      <p:graphicFrame>
        <p:nvGraphicFramePr>
          <p:cNvPr id="6" name="Content Placeholder 5">
            <a:extLst>
              <a:ext uri="{FF2B5EF4-FFF2-40B4-BE49-F238E27FC236}">
                <a16:creationId xmlns:a16="http://schemas.microsoft.com/office/drawing/2014/main" id="{CEDBA1A0-C44A-01E7-709E-8ECDBF426AE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17607673"/>
              </p:ext>
            </p:extLst>
          </p:nvPr>
        </p:nvGraphicFramePr>
        <p:xfrm>
          <a:off x="2392680" y="4255552"/>
          <a:ext cx="7406640" cy="1105122"/>
        </p:xfrm>
        <a:graphic>
          <a:graphicData uri="http://schemas.openxmlformats.org/drawingml/2006/table">
            <a:tbl>
              <a:tblPr firstRow="1" bandRow="1">
                <a:tableStyleId>{5C22544A-7EE6-4342-B048-85BDC9FD1C3A}</a:tableStyleId>
              </a:tblPr>
              <a:tblGrid>
                <a:gridCol w="570011">
                  <a:extLst>
                    <a:ext uri="{9D8B030D-6E8A-4147-A177-3AD203B41FA5}">
                      <a16:colId xmlns:a16="http://schemas.microsoft.com/office/drawing/2014/main" val="2649235253"/>
                    </a:ext>
                  </a:extLst>
                </a:gridCol>
                <a:gridCol w="6836629">
                  <a:extLst>
                    <a:ext uri="{9D8B030D-6E8A-4147-A177-3AD203B41FA5}">
                      <a16:colId xmlns:a16="http://schemas.microsoft.com/office/drawing/2014/main" val="3265590656"/>
                    </a:ext>
                  </a:extLst>
                </a:gridCol>
              </a:tblGrid>
              <a:tr h="327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984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screening for OSA using validated questionnaires is reasonable to assess the risk of perioperative complications.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sp>
        <p:nvSpPr>
          <p:cNvPr id="11" name="TextBox 10">
            <a:extLst>
              <a:ext uri="{FF2B5EF4-FFF2-40B4-BE49-F238E27FC236}">
                <a16:creationId xmlns:a16="http://schemas.microsoft.com/office/drawing/2014/main" id="{9DDB8C2B-8709-693A-3F34-C5BDE6C6E3CE}"/>
              </a:ext>
              <a:ext uri="{C183D7F6-B498-43B3-948B-1728B52AA6E4}">
                <adec:decorative xmlns:adec="http://schemas.microsoft.com/office/drawing/2017/decorative" val="1"/>
              </a:ext>
            </a:extLst>
          </p:cNvPr>
          <p:cNvSpPr txBox="1"/>
          <p:nvPr/>
        </p:nvSpPr>
        <p:spPr>
          <a:xfrm>
            <a:off x="3295134" y="3629973"/>
            <a:ext cx="2487827" cy="369332"/>
          </a:xfrm>
          <a:prstGeom prst="rect">
            <a:avLst/>
          </a:prstGeom>
          <a:noFill/>
        </p:spPr>
        <p:txBody>
          <a:bodyPr wrap="square">
            <a:spAutoFit/>
          </a:bodyPr>
          <a:lstStyle/>
          <a:p>
            <a:pPr algn="ctr"/>
            <a:r>
              <a:rPr lang="en-US" sz="1800" b="1" spc="40" dirty="0">
                <a:latin typeface="Lub Dub Condensed" panose="020B0506030403020204" pitchFamily="34" charset="0"/>
                <a:cs typeface="Arial" panose="020B0604020202020204" pitchFamily="34" charset="0"/>
              </a:rPr>
              <a:t>Normal Breathing</a:t>
            </a:r>
            <a:endParaRPr lang="en-US" dirty="0"/>
          </a:p>
        </p:txBody>
      </p:sp>
      <p:sp>
        <p:nvSpPr>
          <p:cNvPr id="12" name="TextBox 11">
            <a:extLst>
              <a:ext uri="{FF2B5EF4-FFF2-40B4-BE49-F238E27FC236}">
                <a16:creationId xmlns:a16="http://schemas.microsoft.com/office/drawing/2014/main" id="{21635A54-B9A2-3D58-1FE1-304FF738CDAE}"/>
              </a:ext>
              <a:ext uri="{C183D7F6-B498-43B3-948B-1728B52AA6E4}">
                <adec:decorative xmlns:adec="http://schemas.microsoft.com/office/drawing/2017/decorative" val="1"/>
              </a:ext>
            </a:extLst>
          </p:cNvPr>
          <p:cNvSpPr txBox="1"/>
          <p:nvPr/>
        </p:nvSpPr>
        <p:spPr>
          <a:xfrm>
            <a:off x="6470820" y="3629577"/>
            <a:ext cx="2487827" cy="369332"/>
          </a:xfrm>
          <a:prstGeom prst="rect">
            <a:avLst/>
          </a:prstGeom>
          <a:noFill/>
        </p:spPr>
        <p:txBody>
          <a:bodyPr wrap="square">
            <a:spAutoFit/>
          </a:bodyPr>
          <a:lstStyle/>
          <a:p>
            <a:pPr algn="ctr"/>
            <a:r>
              <a:rPr lang="en-US" sz="1800" b="1" spc="40" dirty="0">
                <a:latin typeface="Lub Dub Condensed" panose="020B0506030403020204" pitchFamily="34" charset="0"/>
                <a:cs typeface="Arial" panose="020B0604020202020204" pitchFamily="34" charset="0"/>
              </a:rPr>
              <a:t>Sleep Apnea</a:t>
            </a:r>
            <a:endParaRPr lang="en-US" dirty="0"/>
          </a:p>
        </p:txBody>
      </p:sp>
      <p:sp>
        <p:nvSpPr>
          <p:cNvPr id="5" name="Text Placeholder 4">
            <a:extLst>
              <a:ext uri="{FF2B5EF4-FFF2-40B4-BE49-F238E27FC236}">
                <a16:creationId xmlns:a16="http://schemas.microsoft.com/office/drawing/2014/main" id="{02F1A1BB-765F-7878-ECB9-0A7ECC892A1A}"/>
              </a:ext>
            </a:extLst>
          </p:cNvPr>
          <p:cNvSpPr>
            <a:spLocks noGrp="1"/>
          </p:cNvSpPr>
          <p:nvPr>
            <p:ph type="body" sz="quarter" idx="13"/>
          </p:nvPr>
        </p:nvSpPr>
        <p:spPr/>
        <p:txBody>
          <a:bodyPr/>
          <a:lstStyle/>
          <a:p>
            <a:r>
              <a:rPr lang="en-US" b="1" dirty="0"/>
              <a:t>Abbreviations: </a:t>
            </a:r>
            <a:r>
              <a:rPr lang="en-US" dirty="0"/>
              <a:t>NCS indicates noncardiac surgery; and OSA, obstructive sleep apnea.</a:t>
            </a:r>
          </a:p>
        </p:txBody>
      </p:sp>
      <p:sp>
        <p:nvSpPr>
          <p:cNvPr id="4" name="Slide Number Placeholder 3">
            <a:extLst>
              <a:ext uri="{FF2B5EF4-FFF2-40B4-BE49-F238E27FC236}">
                <a16:creationId xmlns:a16="http://schemas.microsoft.com/office/drawing/2014/main" id="{909AE64C-F804-8D21-857A-858CD992B5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324697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836859"/>
          </a:xfrm>
        </p:spPr>
        <p:txBody>
          <a:bodyPr/>
          <a:lstStyle/>
          <a:p>
            <a:r>
              <a:rPr lang="en-US" dirty="0"/>
              <a:t>Perioperative Medical Therapy: </a:t>
            </a:r>
            <a:br>
              <a:rPr lang="en-US" dirty="0"/>
            </a:br>
            <a:r>
              <a:rPr lang="en-US" sz="2000" dirty="0">
                <a:solidFill>
                  <a:srgbClr val="CF2429"/>
                </a:solidFill>
                <a:latin typeface="Lub Dub Medium" panose="020B0603030403020204" pitchFamily="34" charset="0"/>
              </a:rPr>
              <a:t>Statins, Renin-Angiotensin-Aldosterone System Inhibitors, and Alpha-2 Agonists</a:t>
            </a:r>
          </a:p>
        </p:txBody>
      </p:sp>
      <p:pic>
        <p:nvPicPr>
          <p:cNvPr id="21" name="Picture 6">
            <a:extLst>
              <a:ext uri="{FF2B5EF4-FFF2-40B4-BE49-F238E27FC236}">
                <a16:creationId xmlns:a16="http://schemas.microsoft.com/office/drawing/2014/main" id="{D3A62757-3DEB-DD9B-DA62-4431A80A9702}"/>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525000" y="1628210"/>
            <a:ext cx="2667000" cy="38195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4CA686-B835-89B2-9519-2811362E80BD}"/>
              </a:ext>
              <a:ext uri="{C183D7F6-B498-43B3-948B-1728B52AA6E4}">
                <adec:decorative xmlns:adec="http://schemas.microsoft.com/office/drawing/2017/decorative" val="1"/>
              </a:ext>
            </a:extLst>
          </p:cNvPr>
          <p:cNvSpPr txBox="1"/>
          <p:nvPr/>
        </p:nvSpPr>
        <p:spPr>
          <a:xfrm>
            <a:off x="828403" y="1428298"/>
            <a:ext cx="1022301" cy="12161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8DA4E17E-C4E3-F487-BC2C-ADB1FE02063A}"/>
              </a:ext>
              <a:ext uri="{C183D7F6-B498-43B3-948B-1728B52AA6E4}">
                <adec:decorative xmlns:adec="http://schemas.microsoft.com/office/drawing/2017/decorative" val="1"/>
              </a:ext>
            </a:extLst>
          </p:cNvPr>
          <p:cNvSpPr txBox="1"/>
          <p:nvPr/>
        </p:nvSpPr>
        <p:spPr>
          <a:xfrm>
            <a:off x="828403" y="3107667"/>
            <a:ext cx="1022301" cy="124064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849A054A-213B-DC0A-E5DB-AF57D81F5FC4}"/>
              </a:ext>
              <a:ext uri="{C183D7F6-B498-43B3-948B-1728B52AA6E4}">
                <adec:decorative xmlns:adec="http://schemas.microsoft.com/office/drawing/2017/decorative" val="1"/>
              </a:ext>
            </a:extLst>
          </p:cNvPr>
          <p:cNvSpPr txBox="1"/>
          <p:nvPr/>
        </p:nvSpPr>
        <p:spPr>
          <a:xfrm>
            <a:off x="828403" y="4642840"/>
            <a:ext cx="1022301" cy="9418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B6D44D8-BCC2-C711-66E7-62464ACC53E5}"/>
              </a:ext>
              <a:ext uri="{C183D7F6-B498-43B3-948B-1728B52AA6E4}">
                <adec:decorative xmlns:adec="http://schemas.microsoft.com/office/drawing/2017/decorative" val="0"/>
              </a:ext>
            </a:extLst>
          </p:cNvPr>
          <p:cNvSpPr txBox="1"/>
          <p:nvPr/>
        </p:nvSpPr>
        <p:spPr>
          <a:xfrm>
            <a:off x="838200" y="1886123"/>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Statins</a:t>
            </a:r>
          </a:p>
        </p:txBody>
      </p:sp>
      <p:graphicFrame>
        <p:nvGraphicFramePr>
          <p:cNvPr id="8" name="Content Placeholder 5">
            <a:extLst>
              <a:ext uri="{FF2B5EF4-FFF2-40B4-BE49-F238E27FC236}">
                <a16:creationId xmlns:a16="http://schemas.microsoft.com/office/drawing/2014/main" id="{240F40FF-502E-9987-5B98-63D0C689A98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26945999"/>
              </p:ext>
            </p:extLst>
          </p:nvPr>
        </p:nvGraphicFramePr>
        <p:xfrm>
          <a:off x="1860500" y="1412646"/>
          <a:ext cx="7444986" cy="1248720"/>
        </p:xfrm>
        <a:graphic>
          <a:graphicData uri="http://schemas.openxmlformats.org/drawingml/2006/table">
            <a:tbl>
              <a:tblPr firstRow="1" bandRow="1">
                <a:tableStyleId>{5C22544A-7EE6-4342-B048-85BDC9FD1C3A}</a:tableStyleId>
              </a:tblPr>
              <a:tblGrid>
                <a:gridCol w="702974">
                  <a:extLst>
                    <a:ext uri="{9D8B030D-6E8A-4147-A177-3AD203B41FA5}">
                      <a16:colId xmlns:a16="http://schemas.microsoft.com/office/drawing/2014/main" val="2649235253"/>
                    </a:ext>
                  </a:extLst>
                </a:gridCol>
                <a:gridCol w="6742012">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continue statins in those already on one to reduce MACE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4864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statin naïve patients, who meet criteria* and are scheduled for NCS, recommend initiation of statin perioperatively with the intention of long-term use.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13" name="TextBox 12">
            <a:extLst>
              <a:ext uri="{FF2B5EF4-FFF2-40B4-BE49-F238E27FC236}">
                <a16:creationId xmlns:a16="http://schemas.microsoft.com/office/drawing/2014/main" id="{770ADEBE-416F-3138-B7C2-05076E0A0804}"/>
              </a:ext>
            </a:extLst>
          </p:cNvPr>
          <p:cNvSpPr txBox="1"/>
          <p:nvPr/>
        </p:nvSpPr>
        <p:spPr>
          <a:xfrm>
            <a:off x="1860500" y="2638545"/>
            <a:ext cx="3070247" cy="253916"/>
          </a:xfrm>
          <a:prstGeom prst="rect">
            <a:avLst/>
          </a:prstGeom>
          <a:noFill/>
        </p:spPr>
        <p:txBody>
          <a:bodyPr wrap="squar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based on ASCVD history or 10-year risk assessment</a:t>
            </a:r>
            <a:endParaRPr lang="en-US" sz="1050" dirty="0">
              <a:latin typeface="Lub Dub Condensed" panose="020B0506030403020204" pitchFamily="34" charset="0"/>
            </a:endParaRPr>
          </a:p>
        </p:txBody>
      </p:sp>
      <p:sp>
        <p:nvSpPr>
          <p:cNvPr id="18" name="TextBox 17">
            <a:extLst>
              <a:ext uri="{FF2B5EF4-FFF2-40B4-BE49-F238E27FC236}">
                <a16:creationId xmlns:a16="http://schemas.microsoft.com/office/drawing/2014/main" id="{A48771A2-DBBA-BD71-9D30-38DB2FDF936E}"/>
              </a:ext>
              <a:ext uri="{C183D7F6-B498-43B3-948B-1728B52AA6E4}">
                <adec:decorative xmlns:adec="http://schemas.microsoft.com/office/drawing/2017/decorative" val="0"/>
              </a:ext>
            </a:extLst>
          </p:cNvPr>
          <p:cNvSpPr txBox="1"/>
          <p:nvPr/>
        </p:nvSpPr>
        <p:spPr>
          <a:xfrm>
            <a:off x="838200" y="3565492"/>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err="1"/>
              <a:t>RAASi</a:t>
            </a:r>
            <a:endParaRPr lang="en-US" sz="1600" dirty="0"/>
          </a:p>
        </p:txBody>
      </p:sp>
      <p:graphicFrame>
        <p:nvGraphicFramePr>
          <p:cNvPr id="12" name="Content Placeholder 5">
            <a:extLst>
              <a:ext uri="{FF2B5EF4-FFF2-40B4-BE49-F238E27FC236}">
                <a16:creationId xmlns:a16="http://schemas.microsoft.com/office/drawing/2014/main" id="{62CBE83A-4713-7325-0B37-F53F4572CFC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94358359"/>
              </p:ext>
            </p:extLst>
          </p:nvPr>
        </p:nvGraphicFramePr>
        <p:xfrm>
          <a:off x="1860499" y="3086330"/>
          <a:ext cx="7444986" cy="1261983"/>
        </p:xfrm>
        <a:graphic>
          <a:graphicData uri="http://schemas.openxmlformats.org/drawingml/2006/table">
            <a:tbl>
              <a:tblPr firstRow="1" bandRow="1">
                <a:tableStyleId>{5C22544A-7EE6-4342-B048-85BDC9FD1C3A}</a:tableStyleId>
              </a:tblPr>
              <a:tblGrid>
                <a:gridCol w="680325">
                  <a:extLst>
                    <a:ext uri="{9D8B030D-6E8A-4147-A177-3AD203B41FA5}">
                      <a16:colId xmlns:a16="http://schemas.microsoft.com/office/drawing/2014/main" val="2649235253"/>
                    </a:ext>
                  </a:extLst>
                </a:gridCol>
                <a:gridCol w="6764661">
                  <a:extLst>
                    <a:ext uri="{9D8B030D-6E8A-4147-A177-3AD203B41FA5}">
                      <a16:colId xmlns:a16="http://schemas.microsoft.com/office/drawing/2014/main" val="3265590656"/>
                    </a:ext>
                  </a:extLst>
                </a:gridCol>
              </a:tblGrid>
              <a:tr h="306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73679">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controlled blood pressure undergoing elevated risk NCS, on chronic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RAASi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holding 24 hours prior to surgery may be beneficial to limit intraoperative hypotension.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4085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on chronic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RAASi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for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HFrEF</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reasonable to continue perioperatively.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20" name="TextBox 19">
            <a:extLst>
              <a:ext uri="{FF2B5EF4-FFF2-40B4-BE49-F238E27FC236}">
                <a16:creationId xmlns:a16="http://schemas.microsoft.com/office/drawing/2014/main" id="{6948A96B-BBE7-2A9B-A3E3-7063F14B705B}"/>
              </a:ext>
              <a:ext uri="{C183D7F6-B498-43B3-948B-1728B52AA6E4}">
                <adec:decorative xmlns:adec="http://schemas.microsoft.com/office/drawing/2017/decorative" val="0"/>
              </a:ext>
            </a:extLst>
          </p:cNvPr>
          <p:cNvSpPr txBox="1"/>
          <p:nvPr/>
        </p:nvSpPr>
        <p:spPr>
          <a:xfrm>
            <a:off x="838200" y="4930676"/>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Alpha-2 Agonists</a:t>
            </a:r>
          </a:p>
        </p:txBody>
      </p:sp>
      <p:graphicFrame>
        <p:nvGraphicFramePr>
          <p:cNvPr id="16" name="Content Placeholder 5">
            <a:extLst>
              <a:ext uri="{FF2B5EF4-FFF2-40B4-BE49-F238E27FC236}">
                <a16:creationId xmlns:a16="http://schemas.microsoft.com/office/drawing/2014/main" id="{697A727A-4C62-7715-84B9-25DC92F9D6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74683727"/>
              </p:ext>
            </p:extLst>
          </p:nvPr>
        </p:nvGraphicFramePr>
        <p:xfrm>
          <a:off x="1860499" y="4629521"/>
          <a:ext cx="7444986" cy="963232"/>
        </p:xfrm>
        <a:graphic>
          <a:graphicData uri="http://schemas.openxmlformats.org/drawingml/2006/table">
            <a:tbl>
              <a:tblPr firstRow="1" bandRow="1">
                <a:tableStyleId>{5C22544A-7EE6-4342-B048-85BDC9FD1C3A}</a:tableStyleId>
              </a:tblPr>
              <a:tblGrid>
                <a:gridCol w="680325">
                  <a:extLst>
                    <a:ext uri="{9D8B030D-6E8A-4147-A177-3AD203B41FA5}">
                      <a16:colId xmlns:a16="http://schemas.microsoft.com/office/drawing/2014/main" val="2649235253"/>
                    </a:ext>
                  </a:extLst>
                </a:gridCol>
                <a:gridCol w="6764661">
                  <a:extLst>
                    <a:ext uri="{9D8B030D-6E8A-4147-A177-3AD203B41FA5}">
                      <a16:colId xmlns:a16="http://schemas.microsoft.com/office/drawing/2014/main" val="3265590656"/>
                    </a:ext>
                  </a:extLst>
                </a:gridCol>
              </a:tblGrid>
              <a:tr h="306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73679">
                <a:tc>
                  <a:txBody>
                    <a:bodyPr/>
                    <a:lstStyle/>
                    <a:p>
                      <a:pPr marL="0" indent="0" algn="ctr">
                        <a:lnSpc>
                          <a:spcPct val="80000"/>
                        </a:lnSpc>
                        <a:spcBef>
                          <a:spcPts val="0"/>
                        </a:spcBef>
                      </a:pPr>
                      <a:r>
                        <a:rPr lang="en-US" sz="16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Initiation of low-dose clonidine perioperatively is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recommended to reduce cardiovascular risk in patients undergoing NCS.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err="1"/>
              <a:t>HFrEF</a:t>
            </a:r>
            <a:r>
              <a:rPr lang="en-US" dirty="0"/>
              <a:t> indicates heart failure with reduced ejection fraction; MACE, major adverse cardiovascular events; </a:t>
            </a:r>
            <a:br>
              <a:rPr lang="en-US" dirty="0"/>
            </a:br>
            <a:r>
              <a:rPr lang="en-US" dirty="0"/>
              <a:t>NCS, non-cardiac surgery; and </a:t>
            </a:r>
            <a:r>
              <a:rPr lang="en-US" dirty="0" err="1"/>
              <a:t>RAASi</a:t>
            </a:r>
            <a:r>
              <a:rPr lang="en-US" dirty="0"/>
              <a:t>, renin-angiotensin-aldosterone system inhibitors.</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249792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796924"/>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7" name="TextBox 6">
            <a:extLst>
              <a:ext uri="{FF2B5EF4-FFF2-40B4-BE49-F238E27FC236}">
                <a16:creationId xmlns:a16="http://schemas.microsoft.com/office/drawing/2014/main" id="{E07F4A46-73E1-A498-A3D3-0697F31A0661}"/>
              </a:ext>
              <a:ext uri="{C183D7F6-B498-43B3-948B-1728B52AA6E4}">
                <adec:decorative xmlns:adec="http://schemas.microsoft.com/office/drawing/2017/decorative" val="1"/>
              </a:ext>
            </a:extLst>
          </p:cNvPr>
          <p:cNvSpPr txBox="1"/>
          <p:nvPr/>
        </p:nvSpPr>
        <p:spPr>
          <a:xfrm>
            <a:off x="837926" y="1471503"/>
            <a:ext cx="805914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504A66F0-14C9-71F0-0ACF-80351C351E6E}"/>
              </a:ext>
              <a:ext uri="{C183D7F6-B498-43B3-948B-1728B52AA6E4}">
                <adec:decorative xmlns:adec="http://schemas.microsoft.com/office/drawing/2017/decorative" val="0"/>
              </a:ext>
            </a:extLst>
          </p:cNvPr>
          <p:cNvSpPr txBox="1"/>
          <p:nvPr/>
        </p:nvSpPr>
        <p:spPr>
          <a:xfrm>
            <a:off x="1606524" y="1456658"/>
            <a:ext cx="6402739"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Antiplatelet Therapy</a:t>
            </a:r>
          </a:p>
        </p:txBody>
      </p:sp>
      <p:graphicFrame>
        <p:nvGraphicFramePr>
          <p:cNvPr id="9" name="Content Placeholder 5">
            <a:extLst>
              <a:ext uri="{FF2B5EF4-FFF2-40B4-BE49-F238E27FC236}">
                <a16:creationId xmlns:a16="http://schemas.microsoft.com/office/drawing/2014/main" id="{E9AE7EEB-9785-8C9B-CD45-7B816F95FED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13966873"/>
              </p:ext>
            </p:extLst>
          </p:nvPr>
        </p:nvGraphicFramePr>
        <p:xfrm>
          <a:off x="828402" y="1847935"/>
          <a:ext cx="8077473" cy="1066800"/>
        </p:xfrm>
        <a:graphic>
          <a:graphicData uri="http://schemas.openxmlformats.org/drawingml/2006/table">
            <a:tbl>
              <a:tblPr firstRow="1" bandRow="1">
                <a:tableStyleId>{5C22544A-7EE6-4342-B048-85BDC9FD1C3A}</a:tableStyleId>
              </a:tblPr>
              <a:tblGrid>
                <a:gridCol w="573186">
                  <a:extLst>
                    <a:ext uri="{9D8B030D-6E8A-4147-A177-3AD203B41FA5}">
                      <a16:colId xmlns:a16="http://schemas.microsoft.com/office/drawing/2014/main" val="2649235253"/>
                    </a:ext>
                  </a:extLst>
                </a:gridCol>
                <a:gridCol w="750428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undergoing elective NCS, perioperative management of antiplatelet therapy and timing of surgery should be determined by a multidisciplinary team with shared decision making to weigh the risks of bleeding, thrombosis, and consequences of delayed surgery.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25" name="TextBox 24">
            <a:extLst>
              <a:ext uri="{FF2B5EF4-FFF2-40B4-BE49-F238E27FC236}">
                <a16:creationId xmlns:a16="http://schemas.microsoft.com/office/drawing/2014/main" id="{4F3F3475-FC63-636B-1013-D616EEB14769}"/>
              </a:ext>
              <a:ext uri="{C183D7F6-B498-43B3-948B-1728B52AA6E4}">
                <adec:decorative xmlns:adec="http://schemas.microsoft.com/office/drawing/2017/decorative" val="1"/>
              </a:ext>
            </a:extLst>
          </p:cNvPr>
          <p:cNvSpPr txBox="1"/>
          <p:nvPr/>
        </p:nvSpPr>
        <p:spPr>
          <a:xfrm>
            <a:off x="847450" y="3326464"/>
            <a:ext cx="8040851"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D205E638-E8AA-A662-319B-CB464D25A22C}"/>
              </a:ext>
              <a:ext uri="{C183D7F6-B498-43B3-948B-1728B52AA6E4}">
                <adec:decorative xmlns:adec="http://schemas.microsoft.com/office/drawing/2017/decorative" val="0"/>
              </a:ext>
            </a:extLst>
          </p:cNvPr>
          <p:cNvSpPr txBox="1"/>
          <p:nvPr/>
        </p:nvSpPr>
        <p:spPr>
          <a:xfrm>
            <a:off x="1616049" y="3311619"/>
            <a:ext cx="6388208"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Post PCI</a:t>
            </a:r>
          </a:p>
        </p:txBody>
      </p:sp>
      <p:graphicFrame>
        <p:nvGraphicFramePr>
          <p:cNvPr id="26" name="Content Placeholder 5">
            <a:extLst>
              <a:ext uri="{FF2B5EF4-FFF2-40B4-BE49-F238E27FC236}">
                <a16:creationId xmlns:a16="http://schemas.microsoft.com/office/drawing/2014/main" id="{0E9A9654-B049-A82C-554C-FE152D7FCBF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98884498"/>
              </p:ext>
            </p:extLst>
          </p:nvPr>
        </p:nvGraphicFramePr>
        <p:xfrm>
          <a:off x="837925" y="3702896"/>
          <a:ext cx="8059141" cy="1584960"/>
        </p:xfrm>
        <a:graphic>
          <a:graphicData uri="http://schemas.openxmlformats.org/drawingml/2006/table">
            <a:tbl>
              <a:tblPr firstRow="1" bandRow="1">
                <a:tableStyleId>{5C22544A-7EE6-4342-B048-85BDC9FD1C3A}</a:tableStyleId>
              </a:tblPr>
              <a:tblGrid>
                <a:gridCol w="581258">
                  <a:extLst>
                    <a:ext uri="{9D8B030D-6E8A-4147-A177-3AD203B41FA5}">
                      <a16:colId xmlns:a16="http://schemas.microsoft.com/office/drawing/2014/main" val="2649235253"/>
                    </a:ext>
                  </a:extLst>
                </a:gridCol>
                <a:gridCol w="7477883">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prior PCI undergoing NCS, it is recommended to continue low-dose aspirin* (75-100 mg), if possible, to reduce the risk of cardiac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who require time sensitive NCS within 30 days of PCI with BMS or &lt;3 months of PCI with DES, DAPT should be continued unless the risk of bleeding outweighs the benefit of the prevention of stent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pic>
        <p:nvPicPr>
          <p:cNvPr id="29" name="Picture 2">
            <a:extLst>
              <a:ext uri="{FF2B5EF4-FFF2-40B4-BE49-F238E27FC236}">
                <a16:creationId xmlns:a16="http://schemas.microsoft.com/office/drawing/2014/main" id="{E8FC410F-B55C-3A28-6BFE-59CC0D7184AC}"/>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048750" y="1472176"/>
            <a:ext cx="3143250" cy="38195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E03DF5B-71F3-FBB6-B15B-D769A2A47841}"/>
              </a:ext>
            </a:extLst>
          </p:cNvPr>
          <p:cNvSpPr txBox="1"/>
          <p:nvPr/>
        </p:nvSpPr>
        <p:spPr>
          <a:xfrm>
            <a:off x="788333" y="5319444"/>
            <a:ext cx="6471643" cy="253916"/>
          </a:xfrm>
          <a:prstGeom prst="rect">
            <a:avLst/>
          </a:prstGeom>
          <a:noFill/>
        </p:spPr>
        <p:txBody>
          <a:bodyPr wrap="non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P2Y12 inhibitors monotherapy may be considered if surgical bleeding risks are acceptable or if aspirin is not tolerated</a:t>
            </a:r>
            <a:endParaRPr lang="en-US" sz="105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BMS indicates bare-metal stent; CAD, coronary artery disease; DES, drug-eluting stent; </a:t>
            </a:r>
            <a:br>
              <a:rPr lang="en-US" dirty="0"/>
            </a:br>
            <a:r>
              <a:rPr lang="en-US" dirty="0"/>
              <a:t>DAPT, dual antiplatelet therapy; NCS, non-cardiac surgery;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088729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9DE66B2A-E484-CCBE-B6F6-7BDD60C3CA0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9026013" y="1609992"/>
            <a:ext cx="3165987" cy="38208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898256" cy="806449"/>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10" name="TextBox 9">
            <a:extLst>
              <a:ext uri="{FF2B5EF4-FFF2-40B4-BE49-F238E27FC236}">
                <a16:creationId xmlns:a16="http://schemas.microsoft.com/office/drawing/2014/main" id="{7FB0D6BE-3179-C793-F4B1-601D909944A5}"/>
              </a:ext>
              <a:ext uri="{C183D7F6-B498-43B3-948B-1728B52AA6E4}">
                <adec:decorative xmlns:adec="http://schemas.microsoft.com/office/drawing/2017/decorative" val="1"/>
              </a:ext>
            </a:extLst>
          </p:cNvPr>
          <p:cNvSpPr txBox="1"/>
          <p:nvPr/>
        </p:nvSpPr>
        <p:spPr>
          <a:xfrm>
            <a:off x="847450" y="3625207"/>
            <a:ext cx="8040871" cy="5666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02037231-9CC8-6BA9-3C75-67A51C306326}"/>
              </a:ext>
              <a:ext uri="{C183D7F6-B498-43B3-948B-1728B52AA6E4}">
                <adec:decorative xmlns:adec="http://schemas.microsoft.com/office/drawing/2017/decorative" val="1"/>
              </a:ext>
            </a:extLst>
          </p:cNvPr>
          <p:cNvSpPr txBox="1"/>
          <p:nvPr/>
        </p:nvSpPr>
        <p:spPr>
          <a:xfrm>
            <a:off x="847450" y="1458334"/>
            <a:ext cx="804964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942BAC17-5C78-1394-3E06-38D200BF3EF3}"/>
              </a:ext>
              <a:ext uri="{C183D7F6-B498-43B3-948B-1728B52AA6E4}">
                <adec:decorative xmlns:adec="http://schemas.microsoft.com/office/drawing/2017/decorative" val="0"/>
              </a:ext>
            </a:extLst>
          </p:cNvPr>
          <p:cNvSpPr txBox="1"/>
          <p:nvPr/>
        </p:nvSpPr>
        <p:spPr>
          <a:xfrm>
            <a:off x="837926" y="1443489"/>
            <a:ext cx="806795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Post PCI - </a:t>
            </a:r>
            <a:r>
              <a:rPr lang="en-US" sz="1800" b="0" i="1" dirty="0">
                <a:latin typeface="Lub Dub Medium" panose="020B0603030403020204" pitchFamily="34" charset="0"/>
              </a:rPr>
              <a:t>continued</a:t>
            </a:r>
          </a:p>
        </p:txBody>
      </p:sp>
      <p:graphicFrame>
        <p:nvGraphicFramePr>
          <p:cNvPr id="16" name="Content Placeholder 5">
            <a:extLst>
              <a:ext uri="{FF2B5EF4-FFF2-40B4-BE49-F238E27FC236}">
                <a16:creationId xmlns:a16="http://schemas.microsoft.com/office/drawing/2014/main" id="{5CB8CE04-B6D4-C7DB-4128-AFC85C813C8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56622175"/>
              </p:ext>
            </p:extLst>
          </p:nvPr>
        </p:nvGraphicFramePr>
        <p:xfrm>
          <a:off x="837926" y="1834766"/>
          <a:ext cx="8067950" cy="1584960"/>
        </p:xfrm>
        <a:graphic>
          <a:graphicData uri="http://schemas.openxmlformats.org/drawingml/2006/table">
            <a:tbl>
              <a:tblPr firstRow="1" bandRow="1">
                <a:tableStyleId>{5C22544A-7EE6-4342-B048-85BDC9FD1C3A}</a:tableStyleId>
              </a:tblPr>
              <a:tblGrid>
                <a:gridCol w="762274">
                  <a:extLst>
                    <a:ext uri="{9D8B030D-6E8A-4147-A177-3AD203B41FA5}">
                      <a16:colId xmlns:a16="http://schemas.microsoft.com/office/drawing/2014/main" val="2649235253"/>
                    </a:ext>
                  </a:extLst>
                </a:gridCol>
                <a:gridCol w="73056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prior PCI in whom OAC monotherapy must be discontinued prior to NCS, ASA should be substituted when feasible in the perioperative period until the OAC can be safely re-initiated.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1452959"/>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select patients after PCI who have a high thrombotic risk, perioperative bridging with intravenous antiplatelet therapy may be considered &lt;6 months after DES or &lt;30 days after BMS if NCS cannot be deferred.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4619455"/>
                  </a:ext>
                </a:extLst>
              </a:tr>
            </a:tbl>
          </a:graphicData>
        </a:graphic>
      </p:graphicFrame>
      <p:sp>
        <p:nvSpPr>
          <p:cNvPr id="12" name="TextBox 11">
            <a:extLst>
              <a:ext uri="{FF2B5EF4-FFF2-40B4-BE49-F238E27FC236}">
                <a16:creationId xmlns:a16="http://schemas.microsoft.com/office/drawing/2014/main" id="{B5684F6E-FF58-65C5-2856-4CA5ED51D91A}"/>
              </a:ext>
              <a:ext uri="{C183D7F6-B498-43B3-948B-1728B52AA6E4}">
                <adec:decorative xmlns:adec="http://schemas.microsoft.com/office/drawing/2017/decorative" val="0"/>
              </a:ext>
            </a:extLst>
          </p:cNvPr>
          <p:cNvSpPr txBox="1"/>
          <p:nvPr/>
        </p:nvSpPr>
        <p:spPr>
          <a:xfrm>
            <a:off x="1857101" y="3644258"/>
            <a:ext cx="5870587" cy="51765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in Patients without Prior PCI</a:t>
            </a:r>
          </a:p>
        </p:txBody>
      </p:sp>
      <p:graphicFrame>
        <p:nvGraphicFramePr>
          <p:cNvPr id="11" name="Content Placeholder 5">
            <a:extLst>
              <a:ext uri="{FF2B5EF4-FFF2-40B4-BE49-F238E27FC236}">
                <a16:creationId xmlns:a16="http://schemas.microsoft.com/office/drawing/2014/main" id="{791FF9D9-CACA-A349-4074-5099EE285AD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52250335"/>
              </p:ext>
            </p:extLst>
          </p:nvPr>
        </p:nvGraphicFramePr>
        <p:xfrm>
          <a:off x="837926" y="4187087"/>
          <a:ext cx="8059163" cy="1481392"/>
        </p:xfrm>
        <a:graphic>
          <a:graphicData uri="http://schemas.openxmlformats.org/drawingml/2006/table">
            <a:tbl>
              <a:tblPr firstRow="1" bandRow="1">
                <a:tableStyleId>{5C22544A-7EE6-4342-B048-85BDC9FD1C3A}</a:tableStyleId>
              </a:tblPr>
              <a:tblGrid>
                <a:gridCol w="760966">
                  <a:extLst>
                    <a:ext uri="{9D8B030D-6E8A-4147-A177-3AD203B41FA5}">
                      <a16:colId xmlns:a16="http://schemas.microsoft.com/office/drawing/2014/main" val="2649235253"/>
                    </a:ext>
                  </a:extLst>
                </a:gridCol>
                <a:gridCol w="72981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CCD without prior PCI undergoing elective NCS, it may be reasonable to continue ASA in selected patients when the risk of cardiac events outweighs the risk of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80000"/>
                        </a:lnSpc>
                        <a:spcBef>
                          <a:spcPts val="0"/>
                        </a:spcBef>
                      </a:pPr>
                      <a:r>
                        <a:rPr lang="en-US" sz="16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but without prior PCI undergoing elective non-cardiac non-carotid surgery, routine ASA is not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ASA indicates aspirin; BMS, bare-metal stent; CAD, coronary artery disease; CCD, chronic coronary disease; </a:t>
            </a:r>
            <a:br>
              <a:rPr lang="en-US" dirty="0"/>
            </a:br>
            <a:r>
              <a:rPr lang="en-US" dirty="0"/>
              <a:t>DES, drug-eluting stent; NCS, noncardiac surgery; OAC, oral anticoagulation;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027206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752045"/>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7" name="TextBox 6">
            <a:extLst>
              <a:ext uri="{FF2B5EF4-FFF2-40B4-BE49-F238E27FC236}">
                <a16:creationId xmlns:a16="http://schemas.microsoft.com/office/drawing/2014/main" id="{A392A0E4-2BAD-E38C-BC46-B8DFF331846C}"/>
              </a:ext>
              <a:ext uri="{C183D7F6-B498-43B3-948B-1728B52AA6E4}">
                <adec:decorative xmlns:adec="http://schemas.microsoft.com/office/drawing/2017/decorative" val="1"/>
              </a:ext>
            </a:extLst>
          </p:cNvPr>
          <p:cNvSpPr txBox="1"/>
          <p:nvPr/>
        </p:nvSpPr>
        <p:spPr>
          <a:xfrm>
            <a:off x="3900382" y="2057223"/>
            <a:ext cx="3962309" cy="46538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Optimal Timing of Elective of Time-Sensitive NCS for Prior PCI Requiring Management of DAPT</a:t>
            </a:r>
          </a:p>
        </p:txBody>
      </p:sp>
      <p:cxnSp>
        <p:nvCxnSpPr>
          <p:cNvPr id="9" name="Straight Arrow Connector 8">
            <a:extLst>
              <a:ext uri="{FF2B5EF4-FFF2-40B4-BE49-F238E27FC236}">
                <a16:creationId xmlns:a16="http://schemas.microsoft.com/office/drawing/2014/main" id="{B364F60F-ACD3-1EE9-765F-3D00EE8B8051}"/>
              </a:ext>
              <a:ext uri="{C183D7F6-B498-43B3-948B-1728B52AA6E4}">
                <adec:decorative xmlns:adec="http://schemas.microsoft.com/office/drawing/2017/decorative" val="1"/>
              </a:ext>
            </a:extLst>
          </p:cNvPr>
          <p:cNvCxnSpPr>
            <a:cxnSpLocks/>
            <a:stCxn id="11" idx="2"/>
            <a:endCxn id="8" idx="0"/>
          </p:cNvCxnSpPr>
          <p:nvPr/>
        </p:nvCxnSpPr>
        <p:spPr>
          <a:xfrm>
            <a:off x="2988144" y="3504659"/>
            <a:ext cx="1" cy="3543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FFE97FB2-9617-3EE9-5E8D-4DDF28F2D57E}"/>
              </a:ext>
              <a:ext uri="{C183D7F6-B498-43B3-948B-1728B52AA6E4}">
                <adec:decorative xmlns:adec="http://schemas.microsoft.com/office/drawing/2017/decorative" val="1"/>
              </a:ext>
            </a:extLst>
          </p:cNvPr>
          <p:cNvCxnSpPr>
            <a:cxnSpLocks/>
            <a:stCxn id="22" idx="2"/>
            <a:endCxn id="21" idx="0"/>
          </p:cNvCxnSpPr>
          <p:nvPr/>
        </p:nvCxnSpPr>
        <p:spPr>
          <a:xfrm rot="5400000">
            <a:off x="7499743" y="3062347"/>
            <a:ext cx="354339" cy="1238962"/>
          </a:xfrm>
          <a:prstGeom prst="bentConnector3">
            <a:avLst>
              <a:gd name="adj1" fmla="val 4751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8DE0A18-5636-AEDE-540C-B424093791BF}"/>
              </a:ext>
              <a:ext uri="{C183D7F6-B498-43B3-948B-1728B52AA6E4}">
                <adec:decorative xmlns:adec="http://schemas.microsoft.com/office/drawing/2017/decorative" val="1"/>
              </a:ext>
            </a:extLst>
          </p:cNvPr>
          <p:cNvGrpSpPr/>
          <p:nvPr/>
        </p:nvGrpSpPr>
        <p:grpSpPr>
          <a:xfrm>
            <a:off x="3900383" y="1411912"/>
            <a:ext cx="3962310" cy="383963"/>
            <a:chOff x="4011949" y="1693189"/>
            <a:chExt cx="3962310" cy="383963"/>
          </a:xfrm>
        </p:grpSpPr>
        <p:sp>
          <p:nvSpPr>
            <p:cNvPr id="14" name="TextBox 13">
              <a:extLst>
                <a:ext uri="{FF2B5EF4-FFF2-40B4-BE49-F238E27FC236}">
                  <a16:creationId xmlns:a16="http://schemas.microsoft.com/office/drawing/2014/main" id="{E84353E5-061D-FA1B-19EB-02EE9D629987}"/>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DDBEC3D7-5EA6-5879-71CA-F59C89512D68}"/>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Timing of NCS after PCI</a:t>
              </a:r>
            </a:p>
          </p:txBody>
        </p:sp>
      </p:grpSp>
      <p:sp>
        <p:nvSpPr>
          <p:cNvPr id="8" name="Round Same Side Corner Rectangle 60">
            <a:extLst>
              <a:ext uri="{FF2B5EF4-FFF2-40B4-BE49-F238E27FC236}">
                <a16:creationId xmlns:a16="http://schemas.microsoft.com/office/drawing/2014/main" id="{1F4A2A9B-42E4-E7BE-124E-3FB63E360785}"/>
              </a:ext>
              <a:ext uri="{C183D7F6-B498-43B3-948B-1728B52AA6E4}">
                <adec:decorative xmlns:adec="http://schemas.microsoft.com/office/drawing/2017/decorative" val="1"/>
              </a:ext>
            </a:extLst>
          </p:cNvPr>
          <p:cNvSpPr/>
          <p:nvPr/>
        </p:nvSpPr>
        <p:spPr>
          <a:xfrm>
            <a:off x="2245280" y="3858998"/>
            <a:ext cx="1485730" cy="59363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NCS&gt;14 days (1)</a:t>
            </a:r>
          </a:p>
        </p:txBody>
      </p:sp>
      <p:sp>
        <p:nvSpPr>
          <p:cNvPr id="11" name="TextBox 10">
            <a:extLst>
              <a:ext uri="{FF2B5EF4-FFF2-40B4-BE49-F238E27FC236}">
                <a16:creationId xmlns:a16="http://schemas.microsoft.com/office/drawing/2014/main" id="{8566FBE8-4E02-70B5-F8E8-E9E8973A36B4}"/>
              </a:ext>
              <a:ext uri="{C183D7F6-B498-43B3-948B-1728B52AA6E4}">
                <adec:decorative xmlns:adec="http://schemas.microsoft.com/office/drawing/2017/decorative" val="1"/>
              </a:ext>
            </a:extLst>
          </p:cNvPr>
          <p:cNvSpPr txBox="1"/>
          <p:nvPr/>
        </p:nvSpPr>
        <p:spPr>
          <a:xfrm>
            <a:off x="2245279" y="2911020"/>
            <a:ext cx="1485730"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Ballon angioplasty only (no coronary stents placed)</a:t>
            </a:r>
            <a:endParaRPr lang="en-US" sz="1200" b="0" dirty="0">
              <a:ln w="0"/>
              <a:solidFill>
                <a:prstClr val="black"/>
              </a:solidFill>
            </a:endParaRPr>
          </a:p>
        </p:txBody>
      </p:sp>
      <p:sp>
        <p:nvSpPr>
          <p:cNvPr id="19" name="Round Same Side Corner Rectangle 60">
            <a:extLst>
              <a:ext uri="{FF2B5EF4-FFF2-40B4-BE49-F238E27FC236}">
                <a16:creationId xmlns:a16="http://schemas.microsoft.com/office/drawing/2014/main" id="{80E04823-9CDF-A483-E50F-E6A554DCE15E}"/>
              </a:ext>
              <a:ext uri="{C183D7F6-B498-43B3-948B-1728B52AA6E4}">
                <adec:decorative xmlns:adec="http://schemas.microsoft.com/office/drawing/2017/decorative" val="1"/>
              </a:ext>
            </a:extLst>
          </p:cNvPr>
          <p:cNvSpPr/>
          <p:nvPr/>
        </p:nvSpPr>
        <p:spPr>
          <a:xfrm>
            <a:off x="4174209" y="3858998"/>
            <a:ext cx="1485730" cy="59363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NCS&gt;30 days (1)</a:t>
            </a:r>
          </a:p>
        </p:txBody>
      </p:sp>
      <p:sp>
        <p:nvSpPr>
          <p:cNvPr id="20" name="TextBox 19">
            <a:extLst>
              <a:ext uri="{FF2B5EF4-FFF2-40B4-BE49-F238E27FC236}">
                <a16:creationId xmlns:a16="http://schemas.microsoft.com/office/drawing/2014/main" id="{EEE4C748-E53A-F5CB-AAD2-1D02773C02D9}"/>
              </a:ext>
              <a:ext uri="{C183D7F6-B498-43B3-948B-1728B52AA6E4}">
                <adec:decorative xmlns:adec="http://schemas.microsoft.com/office/drawing/2017/decorative" val="1"/>
              </a:ext>
            </a:extLst>
          </p:cNvPr>
          <p:cNvSpPr txBox="1"/>
          <p:nvPr/>
        </p:nvSpPr>
        <p:spPr>
          <a:xfrm>
            <a:off x="4174208" y="2911020"/>
            <a:ext cx="1485730"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BMS-PCI</a:t>
            </a:r>
            <a:endParaRPr lang="en-US" sz="1200" b="0" dirty="0">
              <a:ln w="0"/>
              <a:solidFill>
                <a:prstClr val="black"/>
              </a:solidFill>
            </a:endParaRPr>
          </a:p>
        </p:txBody>
      </p:sp>
      <p:sp>
        <p:nvSpPr>
          <p:cNvPr id="21" name="Round Same Side Corner Rectangle 60">
            <a:extLst>
              <a:ext uri="{FF2B5EF4-FFF2-40B4-BE49-F238E27FC236}">
                <a16:creationId xmlns:a16="http://schemas.microsoft.com/office/drawing/2014/main" id="{93DB5F7F-69A1-5803-E0B9-518F3727198E}"/>
              </a:ext>
              <a:ext uri="{C183D7F6-B498-43B3-948B-1728B52AA6E4}">
                <adec:decorative xmlns:adec="http://schemas.microsoft.com/office/drawing/2017/decorative" val="1"/>
              </a:ext>
            </a:extLst>
          </p:cNvPr>
          <p:cNvSpPr/>
          <p:nvPr/>
        </p:nvSpPr>
        <p:spPr>
          <a:xfrm>
            <a:off x="6103138" y="3858998"/>
            <a:ext cx="1908586" cy="255797"/>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ACS</a:t>
            </a:r>
          </a:p>
        </p:txBody>
      </p:sp>
      <p:sp>
        <p:nvSpPr>
          <p:cNvPr id="22" name="TextBox 21">
            <a:extLst>
              <a:ext uri="{FF2B5EF4-FFF2-40B4-BE49-F238E27FC236}">
                <a16:creationId xmlns:a16="http://schemas.microsoft.com/office/drawing/2014/main" id="{FF47D2CA-09FF-56BB-0B17-DA1F134E36D9}"/>
              </a:ext>
              <a:ext uri="{C183D7F6-B498-43B3-948B-1728B52AA6E4}">
                <adec:decorative xmlns:adec="http://schemas.microsoft.com/office/drawing/2017/decorative" val="1"/>
              </a:ext>
            </a:extLst>
          </p:cNvPr>
          <p:cNvSpPr txBox="1"/>
          <p:nvPr/>
        </p:nvSpPr>
        <p:spPr>
          <a:xfrm>
            <a:off x="6103137" y="2911020"/>
            <a:ext cx="4386512"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DES-PCI</a:t>
            </a:r>
            <a:endParaRPr lang="en-US" sz="1200" b="0" dirty="0">
              <a:ln w="0"/>
              <a:solidFill>
                <a:prstClr val="black"/>
              </a:solidFill>
            </a:endParaRPr>
          </a:p>
        </p:txBody>
      </p:sp>
      <p:sp>
        <p:nvSpPr>
          <p:cNvPr id="23" name="Round Same Side Corner Rectangle 60">
            <a:extLst>
              <a:ext uri="{FF2B5EF4-FFF2-40B4-BE49-F238E27FC236}">
                <a16:creationId xmlns:a16="http://schemas.microsoft.com/office/drawing/2014/main" id="{CAF258C5-0B9A-322E-C06A-0143829B9F8F}"/>
              </a:ext>
              <a:ext uri="{C183D7F6-B498-43B3-948B-1728B52AA6E4}">
                <adec:decorative xmlns:adec="http://schemas.microsoft.com/office/drawing/2017/decorative" val="1"/>
              </a:ext>
            </a:extLst>
          </p:cNvPr>
          <p:cNvSpPr/>
          <p:nvPr/>
        </p:nvSpPr>
        <p:spPr>
          <a:xfrm>
            <a:off x="8560863" y="3858998"/>
            <a:ext cx="1908586" cy="255797"/>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CCD</a:t>
            </a:r>
          </a:p>
        </p:txBody>
      </p:sp>
      <p:sp>
        <p:nvSpPr>
          <p:cNvPr id="30" name="Round Same Side Corner Rectangle 60">
            <a:extLst>
              <a:ext uri="{FF2B5EF4-FFF2-40B4-BE49-F238E27FC236}">
                <a16:creationId xmlns:a16="http://schemas.microsoft.com/office/drawing/2014/main" id="{8B31F8ED-D6A5-2A9E-3489-89139F5A60AE}"/>
              </a:ext>
              <a:ext uri="{C183D7F6-B498-43B3-948B-1728B52AA6E4}">
                <adec:decorative xmlns:adec="http://schemas.microsoft.com/office/drawing/2017/decorative" val="1"/>
              </a:ext>
            </a:extLst>
          </p:cNvPr>
          <p:cNvSpPr/>
          <p:nvPr/>
        </p:nvSpPr>
        <p:spPr>
          <a:xfrm>
            <a:off x="6103138" y="4142462"/>
            <a:ext cx="1908586" cy="35356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≥12 months after DES-PCI (1)</a:t>
            </a:r>
          </a:p>
        </p:txBody>
      </p:sp>
      <p:sp>
        <p:nvSpPr>
          <p:cNvPr id="32" name="Round Same Side Corner Rectangle 60">
            <a:extLst>
              <a:ext uri="{FF2B5EF4-FFF2-40B4-BE49-F238E27FC236}">
                <a16:creationId xmlns:a16="http://schemas.microsoft.com/office/drawing/2014/main" id="{02EF0AD5-C7FC-E69D-2F78-3E7E6F284767}"/>
              </a:ext>
              <a:ext uri="{C183D7F6-B498-43B3-948B-1728B52AA6E4}">
                <adec:decorative xmlns:adec="http://schemas.microsoft.com/office/drawing/2017/decorative" val="1"/>
              </a:ext>
            </a:extLst>
          </p:cNvPr>
          <p:cNvSpPr/>
          <p:nvPr/>
        </p:nvSpPr>
        <p:spPr>
          <a:xfrm>
            <a:off x="6103138" y="4514940"/>
            <a:ext cx="1908586" cy="57012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≥3 months after DES-PCI if time-sensitive indication for surgery (2b)</a:t>
            </a:r>
          </a:p>
        </p:txBody>
      </p:sp>
      <p:sp>
        <p:nvSpPr>
          <p:cNvPr id="34" name="Round Same Side Corner Rectangle 60">
            <a:extLst>
              <a:ext uri="{FF2B5EF4-FFF2-40B4-BE49-F238E27FC236}">
                <a16:creationId xmlns:a16="http://schemas.microsoft.com/office/drawing/2014/main" id="{C37FE9F2-B634-563E-9FF6-70BD2FB8C2BF}"/>
              </a:ext>
              <a:ext uri="{C183D7F6-B498-43B3-948B-1728B52AA6E4}">
                <adec:decorative xmlns:adec="http://schemas.microsoft.com/office/drawing/2017/decorative" val="1"/>
              </a:ext>
            </a:extLst>
          </p:cNvPr>
          <p:cNvSpPr/>
          <p:nvPr/>
        </p:nvSpPr>
        <p:spPr>
          <a:xfrm>
            <a:off x="6103138" y="5111614"/>
            <a:ext cx="1908586" cy="421493"/>
          </a:xfrm>
          <a:prstGeom prst="rect">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Lub Dub Condensed" panose="020B0506030403020204"/>
              </a:rPr>
              <a:t>If DES-PCI ≤1 month, do not perform NCS (3: Harm)</a:t>
            </a:r>
          </a:p>
        </p:txBody>
      </p:sp>
      <p:sp>
        <p:nvSpPr>
          <p:cNvPr id="36" name="Round Same Side Corner Rectangle 60">
            <a:extLst>
              <a:ext uri="{FF2B5EF4-FFF2-40B4-BE49-F238E27FC236}">
                <a16:creationId xmlns:a16="http://schemas.microsoft.com/office/drawing/2014/main" id="{25D118AA-67E0-F82A-D45A-AB5376E4B698}"/>
              </a:ext>
              <a:ext uri="{C183D7F6-B498-43B3-948B-1728B52AA6E4}">
                <adec:decorative xmlns:adec="http://schemas.microsoft.com/office/drawing/2017/decorative" val="1"/>
              </a:ext>
            </a:extLst>
          </p:cNvPr>
          <p:cNvSpPr/>
          <p:nvPr/>
        </p:nvSpPr>
        <p:spPr>
          <a:xfrm>
            <a:off x="8560863" y="4142462"/>
            <a:ext cx="1908586" cy="35356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≥6 months after DES-PCI (2a)</a:t>
            </a:r>
          </a:p>
        </p:txBody>
      </p:sp>
      <p:sp>
        <p:nvSpPr>
          <p:cNvPr id="37" name="Round Same Side Corner Rectangle 60">
            <a:extLst>
              <a:ext uri="{FF2B5EF4-FFF2-40B4-BE49-F238E27FC236}">
                <a16:creationId xmlns:a16="http://schemas.microsoft.com/office/drawing/2014/main" id="{426C45D7-4D8A-F409-5610-B540FA95604B}"/>
              </a:ext>
              <a:ext uri="{C183D7F6-B498-43B3-948B-1728B52AA6E4}">
                <adec:decorative xmlns:adec="http://schemas.microsoft.com/office/drawing/2017/decorative" val="1"/>
              </a:ext>
            </a:extLst>
          </p:cNvPr>
          <p:cNvSpPr/>
          <p:nvPr/>
        </p:nvSpPr>
        <p:spPr>
          <a:xfrm>
            <a:off x="8560863" y="4514940"/>
            <a:ext cx="1908586" cy="57012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≥3 months after DES-PCI if time-sensitive indication for surgery (2b)</a:t>
            </a:r>
          </a:p>
        </p:txBody>
      </p:sp>
      <p:sp>
        <p:nvSpPr>
          <p:cNvPr id="38" name="Round Same Side Corner Rectangle 60">
            <a:extLst>
              <a:ext uri="{FF2B5EF4-FFF2-40B4-BE49-F238E27FC236}">
                <a16:creationId xmlns:a16="http://schemas.microsoft.com/office/drawing/2014/main" id="{E579E879-6E57-3358-C81A-E1CFC36C0A50}"/>
              </a:ext>
              <a:ext uri="{C183D7F6-B498-43B3-948B-1728B52AA6E4}">
                <adec:decorative xmlns:adec="http://schemas.microsoft.com/office/drawing/2017/decorative" val="1"/>
              </a:ext>
            </a:extLst>
          </p:cNvPr>
          <p:cNvSpPr/>
          <p:nvPr/>
        </p:nvSpPr>
        <p:spPr>
          <a:xfrm>
            <a:off x="8560863" y="5111614"/>
            <a:ext cx="1908586" cy="421493"/>
          </a:xfrm>
          <a:prstGeom prst="rect">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Lub Dub Condensed" panose="020B0506030403020204"/>
              </a:rPr>
              <a:t>If DES-PCI ≤1 month, do not perform NCS (3: Harm)</a:t>
            </a:r>
          </a:p>
        </p:txBody>
      </p:sp>
      <p:cxnSp>
        <p:nvCxnSpPr>
          <p:cNvPr id="39" name="Straight Arrow Connector 38">
            <a:extLst>
              <a:ext uri="{FF2B5EF4-FFF2-40B4-BE49-F238E27FC236}">
                <a16:creationId xmlns:a16="http://schemas.microsoft.com/office/drawing/2014/main" id="{E951B31A-BFC4-A853-CCE2-8B1D376046AA}"/>
              </a:ext>
              <a:ext uri="{C183D7F6-B498-43B3-948B-1728B52AA6E4}">
                <adec:decorative xmlns:adec="http://schemas.microsoft.com/office/drawing/2017/decorative" val="1"/>
              </a:ext>
            </a:extLst>
          </p:cNvPr>
          <p:cNvCxnSpPr>
            <a:cxnSpLocks/>
            <a:stCxn id="15" idx="2"/>
            <a:endCxn id="7" idx="0"/>
          </p:cNvCxnSpPr>
          <p:nvPr/>
        </p:nvCxnSpPr>
        <p:spPr>
          <a:xfrm flipH="1">
            <a:off x="5881537" y="1795875"/>
            <a:ext cx="1" cy="2613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F6E75016-78D6-B95A-5C43-EE62F6102A1B}"/>
              </a:ext>
              <a:ext uri="{C183D7F6-B498-43B3-948B-1728B52AA6E4}">
                <adec:decorative xmlns:adec="http://schemas.microsoft.com/office/drawing/2017/decorative" val="1"/>
              </a:ext>
            </a:extLst>
          </p:cNvPr>
          <p:cNvCxnSpPr>
            <a:cxnSpLocks/>
            <a:stCxn id="7" idx="2"/>
            <a:endCxn id="11" idx="0"/>
          </p:cNvCxnSpPr>
          <p:nvPr/>
        </p:nvCxnSpPr>
        <p:spPr>
          <a:xfrm rot="5400000">
            <a:off x="4240633" y="1270115"/>
            <a:ext cx="388417" cy="28933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02365A4B-3368-5AEA-A226-E006A0F0D491}"/>
              </a:ext>
              <a:ext uri="{C183D7F6-B498-43B3-948B-1728B52AA6E4}">
                <adec:decorative xmlns:adec="http://schemas.microsoft.com/office/drawing/2017/decorative" val="1"/>
              </a:ext>
            </a:extLst>
          </p:cNvPr>
          <p:cNvCxnSpPr>
            <a:cxnSpLocks/>
            <a:stCxn id="7" idx="2"/>
            <a:endCxn id="20" idx="0"/>
          </p:cNvCxnSpPr>
          <p:nvPr/>
        </p:nvCxnSpPr>
        <p:spPr>
          <a:xfrm rot="5400000">
            <a:off x="5205097" y="2234579"/>
            <a:ext cx="388417" cy="964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7CEE48F7-9B4E-33C7-28E9-62D42702CF92}"/>
              </a:ext>
              <a:ext uri="{C183D7F6-B498-43B3-948B-1728B52AA6E4}">
                <adec:decorative xmlns:adec="http://schemas.microsoft.com/office/drawing/2017/decorative" val="1"/>
              </a:ext>
            </a:extLst>
          </p:cNvPr>
          <p:cNvCxnSpPr>
            <a:cxnSpLocks/>
            <a:stCxn id="7" idx="2"/>
            <a:endCxn id="22" idx="0"/>
          </p:cNvCxnSpPr>
          <p:nvPr/>
        </p:nvCxnSpPr>
        <p:spPr>
          <a:xfrm rot="16200000" flipH="1">
            <a:off x="6894757" y="1509383"/>
            <a:ext cx="388417" cy="24148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1B6BFC-7282-EEF6-02B8-17B6EB9AA0E7}"/>
              </a:ext>
              <a:ext uri="{C183D7F6-B498-43B3-948B-1728B52AA6E4}">
                <adec:decorative xmlns:adec="http://schemas.microsoft.com/office/drawing/2017/decorative" val="1"/>
              </a:ext>
            </a:extLst>
          </p:cNvPr>
          <p:cNvCxnSpPr>
            <a:cxnSpLocks/>
            <a:stCxn id="20" idx="2"/>
            <a:endCxn id="19" idx="0"/>
          </p:cNvCxnSpPr>
          <p:nvPr/>
        </p:nvCxnSpPr>
        <p:spPr>
          <a:xfrm>
            <a:off x="4917073" y="3504659"/>
            <a:ext cx="1" cy="3543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82">
            <a:extLst>
              <a:ext uri="{FF2B5EF4-FFF2-40B4-BE49-F238E27FC236}">
                <a16:creationId xmlns:a16="http://schemas.microsoft.com/office/drawing/2014/main" id="{43ECF69B-1168-181B-CDAE-5EFC5719B13E}"/>
              </a:ext>
              <a:ext uri="{C183D7F6-B498-43B3-948B-1728B52AA6E4}">
                <adec:decorative xmlns:adec="http://schemas.microsoft.com/office/drawing/2017/decorative" val="1"/>
              </a:ext>
            </a:extLst>
          </p:cNvPr>
          <p:cNvCxnSpPr>
            <a:cxnSpLocks/>
            <a:stCxn id="22" idx="2"/>
            <a:endCxn id="23" idx="0"/>
          </p:cNvCxnSpPr>
          <p:nvPr/>
        </p:nvCxnSpPr>
        <p:spPr>
          <a:xfrm rot="16200000" flipH="1">
            <a:off x="8728605" y="3072446"/>
            <a:ext cx="354339" cy="1218763"/>
          </a:xfrm>
          <a:prstGeom prst="bentConnector3">
            <a:avLst>
              <a:gd name="adj1" fmla="val 4751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57B27E9-FCFD-8701-FAF2-C7236D7D077F}"/>
              </a:ext>
            </a:extLst>
          </p:cNvPr>
          <p:cNvSpPr/>
          <p:nvPr/>
        </p:nvSpPr>
        <p:spPr>
          <a:xfrm>
            <a:off x="1920239" y="1330960"/>
            <a:ext cx="8666481" cy="44094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ACS indicates acute coronary syndrome; BMS; bare-metal stent; CCD; chronic coronary syndrome; </a:t>
            </a:r>
            <a:br>
              <a:rPr lang="en-US" dirty="0"/>
            </a:br>
            <a:r>
              <a:rPr lang="en-US" dirty="0"/>
              <a:t>DAPT, dual antiplatelet therapy; DES, drug-eluting stent; NCS, non-cardiac surgery;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324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up)">
                                      <p:cBhvr>
                                        <p:cTn id="36" dur="500"/>
                                        <p:tgtEl>
                                          <p:spTgt spid="4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up)">
                                      <p:cBhvr>
                                        <p:cTn id="44" dur="500"/>
                                        <p:tgtEl>
                                          <p:spTgt spid="54"/>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1000"/>
                            </p:stCondLst>
                            <p:childTnLst>
                              <p:par>
                                <p:cTn id="59" presetID="22" presetClass="entr" presetSubtype="2"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500"/>
                                        <p:tgtEl>
                                          <p:spTgt spid="10"/>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9" grpId="0" animBg="1"/>
      <p:bldP spid="20" grpId="0" animBg="1"/>
      <p:bldP spid="21" grpId="0" animBg="1"/>
      <p:bldP spid="22" grpId="0" animBg="1"/>
      <p:bldP spid="23" grpId="0" animBg="1"/>
      <p:bldP spid="30" grpId="0" animBg="1"/>
      <p:bldP spid="32" grpId="0" animBg="1"/>
      <p:bldP spid="34"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421493"/>
          </a:xfrm>
        </p:spPr>
        <p:txBody>
          <a:bodyPr/>
          <a:lstStyle/>
          <a:p>
            <a:r>
              <a:rPr lang="en-US" dirty="0"/>
              <a:t>Perioperative Medical Therapy: </a:t>
            </a:r>
            <a:r>
              <a:rPr lang="en-US" sz="2800" dirty="0">
                <a:solidFill>
                  <a:srgbClr val="CF2429"/>
                </a:solidFill>
                <a:latin typeface="Lub Dub Medium" panose="020B0603030403020204" pitchFamily="34" charset="0"/>
              </a:rPr>
              <a:t>Oral Anticoagulants </a:t>
            </a:r>
            <a:endParaRPr lang="en-US" dirty="0">
              <a:solidFill>
                <a:srgbClr val="CF2429"/>
              </a:solidFill>
              <a:latin typeface="Lub Dub Medium" panose="020B0603030403020204" pitchFamily="34" charset="0"/>
            </a:endParaRPr>
          </a:p>
        </p:txBody>
      </p:sp>
      <p:pic>
        <p:nvPicPr>
          <p:cNvPr id="15" name="Picture 2">
            <a:extLst>
              <a:ext uri="{FF2B5EF4-FFF2-40B4-BE49-F238E27FC236}">
                <a16:creationId xmlns:a16="http://schemas.microsoft.com/office/drawing/2014/main" id="{F5EA4000-D688-06D0-51EF-CB1C259D6E6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525000" y="1471502"/>
            <a:ext cx="2667000" cy="381952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8A5B75-0D35-908C-7B82-BAD5B600BD57}"/>
              </a:ext>
              <a:ext uri="{C183D7F6-B498-43B3-948B-1728B52AA6E4}">
                <adec:decorative xmlns:adec="http://schemas.microsoft.com/office/drawing/2017/decorative" val="1"/>
              </a:ext>
            </a:extLst>
          </p:cNvPr>
          <p:cNvSpPr txBox="1"/>
          <p:nvPr/>
        </p:nvSpPr>
        <p:spPr>
          <a:xfrm>
            <a:off x="837925" y="1081799"/>
            <a:ext cx="8467999"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0E81C2B1-DE06-93F0-2FDF-458B38766C71}"/>
              </a:ext>
              <a:ext uri="{C183D7F6-B498-43B3-948B-1728B52AA6E4}">
                <adec:decorative xmlns:adec="http://schemas.microsoft.com/office/drawing/2017/decorative" val="0"/>
              </a:ext>
            </a:extLst>
          </p:cNvPr>
          <p:cNvSpPr txBox="1"/>
          <p:nvPr/>
        </p:nvSpPr>
        <p:spPr>
          <a:xfrm>
            <a:off x="1606524" y="1066954"/>
            <a:ext cx="6727565"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Management</a:t>
            </a:r>
          </a:p>
        </p:txBody>
      </p:sp>
      <p:graphicFrame>
        <p:nvGraphicFramePr>
          <p:cNvPr id="7" name="Content Placeholder 5">
            <a:extLst>
              <a:ext uri="{FF2B5EF4-FFF2-40B4-BE49-F238E27FC236}">
                <a16:creationId xmlns:a16="http://schemas.microsoft.com/office/drawing/2014/main" id="{94E1CE05-7244-6355-9E87-39D8B0201C9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8856544"/>
              </p:ext>
            </p:extLst>
          </p:nvPr>
        </p:nvGraphicFramePr>
        <p:xfrm>
          <a:off x="828402" y="1458231"/>
          <a:ext cx="8487262" cy="853440"/>
        </p:xfrm>
        <a:graphic>
          <a:graphicData uri="http://schemas.openxmlformats.org/drawingml/2006/table">
            <a:tbl>
              <a:tblPr firstRow="1" bandRow="1">
                <a:tableStyleId>{5C22544A-7EE6-4342-B048-85BDC9FD1C3A}</a:tableStyleId>
              </a:tblPr>
              <a:tblGrid>
                <a:gridCol w="602265">
                  <a:extLst>
                    <a:ext uri="{9D8B030D-6E8A-4147-A177-3AD203B41FA5}">
                      <a16:colId xmlns:a16="http://schemas.microsoft.com/office/drawing/2014/main" val="2649235253"/>
                    </a:ext>
                  </a:extLst>
                </a:gridCol>
                <a:gridCol w="78849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CVD receiving OAC who require elective NCS, multidisciplinary team-based approach to duration of interruption* is recommended to balance competing risks of thromboembolism and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1F87D5A2-AA54-682C-0F7B-92B44859664A}"/>
              </a:ext>
              <a:ext uri="{C183D7F6-B498-43B3-948B-1728B52AA6E4}">
                <adec:decorative xmlns:adec="http://schemas.microsoft.com/office/drawing/2017/decorative" val="1"/>
              </a:ext>
            </a:extLst>
          </p:cNvPr>
          <p:cNvSpPr txBox="1"/>
          <p:nvPr/>
        </p:nvSpPr>
        <p:spPr>
          <a:xfrm>
            <a:off x="847450" y="2477246"/>
            <a:ext cx="8448782"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E06670EF-5425-6F66-C670-06C75854B250}"/>
              </a:ext>
              <a:ext uri="{C183D7F6-B498-43B3-948B-1728B52AA6E4}">
                <adec:decorative xmlns:adec="http://schemas.microsoft.com/office/drawing/2017/decorative" val="0"/>
              </a:ext>
            </a:extLst>
          </p:cNvPr>
          <p:cNvSpPr txBox="1"/>
          <p:nvPr/>
        </p:nvSpPr>
        <p:spPr>
          <a:xfrm>
            <a:off x="1616048" y="2462401"/>
            <a:ext cx="671229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Bridging</a:t>
            </a:r>
          </a:p>
        </p:txBody>
      </p:sp>
      <p:graphicFrame>
        <p:nvGraphicFramePr>
          <p:cNvPr id="12" name="Content Placeholder 5">
            <a:extLst>
              <a:ext uri="{FF2B5EF4-FFF2-40B4-BE49-F238E27FC236}">
                <a16:creationId xmlns:a16="http://schemas.microsoft.com/office/drawing/2014/main" id="{9EACB789-1319-F112-FD34-82C2E32771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93174310"/>
              </p:ext>
            </p:extLst>
          </p:nvPr>
        </p:nvGraphicFramePr>
        <p:xfrm>
          <a:off x="837925" y="2853678"/>
          <a:ext cx="8468000" cy="1371600"/>
        </p:xfrm>
        <a:graphic>
          <a:graphicData uri="http://schemas.openxmlformats.org/drawingml/2006/table">
            <a:tbl>
              <a:tblPr firstRow="1" bandRow="1">
                <a:tableStyleId>{5C22544A-7EE6-4342-B048-85BDC9FD1C3A}</a:tableStyleId>
              </a:tblPr>
              <a:tblGrid>
                <a:gridCol w="610747">
                  <a:extLst>
                    <a:ext uri="{9D8B030D-6E8A-4147-A177-3AD203B41FA5}">
                      <a16:colId xmlns:a16="http://schemas.microsoft.com/office/drawing/2014/main" val="2649235253"/>
                    </a:ext>
                  </a:extLst>
                </a:gridCol>
                <a:gridCol w="7857253">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CVD and high thrombotic risk* undergoing NCS where interruption of VKA is required, preoperative bridging with parenteral heparin can be effective for thromboembolic risk reduction.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8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400" b="1" dirty="0">
                          <a:ln>
                            <a:noFill/>
                          </a:ln>
                          <a:solidFill>
                            <a:schemeClr val="bg1"/>
                          </a:solidFill>
                          <a:latin typeface="Lub Dub Condensed" panose="020B0506030403020204" pitchFamily="34" charset="0"/>
                          <a:cs typeface="Arial" panose="020B0604020202020204" pitchFamily="34" charset="0"/>
                        </a:rPr>
                        <a:t>Harm</a:t>
                      </a:r>
                      <a:endParaRPr lang="en-US" sz="16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with CVD who are planned for an elective NCS where OAC interruption is warranted, routine bridging is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recommended due to increased bleeding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sp>
        <p:nvSpPr>
          <p:cNvPr id="17" name="TextBox 16">
            <a:extLst>
              <a:ext uri="{FF2B5EF4-FFF2-40B4-BE49-F238E27FC236}">
                <a16:creationId xmlns:a16="http://schemas.microsoft.com/office/drawing/2014/main" id="{63D016DE-4DBB-606D-2727-B75554A7F66E}"/>
              </a:ext>
              <a:ext uri="{C183D7F6-B498-43B3-948B-1728B52AA6E4}">
                <adec:decorative xmlns:adec="http://schemas.microsoft.com/office/drawing/2017/decorative" val="1"/>
              </a:ext>
            </a:extLst>
          </p:cNvPr>
          <p:cNvSpPr txBox="1"/>
          <p:nvPr/>
        </p:nvSpPr>
        <p:spPr>
          <a:xfrm>
            <a:off x="847449" y="4402971"/>
            <a:ext cx="8467999"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CC0A41D1-2272-2C85-1F9E-C26E82FB9ED2}"/>
              </a:ext>
              <a:ext uri="{C183D7F6-B498-43B3-948B-1728B52AA6E4}">
                <adec:decorative xmlns:adec="http://schemas.microsoft.com/office/drawing/2017/decorative" val="0"/>
              </a:ext>
            </a:extLst>
          </p:cNvPr>
          <p:cNvSpPr txBox="1"/>
          <p:nvPr/>
        </p:nvSpPr>
        <p:spPr>
          <a:xfrm>
            <a:off x="1616048" y="4388126"/>
            <a:ext cx="6727565"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Resumption</a:t>
            </a:r>
          </a:p>
        </p:txBody>
      </p:sp>
      <p:graphicFrame>
        <p:nvGraphicFramePr>
          <p:cNvPr id="18" name="Content Placeholder 5">
            <a:extLst>
              <a:ext uri="{FF2B5EF4-FFF2-40B4-BE49-F238E27FC236}">
                <a16:creationId xmlns:a16="http://schemas.microsoft.com/office/drawing/2014/main" id="{66D93B27-8FF7-4914-A22C-E7BC46E2B9E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54242061"/>
              </p:ext>
            </p:extLst>
          </p:nvPr>
        </p:nvGraphicFramePr>
        <p:xfrm>
          <a:off x="837926" y="4779403"/>
          <a:ext cx="8487262" cy="853440"/>
        </p:xfrm>
        <a:graphic>
          <a:graphicData uri="http://schemas.openxmlformats.org/drawingml/2006/table">
            <a:tbl>
              <a:tblPr firstRow="1" bandRow="1">
                <a:tableStyleId>{5C22544A-7EE6-4342-B048-85BDC9FD1C3A}</a:tableStyleId>
              </a:tblPr>
              <a:tblGrid>
                <a:gridCol w="602265">
                  <a:extLst>
                    <a:ext uri="{9D8B030D-6E8A-4147-A177-3AD203B41FA5}">
                      <a16:colId xmlns:a16="http://schemas.microsoft.com/office/drawing/2014/main" val="2649235253"/>
                    </a:ext>
                  </a:extLst>
                </a:gridCol>
                <a:gridCol w="78849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preoperative OAC interruption, resumption of OAC is reasonable after hemostasis is achieved.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6B577CB0-9D3C-5C26-CDE9-B58BBF0D2D56}"/>
              </a:ext>
            </a:extLst>
          </p:cNvPr>
          <p:cNvSpPr txBox="1"/>
          <p:nvPr/>
        </p:nvSpPr>
        <p:spPr>
          <a:xfrm>
            <a:off x="828402" y="5650893"/>
            <a:ext cx="2576346" cy="253916"/>
          </a:xfrm>
          <a:prstGeom prst="rect">
            <a:avLst/>
          </a:prstGeom>
          <a:noFill/>
        </p:spPr>
        <p:txBody>
          <a:bodyPr wrap="non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See </a:t>
            </a:r>
            <a:r>
              <a:rPr lang="en-US" sz="1050" b="1" dirty="0">
                <a:latin typeface="Lub Dub Condensed" panose="020B0506030403020204" pitchFamily="34" charset="0"/>
                <a:cs typeface="Calibri" panose="020F0502020204030204" pitchFamily="34" charset="0"/>
              </a:rPr>
              <a:t>tables</a:t>
            </a:r>
            <a:r>
              <a:rPr lang="en-US" sz="1050" dirty="0">
                <a:latin typeface="Lub Dub Condensed" panose="020B0506030403020204" pitchFamily="34" charset="0"/>
                <a:cs typeface="Calibri" panose="020F0502020204030204" pitchFamily="34" charset="0"/>
              </a:rPr>
              <a:t> with full details in the guidelines.</a:t>
            </a:r>
            <a:endParaRPr lang="en-US" sz="105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CVD indicates cardiovascular disease; NCS, non-cardiac surgery; OAC, oral anticoagulation; and VKA vitamin K antagonist.</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19142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387349"/>
          </a:xfrm>
        </p:spPr>
        <p:txBody>
          <a:bodyPr/>
          <a:lstStyle/>
          <a:p>
            <a:r>
              <a:rPr lang="en-US" dirty="0"/>
              <a:t>Perioperative Medical Therapy: </a:t>
            </a:r>
            <a:r>
              <a:rPr lang="en-US" sz="2800" dirty="0">
                <a:solidFill>
                  <a:srgbClr val="CF2429"/>
                </a:solidFill>
                <a:latin typeface="Lub Dub Medium" panose="020B0603030403020204" pitchFamily="34" charset="0"/>
              </a:rPr>
              <a:t>Beta-Blockers </a:t>
            </a:r>
            <a:endParaRPr lang="en-US" dirty="0">
              <a:solidFill>
                <a:srgbClr val="CF2429"/>
              </a:solidFill>
              <a:latin typeface="Lub Dub Medium" panose="020B0603030403020204" pitchFamily="34" charset="0"/>
            </a:endParaRPr>
          </a:p>
        </p:txBody>
      </p:sp>
      <p:graphicFrame>
        <p:nvGraphicFramePr>
          <p:cNvPr id="19" name="Content Placeholder 5">
            <a:extLst>
              <a:ext uri="{FF2B5EF4-FFF2-40B4-BE49-F238E27FC236}">
                <a16:creationId xmlns:a16="http://schemas.microsoft.com/office/drawing/2014/main" id="{D3AE05F6-FF73-CB68-1E08-83685C1B00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48379690"/>
              </p:ext>
            </p:extLst>
          </p:nvPr>
        </p:nvGraphicFramePr>
        <p:xfrm>
          <a:off x="838200" y="1849505"/>
          <a:ext cx="7153275" cy="315899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649235253"/>
                    </a:ext>
                  </a:extLst>
                </a:gridCol>
                <a:gridCol w="6581775">
                  <a:extLst>
                    <a:ext uri="{9D8B030D-6E8A-4147-A177-3AD203B41FA5}">
                      <a16:colId xmlns:a16="http://schemas.microsoft.com/office/drawing/2014/main" val="3265590656"/>
                    </a:ext>
                  </a:extLst>
                </a:gridCol>
              </a:tblGrid>
              <a:tr h="339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on stable BB doses undergoing NCS, BB should be continued through the perioperative period as clinically appropriate.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planned for elective NCS with a new indication for beta blockade, BB may be initiated well in advance before surgery (optimally &gt;7 days) to allow for the assessments of tolerability and drug titration, as needed.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14402296"/>
                  </a:ext>
                </a:extLst>
              </a:tr>
              <a:tr h="9397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endParaRPr lang="en-US" sz="18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who have no immediate BB need, BB should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 initiated on the day of surgery due to increased risk for postoperative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pic>
        <p:nvPicPr>
          <p:cNvPr id="29" name="Picture 2">
            <a:extLst>
              <a:ext uri="{FF2B5EF4-FFF2-40B4-BE49-F238E27FC236}">
                <a16:creationId xmlns:a16="http://schemas.microsoft.com/office/drawing/2014/main" id="{CC6678B4-B799-4F45-FC2F-9CC224C35B8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8220075" y="1402769"/>
            <a:ext cx="3971925" cy="38208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BB indicates beta blockers; and NCS, non-cardiac surgery.</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028993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406399"/>
          </a:xfrm>
        </p:spPr>
        <p:txBody>
          <a:bodyPr/>
          <a:lstStyle/>
          <a:p>
            <a:r>
              <a:rPr lang="en-US" dirty="0"/>
              <a:t>Perioperative Medical Therapy: </a:t>
            </a:r>
            <a:r>
              <a:rPr lang="en-US" sz="2800" dirty="0">
                <a:solidFill>
                  <a:srgbClr val="CF2429"/>
                </a:solidFill>
                <a:latin typeface="Lub Dub Medium" panose="020B0603030403020204" pitchFamily="34" charset="0"/>
              </a:rPr>
              <a:t>Blood Glucose  </a:t>
            </a:r>
            <a:endParaRPr lang="en-US" dirty="0">
              <a:solidFill>
                <a:srgbClr val="CF2429"/>
              </a:solidFill>
              <a:latin typeface="Lub Dub Medium" panose="020B0603030403020204" pitchFamily="34" charset="0"/>
            </a:endParaRPr>
          </a:p>
        </p:txBody>
      </p:sp>
      <p:pic>
        <p:nvPicPr>
          <p:cNvPr id="9" name="Picture 2">
            <a:extLst>
              <a:ext uri="{FF2B5EF4-FFF2-40B4-BE49-F238E27FC236}">
                <a16:creationId xmlns:a16="http://schemas.microsoft.com/office/drawing/2014/main" id="{8B8411B6-4FE5-3EF3-A7CC-0796D110F28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220074" y="1402768"/>
            <a:ext cx="3971926" cy="38147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D6380C49-4636-1339-54F8-6CAC964942F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8958382"/>
              </p:ext>
            </p:extLst>
          </p:nvPr>
        </p:nvGraphicFramePr>
        <p:xfrm>
          <a:off x="838200" y="1687580"/>
          <a:ext cx="7153275" cy="315899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649235253"/>
                    </a:ext>
                  </a:extLst>
                </a:gridCol>
                <a:gridCol w="6581775">
                  <a:extLst>
                    <a:ext uri="{9D8B030D-6E8A-4147-A177-3AD203B41FA5}">
                      <a16:colId xmlns:a16="http://schemas.microsoft.com/office/drawing/2014/main" val="3265590656"/>
                    </a:ext>
                  </a:extLst>
                </a:gridCol>
              </a:tblGrid>
              <a:tr h="339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or at risk for DM who are scheduled for elective NCS, preoperative HgbA1C testing is reasonable if not performed within 3 months.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SGLT-2i should be discontinued 3-4 days* before surgery to reduce the risk of perioperative metabolic acidosis.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14402296"/>
                  </a:ext>
                </a:extLst>
              </a:tr>
              <a:tr h="9397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DM or impaired glucose tolerance, continuation of metformin during the perioperative period is reasonable to maintain glycemic control.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8" name="TextBox 7">
            <a:extLst>
              <a:ext uri="{FF2B5EF4-FFF2-40B4-BE49-F238E27FC236}">
                <a16:creationId xmlns:a16="http://schemas.microsoft.com/office/drawing/2014/main" id="{74393CE0-DAB9-20DA-43EF-2023CF155A8A}"/>
              </a:ext>
            </a:extLst>
          </p:cNvPr>
          <p:cNvSpPr txBox="1"/>
          <p:nvPr/>
        </p:nvSpPr>
        <p:spPr>
          <a:xfrm>
            <a:off x="828402" y="4846570"/>
            <a:ext cx="6957354" cy="253916"/>
          </a:xfrm>
          <a:prstGeom prst="rect">
            <a:avLst/>
          </a:prstGeom>
          <a:noFill/>
        </p:spPr>
        <p:txBody>
          <a:bodyPr wrap="none" rtlCol="0">
            <a:spAutoFit/>
          </a:bodyPr>
          <a:lstStyle/>
          <a:p>
            <a:r>
              <a:rPr lang="en-US" sz="1050" dirty="0">
                <a:latin typeface="Lub Dub Condensed" panose="020B0506030403020204" pitchFamily="34" charset="0"/>
              </a:rPr>
              <a:t>*Canagliflozin, dapagliflozin and empagliflozin should be stopped ≥3 days and ertugliflozin ≥4 days prior to scheduled surgery</a:t>
            </a: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DM indicates diabetes mellitus; Hgb, hemoglobin; NCS, noncardiac surgery; SGLT2-I, sodium-glucose co-transporter 2 inhibitors.</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244936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p:txBody>
          <a:bodyPr/>
          <a:lstStyle/>
          <a:p>
            <a:r>
              <a:rPr lang="en-US" dirty="0"/>
              <a:t>Choice of Anesthetic Agent and Technique</a:t>
            </a:r>
          </a:p>
        </p:txBody>
      </p:sp>
      <p:pic>
        <p:nvPicPr>
          <p:cNvPr id="12" name="Picture 11">
            <a:extLst>
              <a:ext uri="{FF2B5EF4-FFF2-40B4-BE49-F238E27FC236}">
                <a16:creationId xmlns:a16="http://schemas.microsoft.com/office/drawing/2014/main" id="{C81906D2-CC7D-8C98-BE9C-4B395625B6C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02768"/>
            <a:ext cx="4638675" cy="3837976"/>
          </a:xfrm>
          <a:prstGeom prst="rect">
            <a:avLst/>
          </a:prstGeom>
          <a:noFill/>
          <a:effectLst>
            <a:outerShdw blurRad="63500" sx="102000" sy="102000" algn="ctr" rotWithShape="0">
              <a:prstClr val="black">
                <a:alpha val="40000"/>
              </a:prstClr>
            </a:outerShdw>
          </a:effectLst>
        </p:spPr>
      </p:pic>
      <p:graphicFrame>
        <p:nvGraphicFramePr>
          <p:cNvPr id="7" name="Content Placeholder 5">
            <a:extLst>
              <a:ext uri="{FF2B5EF4-FFF2-40B4-BE49-F238E27FC236}">
                <a16:creationId xmlns:a16="http://schemas.microsoft.com/office/drawing/2014/main" id="{728E3707-34FF-99CE-8D53-7CAAB1EF697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25517577"/>
              </p:ext>
            </p:extLst>
          </p:nvPr>
        </p:nvGraphicFramePr>
        <p:xfrm>
          <a:off x="5168245" y="1992379"/>
          <a:ext cx="5709305" cy="2474846"/>
        </p:xfrm>
        <a:graphic>
          <a:graphicData uri="http://schemas.openxmlformats.org/drawingml/2006/table">
            <a:tbl>
              <a:tblPr firstRow="1" bandRow="1">
                <a:tableStyleId>{5C22544A-7EE6-4342-B048-85BDC9FD1C3A}</a:tableStyleId>
              </a:tblPr>
              <a:tblGrid>
                <a:gridCol w="575330">
                  <a:extLst>
                    <a:ext uri="{9D8B030D-6E8A-4147-A177-3AD203B41FA5}">
                      <a16:colId xmlns:a16="http://schemas.microsoft.com/office/drawing/2014/main" val="2649235253"/>
                    </a:ext>
                  </a:extLst>
                </a:gridCol>
                <a:gridCol w="5133975">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use of a volatile-based anesthetic or total intravenous anesthesia is reasonable * for general anesthesia.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4799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when neuraxial anesthesia is available, either neuraxial or general anesthesia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8" name="TextBox 7">
            <a:extLst>
              <a:ext uri="{FF2B5EF4-FFF2-40B4-BE49-F238E27FC236}">
                <a16:creationId xmlns:a16="http://schemas.microsoft.com/office/drawing/2014/main" id="{3BA645A9-04BA-883B-4633-F315AA7D792A}"/>
              </a:ext>
            </a:extLst>
          </p:cNvPr>
          <p:cNvSpPr txBox="1"/>
          <p:nvPr/>
        </p:nvSpPr>
        <p:spPr>
          <a:xfrm>
            <a:off x="5158446" y="4491259"/>
            <a:ext cx="4956806" cy="253916"/>
          </a:xfrm>
          <a:prstGeom prst="rect">
            <a:avLst/>
          </a:prstGeom>
          <a:noFill/>
        </p:spPr>
        <p:txBody>
          <a:bodyPr wrap="none" rtlCol="0">
            <a:spAutoFit/>
          </a:bodyPr>
          <a:lstStyle/>
          <a:p>
            <a:r>
              <a:rPr lang="en-US" sz="1050" dirty="0">
                <a:latin typeface="Lub Dub Condensed" panose="020B0506030403020204" pitchFamily="34" charset="0"/>
              </a:rPr>
              <a:t>*: No apparent difference in cardiovascular events, such as myocardial injury or infarction</a:t>
            </a:r>
          </a:p>
        </p:txBody>
      </p:sp>
      <p:sp>
        <p:nvSpPr>
          <p:cNvPr id="5" name="Text Placeholder 4">
            <a:extLst>
              <a:ext uri="{FF2B5EF4-FFF2-40B4-BE49-F238E27FC236}">
                <a16:creationId xmlns:a16="http://schemas.microsoft.com/office/drawing/2014/main" id="{4489F8E5-E112-EAD6-88CA-16DEC864C78B}"/>
              </a:ext>
            </a:extLst>
          </p:cNvPr>
          <p:cNvSpPr>
            <a:spLocks noGrp="1"/>
          </p:cNvSpPr>
          <p:nvPr>
            <p:ph type="body" sz="quarter" idx="13"/>
          </p:nvPr>
        </p:nvSpPr>
        <p:spPr/>
        <p:txBody>
          <a:bodyPr/>
          <a:lstStyle/>
          <a:p>
            <a:r>
              <a:rPr lang="fr-FR" b="1" dirty="0" err="1"/>
              <a:t>Abbreviations</a:t>
            </a:r>
            <a:r>
              <a:rPr lang="fr-FR" b="1" dirty="0"/>
              <a:t>: </a:t>
            </a:r>
            <a:r>
              <a:rPr lang="fr-FR" dirty="0"/>
              <a:t>NCS </a:t>
            </a:r>
            <a:r>
              <a:rPr lang="fr-FR" dirty="0" err="1"/>
              <a:t>indicates</a:t>
            </a:r>
            <a:r>
              <a:rPr lang="fr-FR" dirty="0"/>
              <a:t> </a:t>
            </a:r>
            <a:r>
              <a:rPr lang="fr-FR" dirty="0" err="1"/>
              <a:t>noncardiac</a:t>
            </a:r>
            <a:r>
              <a:rPr lang="fr-FR" dirty="0"/>
              <a:t> </a:t>
            </a:r>
            <a:r>
              <a:rPr lang="fr-FR" dirty="0" err="1"/>
              <a:t>surgery</a:t>
            </a:r>
            <a:r>
              <a:rPr lang="fr-FR" dirty="0"/>
              <a:t>. </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121805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B7C34-3191-F76C-58EE-93DAEAC5B2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81" y="1390961"/>
            <a:ext cx="4277684" cy="3861589"/>
          </a:xfrm>
          <a:prstGeom prst="rect">
            <a:avLst/>
          </a:prstGeom>
          <a:noFill/>
          <a:ln>
            <a:noFill/>
          </a:ln>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p:txBody>
          <a:bodyPr/>
          <a:lstStyle/>
          <a:p>
            <a:r>
              <a:rPr lang="en-US" dirty="0"/>
              <a:t>Perioperative Pain Management</a:t>
            </a:r>
          </a:p>
        </p:txBody>
      </p:sp>
      <p:sp>
        <p:nvSpPr>
          <p:cNvPr id="5" name="TextBox 4">
            <a:extLst>
              <a:ext uri="{FF2B5EF4-FFF2-40B4-BE49-F238E27FC236}">
                <a16:creationId xmlns:a16="http://schemas.microsoft.com/office/drawing/2014/main" id="{9C6E09A6-1085-F5ED-9F6A-2F9E75E57471}"/>
              </a:ext>
              <a:ext uri="{C183D7F6-B498-43B3-948B-1728B52AA6E4}">
                <adec:decorative xmlns:adec="http://schemas.microsoft.com/office/drawing/2017/decorative" val="1"/>
              </a:ext>
            </a:extLst>
          </p:cNvPr>
          <p:cNvSpPr txBox="1"/>
          <p:nvPr/>
        </p:nvSpPr>
        <p:spPr>
          <a:xfrm>
            <a:off x="4817453" y="1906863"/>
            <a:ext cx="6419116"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A7837E0F-FF1C-C355-CCE3-05F2E0B3B527}"/>
              </a:ext>
              <a:ext uri="{C183D7F6-B498-43B3-948B-1728B52AA6E4}">
                <adec:decorative xmlns:adec="http://schemas.microsoft.com/office/drawing/2017/decorative" val="0"/>
              </a:ext>
            </a:extLst>
          </p:cNvPr>
          <p:cNvSpPr txBox="1"/>
          <p:nvPr/>
        </p:nvSpPr>
        <p:spPr>
          <a:xfrm>
            <a:off x="5477116" y="1892018"/>
            <a:ext cx="5099791"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Epidural analgesia</a:t>
            </a:r>
          </a:p>
        </p:txBody>
      </p:sp>
      <p:graphicFrame>
        <p:nvGraphicFramePr>
          <p:cNvPr id="9" name="Content Placeholder 5">
            <a:extLst>
              <a:ext uri="{FF2B5EF4-FFF2-40B4-BE49-F238E27FC236}">
                <a16:creationId xmlns:a16="http://schemas.microsoft.com/office/drawing/2014/main" id="{58415EA0-1C4D-3D06-D15A-FFE7D5DDDC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61127585"/>
              </p:ext>
            </p:extLst>
          </p:nvPr>
        </p:nvGraphicFramePr>
        <p:xfrm>
          <a:off x="4817453" y="2386368"/>
          <a:ext cx="2938373" cy="1066800"/>
        </p:xfrm>
        <a:graphic>
          <a:graphicData uri="http://schemas.openxmlformats.org/drawingml/2006/table">
            <a:tbl>
              <a:tblPr firstRow="1" bandRow="1">
                <a:tableStyleId>{5C22544A-7EE6-4342-B048-85BDC9FD1C3A}</a:tableStyleId>
              </a:tblPr>
              <a:tblGrid>
                <a:gridCol w="677739">
                  <a:extLst>
                    <a:ext uri="{9D8B030D-6E8A-4147-A177-3AD203B41FA5}">
                      <a16:colId xmlns:a16="http://schemas.microsoft.com/office/drawing/2014/main" val="2649235253"/>
                    </a:ext>
                  </a:extLst>
                </a:gridCol>
                <a:gridCol w="2260634">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1" u="none" strike="noStrike" kern="1200" baseline="0" dirty="0">
                          <a:solidFill>
                            <a:schemeClr val="dk1"/>
                          </a:solidFill>
                          <a:latin typeface="Lub Dub Condensed" panose="020B0506030403020204" pitchFamily="34" charset="0"/>
                          <a:ea typeface="+mn-ea"/>
                          <a:cs typeface="Arial" panose="020B0604020202020204" pitchFamily="34" charset="0"/>
                        </a:rPr>
                        <a:t>Postoperatively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patients undergoing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major abdominal surgery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33A0489F-F7AA-42FB-7727-F7C08C3A8109}"/>
              </a:ext>
            </a:extLst>
          </p:cNvPr>
          <p:cNvSpPr txBox="1"/>
          <p:nvPr/>
        </p:nvSpPr>
        <p:spPr>
          <a:xfrm>
            <a:off x="4815974" y="4419945"/>
            <a:ext cx="6419117" cy="276999"/>
          </a:xfrm>
          <a:prstGeom prst="rect">
            <a:avLst/>
          </a:prstGeom>
          <a:noFill/>
        </p:spPr>
        <p:txBody>
          <a:bodyPr wrap="square">
            <a:spAutoFit/>
          </a:bodyPr>
          <a:lstStyle/>
          <a:p>
            <a:pPr algn="ctr"/>
            <a:r>
              <a:rPr lang="en-US" sz="1200" dirty="0">
                <a:effectLst/>
                <a:latin typeface="Lub Dub Condensed" panose="020B0506030403020204" pitchFamily="34" charset="0"/>
                <a:ea typeface="Times New Roman" panose="02020603050405020304" pitchFamily="18" charset="0"/>
                <a:cs typeface="Arial" panose="020B0604020202020204" pitchFamily="34" charset="0"/>
              </a:rPr>
              <a:t>*: e.g., </a:t>
            </a:r>
            <a:r>
              <a:rPr lang="en-US" sz="1200" dirty="0">
                <a:latin typeface="Lub Dub Condensed" panose="020B0506030403020204" pitchFamily="34" charset="0"/>
                <a:ea typeface="Times New Roman" panose="02020603050405020304" pitchFamily="18" charset="0"/>
                <a:cs typeface="Arial" panose="020B0604020202020204" pitchFamily="34" charset="0"/>
              </a:rPr>
              <a:t>g</a:t>
            </a:r>
            <a:r>
              <a:rPr lang="en-US" sz="1200" dirty="0">
                <a:effectLst/>
                <a:latin typeface="Lub Dub Condensed" panose="020B0506030403020204" pitchFamily="34" charset="0"/>
                <a:ea typeface="Times New Roman" panose="02020603050405020304" pitchFamily="18" charset="0"/>
                <a:cs typeface="Arial" panose="020B0604020202020204" pitchFamily="34" charset="0"/>
              </a:rPr>
              <a:t>astrectomy, distal esophagectomy, Whipple procedure, and open abdominal procedures</a:t>
            </a:r>
            <a:endParaRPr lang="en-US" sz="1200" i="1" dirty="0">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D85219-D7A0-2C2B-7DA8-15838D2D0347}"/>
              </a:ext>
            </a:extLst>
          </p:cNvPr>
          <p:cNvSpPr txBox="1"/>
          <p:nvPr/>
        </p:nvSpPr>
        <p:spPr>
          <a:xfrm>
            <a:off x="4815974" y="3447524"/>
            <a:ext cx="2938373" cy="846386"/>
          </a:xfrm>
          <a:prstGeom prst="rect">
            <a:avLst/>
          </a:prstGeom>
          <a:noFill/>
        </p:spPr>
        <p:txBody>
          <a:bodyPr wrap="square">
            <a:spAutoFit/>
          </a:bodyPr>
          <a:lstStyle/>
          <a:p>
            <a:pPr algn="ctr">
              <a:spcAft>
                <a:spcPts val="600"/>
              </a:spcAft>
            </a:pPr>
            <a:r>
              <a:rPr lang="en-US" sz="1600" dirty="0">
                <a:latin typeface="Lub Dub Medium" panose="020B0603030403020204" pitchFamily="34" charset="0"/>
                <a:cs typeface="Arial" panose="020B0604020202020204" pitchFamily="34" charset="0"/>
              </a:rPr>
              <a:t>Preferred site: </a:t>
            </a:r>
            <a:r>
              <a:rPr lang="en-US" sz="1600" b="1" dirty="0">
                <a:latin typeface="Lub Dub Bold" panose="020B0803030403020204" pitchFamily="34" charset="0"/>
                <a:cs typeface="Arial" panose="020B0604020202020204" pitchFamily="34" charset="0"/>
              </a:rPr>
              <a:t>thoracic</a:t>
            </a:r>
          </a:p>
          <a:p>
            <a:pPr algn="ctr">
              <a:spcAft>
                <a:spcPts val="600"/>
              </a:spcAft>
            </a:pPr>
            <a:r>
              <a:rPr lang="en-US" sz="1400" dirty="0">
                <a:latin typeface="Lub Dub Medium" panose="020B0603030403020204" pitchFamily="34" charset="0"/>
                <a:cs typeface="Arial" panose="020B0604020202020204" pitchFamily="34" charset="0"/>
              </a:rPr>
              <a:t>Reasonable to reduce </a:t>
            </a:r>
            <a:br>
              <a:rPr lang="en-US" sz="1400" dirty="0">
                <a:latin typeface="Lub Dub Medium" panose="020B0603030403020204" pitchFamily="34" charset="0"/>
                <a:cs typeface="Arial" panose="020B0604020202020204" pitchFamily="34" charset="0"/>
              </a:rPr>
            </a:br>
            <a:r>
              <a:rPr lang="en-US" sz="1400" dirty="0">
                <a:latin typeface="Lub Dub Medium" panose="020B0603030403020204" pitchFamily="34" charset="0"/>
                <a:cs typeface="Arial" panose="020B0604020202020204" pitchFamily="34" charset="0"/>
              </a:rPr>
              <a:t>perioperative cardiac events</a:t>
            </a:r>
          </a:p>
        </p:txBody>
      </p:sp>
      <p:graphicFrame>
        <p:nvGraphicFramePr>
          <p:cNvPr id="6" name="Content Placeholder 5">
            <a:extLst>
              <a:ext uri="{FF2B5EF4-FFF2-40B4-BE49-F238E27FC236}">
                <a16:creationId xmlns:a16="http://schemas.microsoft.com/office/drawing/2014/main" id="{E18B6A4D-F119-383A-BB80-E485EC367C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19081805"/>
              </p:ext>
            </p:extLst>
          </p:nvPr>
        </p:nvGraphicFramePr>
        <p:xfrm>
          <a:off x="8296718" y="2386367"/>
          <a:ext cx="2938373" cy="1067598"/>
        </p:xfrm>
        <a:graphic>
          <a:graphicData uri="http://schemas.openxmlformats.org/drawingml/2006/table">
            <a:tbl>
              <a:tblPr firstRow="1" bandRow="1">
                <a:tableStyleId>{5C22544A-7EE6-4342-B048-85BDC9FD1C3A}</a:tableStyleId>
              </a:tblPr>
              <a:tblGrid>
                <a:gridCol w="661166">
                  <a:extLst>
                    <a:ext uri="{9D8B030D-6E8A-4147-A177-3AD203B41FA5}">
                      <a16:colId xmlns:a16="http://schemas.microsoft.com/office/drawing/2014/main" val="2649235253"/>
                    </a:ext>
                  </a:extLst>
                </a:gridCol>
                <a:gridCol w="2277207">
                  <a:extLst>
                    <a:ext uri="{9D8B030D-6E8A-4147-A177-3AD203B41FA5}">
                      <a16:colId xmlns:a16="http://schemas.microsoft.com/office/drawing/2014/main" val="3265590656"/>
                    </a:ext>
                  </a:extLst>
                </a:gridCol>
              </a:tblGrid>
              <a:tr h="3355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3200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1" u="none" strike="noStrike" kern="1200" baseline="0" dirty="0">
                          <a:solidFill>
                            <a:schemeClr val="dk1"/>
                          </a:solidFill>
                          <a:latin typeface="Lub Dub Condensed" panose="020B0506030403020204" pitchFamily="34" charset="0"/>
                          <a:ea typeface="+mn-ea"/>
                          <a:cs typeface="Arial" panose="020B0604020202020204" pitchFamily="34" charset="0"/>
                        </a:rPr>
                        <a:t>Preoperatively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patients with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hip fracture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3" name="TextBox 12">
            <a:extLst>
              <a:ext uri="{FF2B5EF4-FFF2-40B4-BE49-F238E27FC236}">
                <a16:creationId xmlns:a16="http://schemas.microsoft.com/office/drawing/2014/main" id="{E2D26CA0-2DFA-A1C3-38AB-7F68678FC81A}"/>
              </a:ext>
            </a:extLst>
          </p:cNvPr>
          <p:cNvSpPr txBox="1"/>
          <p:nvPr/>
        </p:nvSpPr>
        <p:spPr>
          <a:xfrm>
            <a:off x="8296718" y="3467329"/>
            <a:ext cx="2938373" cy="846386"/>
          </a:xfrm>
          <a:prstGeom prst="rect">
            <a:avLst/>
          </a:prstGeom>
          <a:noFill/>
        </p:spPr>
        <p:txBody>
          <a:bodyPr wrap="square">
            <a:spAutoFit/>
          </a:bodyPr>
          <a:lstStyle/>
          <a:p>
            <a:pPr algn="ctr">
              <a:spcAft>
                <a:spcPts val="600"/>
              </a:spcAft>
            </a:pPr>
            <a:r>
              <a:rPr lang="en-US" sz="1600" dirty="0">
                <a:latin typeface="Lub Dub Medium" panose="020B0603030403020204" pitchFamily="34" charset="0"/>
                <a:cs typeface="Arial" panose="020B0604020202020204" pitchFamily="34" charset="0"/>
              </a:rPr>
              <a:t>Preferred site: </a:t>
            </a:r>
            <a:r>
              <a:rPr lang="en-US" sz="1600" b="1" dirty="0">
                <a:latin typeface="Lub Dub Bold" panose="020B0803030403020204" pitchFamily="34" charset="0"/>
                <a:cs typeface="Arial" panose="020B0604020202020204" pitchFamily="34" charset="0"/>
              </a:rPr>
              <a:t>lumbar</a:t>
            </a:r>
          </a:p>
          <a:p>
            <a:pPr algn="ctr">
              <a:spcAft>
                <a:spcPts val="600"/>
              </a:spcAft>
            </a:pPr>
            <a:r>
              <a:rPr lang="en-US" sz="1400" dirty="0">
                <a:latin typeface="Lub Dub Medium" panose="020B0603030403020204" pitchFamily="34" charset="0"/>
                <a:cs typeface="Arial" panose="020B0604020202020204" pitchFamily="34" charset="0"/>
              </a:rPr>
              <a:t>May be considered to reduce preoperative cardiac events</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Tree>
    <p:extLst>
      <p:ext uri="{BB962C8B-B14F-4D97-AF65-F5344CB8AC3E}">
        <p14:creationId xmlns:p14="http://schemas.microsoft.com/office/powerpoint/2010/main" val="109979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3B2EC5D5-C9B8-0526-52D0-D4757E482EBE}"/>
              </a:ext>
              <a:ext uri="{C183D7F6-B498-43B3-948B-1728B52AA6E4}">
                <adec:decorative xmlns:adec="http://schemas.microsoft.com/office/drawing/2017/decorative" val="1"/>
              </a:ext>
            </a:extLst>
          </p:cNvPr>
          <p:cNvSpPr/>
          <p:nvPr/>
        </p:nvSpPr>
        <p:spPr>
          <a:xfrm>
            <a:off x="796630" y="2409653"/>
            <a:ext cx="3328862" cy="2875479"/>
          </a:xfrm>
          <a:prstGeom prst="ellipse">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C2328-797C-8F27-F581-975513F6B541}"/>
              </a:ext>
            </a:extLst>
          </p:cNvPr>
          <p:cNvSpPr>
            <a:spLocks noGrp="1"/>
          </p:cNvSpPr>
          <p:nvPr>
            <p:ph type="title"/>
          </p:nvPr>
        </p:nvSpPr>
        <p:spPr/>
        <p:txBody>
          <a:bodyPr/>
          <a:lstStyle/>
          <a:p>
            <a:r>
              <a:rPr lang="en-US" dirty="0"/>
              <a:t>Team Based Care</a:t>
            </a:r>
          </a:p>
        </p:txBody>
      </p:sp>
      <p:sp>
        <p:nvSpPr>
          <p:cNvPr id="6" name="TextBox 5">
            <a:extLst>
              <a:ext uri="{FF2B5EF4-FFF2-40B4-BE49-F238E27FC236}">
                <a16:creationId xmlns:a16="http://schemas.microsoft.com/office/drawing/2014/main" id="{872346D3-583D-EF71-A159-06E71874FB44}"/>
              </a:ext>
              <a:ext uri="{C183D7F6-B498-43B3-948B-1728B52AA6E4}">
                <adec:decorative xmlns:adec="http://schemas.microsoft.com/office/drawing/2017/decorative" val="1"/>
              </a:ext>
            </a:extLst>
          </p:cNvPr>
          <p:cNvSpPr txBox="1"/>
          <p:nvPr/>
        </p:nvSpPr>
        <p:spPr>
          <a:xfrm>
            <a:off x="824037" y="1316915"/>
            <a:ext cx="3328863"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F1A7D14F-7DFF-5FAB-9562-D495F021D47B}"/>
              </a:ext>
              <a:ext uri="{C183D7F6-B498-43B3-948B-1728B52AA6E4}">
                <adec:decorative xmlns:adec="http://schemas.microsoft.com/office/drawing/2017/decorative" val="0"/>
              </a:ext>
            </a:extLst>
          </p:cNvPr>
          <p:cNvSpPr txBox="1"/>
          <p:nvPr/>
        </p:nvSpPr>
        <p:spPr>
          <a:xfrm>
            <a:off x="1310494" y="1393114"/>
            <a:ext cx="2479273" cy="5118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Team Based </a:t>
            </a:r>
          </a:p>
          <a:p>
            <a:r>
              <a:rPr lang="en-US" dirty="0"/>
              <a:t>Perioperative Care</a:t>
            </a:r>
          </a:p>
        </p:txBody>
      </p:sp>
      <p:sp>
        <p:nvSpPr>
          <p:cNvPr id="43" name="Rectangle 42" descr="Team based perioperative care is desired before hospital admission, during admission, and after hospital discharge. Team consists of Anesthesiologist, primary care physician, surgical tech, nurse, surgeon, and cardiologist.">
            <a:extLst>
              <a:ext uri="{FF2B5EF4-FFF2-40B4-BE49-F238E27FC236}">
                <a16:creationId xmlns:a16="http://schemas.microsoft.com/office/drawing/2014/main" id="{CE568473-A1CA-D156-9BD2-5E215901340A}"/>
              </a:ext>
            </a:extLst>
          </p:cNvPr>
          <p:cNvSpPr/>
          <p:nvPr/>
        </p:nvSpPr>
        <p:spPr>
          <a:xfrm>
            <a:off x="744173" y="1904999"/>
            <a:ext cx="3475631" cy="303517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603982-834E-DDD9-651C-06E21591539C}"/>
              </a:ext>
              <a:ext uri="{C183D7F6-B498-43B3-948B-1728B52AA6E4}">
                <adec:decorative xmlns:adec="http://schemas.microsoft.com/office/drawing/2017/decorative" val="1"/>
              </a:ext>
            </a:extLst>
          </p:cNvPr>
          <p:cNvSpPr txBox="1"/>
          <p:nvPr/>
        </p:nvSpPr>
        <p:spPr>
          <a:xfrm>
            <a:off x="5301202" y="1316915"/>
            <a:ext cx="5873278"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6465AAAE-61BB-04BD-45B5-7185BEB2E662}"/>
              </a:ext>
              <a:ext uri="{C183D7F6-B498-43B3-948B-1728B52AA6E4}">
                <adec:decorative xmlns:adec="http://schemas.microsoft.com/office/drawing/2017/decorative" val="0"/>
              </a:ext>
            </a:extLst>
          </p:cNvPr>
          <p:cNvSpPr txBox="1"/>
          <p:nvPr/>
        </p:nvSpPr>
        <p:spPr>
          <a:xfrm>
            <a:off x="5301201" y="1393114"/>
            <a:ext cx="5873278" cy="5118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Interdisciplinary Models and Pathways</a:t>
            </a:r>
          </a:p>
        </p:txBody>
      </p:sp>
      <p:sp>
        <p:nvSpPr>
          <p:cNvPr id="10" name="Rectangle 9">
            <a:extLst>
              <a:ext uri="{FF2B5EF4-FFF2-40B4-BE49-F238E27FC236}">
                <a16:creationId xmlns:a16="http://schemas.microsoft.com/office/drawing/2014/main" id="{21115D0D-2E78-761D-AEDF-894032DDFA93}"/>
              </a:ext>
              <a:ext uri="{C183D7F6-B498-43B3-948B-1728B52AA6E4}">
                <adec:decorative xmlns:adec="http://schemas.microsoft.com/office/drawing/2017/decorative" val="1"/>
              </a:ext>
            </a:extLst>
          </p:cNvPr>
          <p:cNvSpPr/>
          <p:nvPr/>
        </p:nvSpPr>
        <p:spPr>
          <a:xfrm>
            <a:off x="5534026" y="2138554"/>
            <a:ext cx="2543176" cy="5200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489AEF7-4397-BB09-E25F-03F932CDB71C}"/>
              </a:ext>
            </a:extLst>
          </p:cNvPr>
          <p:cNvSpPr>
            <a:spLocks noGrp="1"/>
          </p:cNvSpPr>
          <p:nvPr>
            <p:ph idx="1"/>
          </p:nvPr>
        </p:nvSpPr>
        <p:spPr>
          <a:xfrm>
            <a:off x="5867402" y="2172721"/>
            <a:ext cx="2209799" cy="520034"/>
          </a:xfrm>
        </p:spPr>
        <p:txBody>
          <a:bodyPr>
            <a:noAutofit/>
          </a:bodyPr>
          <a:lstStyle/>
          <a:p>
            <a:pPr marL="0" indent="0">
              <a:spcBef>
                <a:spcPts val="600"/>
              </a:spcBef>
              <a:buNone/>
            </a:pPr>
            <a:r>
              <a:rPr lang="en-US" sz="1400" dirty="0">
                <a:latin typeface="Lub Dub Bold" panose="020B0803030403020204" pitchFamily="34" charset="0"/>
              </a:rPr>
              <a:t>Standardize perioperative practices</a:t>
            </a:r>
          </a:p>
        </p:txBody>
      </p:sp>
      <p:sp>
        <p:nvSpPr>
          <p:cNvPr id="12" name="Oval 11">
            <a:extLst>
              <a:ext uri="{FF2B5EF4-FFF2-40B4-BE49-F238E27FC236}">
                <a16:creationId xmlns:a16="http://schemas.microsoft.com/office/drawing/2014/main" id="{895FF22F-FBF2-894A-E286-69C9ABA1DBFB}"/>
              </a:ext>
              <a:ext uri="{C183D7F6-B498-43B3-948B-1728B52AA6E4}">
                <adec:decorative xmlns:adec="http://schemas.microsoft.com/office/drawing/2017/decorative" val="1"/>
              </a:ext>
            </a:extLst>
          </p:cNvPr>
          <p:cNvSpPr/>
          <p:nvPr/>
        </p:nvSpPr>
        <p:spPr>
          <a:xfrm>
            <a:off x="5301201" y="2126553"/>
            <a:ext cx="566201" cy="566201"/>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E766AB-8B3D-1E7F-04C9-C4BEEF39513F}"/>
              </a:ext>
              <a:ext uri="{C183D7F6-B498-43B3-948B-1728B52AA6E4}">
                <adec:decorative xmlns:adec="http://schemas.microsoft.com/office/drawing/2017/decorative" val="1"/>
              </a:ext>
            </a:extLst>
          </p:cNvPr>
          <p:cNvSpPr txBox="1"/>
          <p:nvPr/>
        </p:nvSpPr>
        <p:spPr>
          <a:xfrm>
            <a:off x="5282154" y="2115226"/>
            <a:ext cx="468835" cy="707886"/>
          </a:xfrm>
          <a:prstGeom prst="rect">
            <a:avLst/>
          </a:prstGeom>
          <a:noFill/>
        </p:spPr>
        <p:txBody>
          <a:bodyPr wrap="square" rtlCol="0">
            <a:spAutoFit/>
          </a:bodyPr>
          <a:lstStyle/>
          <a:p>
            <a:r>
              <a:rPr lang="en-US" sz="4000" b="1" dirty="0">
                <a:solidFill>
                  <a:schemeClr val="bg1"/>
                </a:solidFill>
                <a:sym typeface="Wingdings 2" panose="05020102010507070707" pitchFamily="18" charset="2"/>
              </a:rPr>
              <a:t></a:t>
            </a:r>
            <a:endParaRPr lang="en-US" sz="2400" b="1" dirty="0">
              <a:solidFill>
                <a:schemeClr val="bg1"/>
              </a:solidFill>
            </a:endParaRPr>
          </a:p>
        </p:txBody>
      </p:sp>
      <p:sp>
        <p:nvSpPr>
          <p:cNvPr id="15" name="Rectangle 14">
            <a:extLst>
              <a:ext uri="{FF2B5EF4-FFF2-40B4-BE49-F238E27FC236}">
                <a16:creationId xmlns:a16="http://schemas.microsoft.com/office/drawing/2014/main" id="{4D35B1E6-8B73-3599-71FE-19B830074BCC}"/>
              </a:ext>
              <a:ext uri="{C183D7F6-B498-43B3-948B-1728B52AA6E4}">
                <adec:decorative xmlns:adec="http://schemas.microsoft.com/office/drawing/2017/decorative" val="1"/>
              </a:ext>
            </a:extLst>
          </p:cNvPr>
          <p:cNvSpPr/>
          <p:nvPr/>
        </p:nvSpPr>
        <p:spPr>
          <a:xfrm>
            <a:off x="8631305" y="2138554"/>
            <a:ext cx="2543176" cy="5200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FA477DF-8694-FE1E-E56E-B20C8949F125}"/>
              </a:ext>
            </a:extLst>
          </p:cNvPr>
          <p:cNvSpPr txBox="1">
            <a:spLocks/>
          </p:cNvSpPr>
          <p:nvPr/>
        </p:nvSpPr>
        <p:spPr>
          <a:xfrm>
            <a:off x="8964681" y="2172721"/>
            <a:ext cx="2209799" cy="520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Accelerate and coordinate recovery</a:t>
            </a:r>
          </a:p>
        </p:txBody>
      </p:sp>
      <p:sp>
        <p:nvSpPr>
          <p:cNvPr id="17" name="Oval 16">
            <a:extLst>
              <a:ext uri="{FF2B5EF4-FFF2-40B4-BE49-F238E27FC236}">
                <a16:creationId xmlns:a16="http://schemas.microsoft.com/office/drawing/2014/main" id="{078872A9-152E-5E48-9411-5277E181917F}"/>
              </a:ext>
              <a:ext uri="{C183D7F6-B498-43B3-948B-1728B52AA6E4}">
                <adec:decorative xmlns:adec="http://schemas.microsoft.com/office/drawing/2017/decorative" val="1"/>
              </a:ext>
            </a:extLst>
          </p:cNvPr>
          <p:cNvSpPr/>
          <p:nvPr/>
        </p:nvSpPr>
        <p:spPr>
          <a:xfrm>
            <a:off x="8398480" y="2126553"/>
            <a:ext cx="566201" cy="566201"/>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37F3DB-8BB0-50BB-6F30-90F57804CDAA}"/>
              </a:ext>
              <a:ext uri="{C183D7F6-B498-43B3-948B-1728B52AA6E4}">
                <adec:decorative xmlns:adec="http://schemas.microsoft.com/office/drawing/2017/decorative" val="1"/>
              </a:ext>
            </a:extLst>
          </p:cNvPr>
          <p:cNvSpPr txBox="1"/>
          <p:nvPr/>
        </p:nvSpPr>
        <p:spPr>
          <a:xfrm>
            <a:off x="8379433" y="2115226"/>
            <a:ext cx="468835" cy="707886"/>
          </a:xfrm>
          <a:prstGeom prst="rect">
            <a:avLst/>
          </a:prstGeom>
          <a:noFill/>
        </p:spPr>
        <p:txBody>
          <a:bodyPr wrap="square" rtlCol="0">
            <a:spAutoFit/>
          </a:bodyPr>
          <a:lstStyle/>
          <a:p>
            <a:r>
              <a:rPr lang="en-US" sz="4000" b="1" dirty="0">
                <a:solidFill>
                  <a:schemeClr val="bg1"/>
                </a:solidFill>
                <a:sym typeface="Wingdings 2" panose="05020102010507070707" pitchFamily="18" charset="2"/>
              </a:rPr>
              <a:t></a:t>
            </a:r>
            <a:endParaRPr lang="en-US" sz="2400" b="1" dirty="0">
              <a:solidFill>
                <a:schemeClr val="bg1"/>
              </a:solidFill>
            </a:endParaRPr>
          </a:p>
        </p:txBody>
      </p:sp>
      <p:sp>
        <p:nvSpPr>
          <p:cNvPr id="20" name="TextBox 19">
            <a:extLst>
              <a:ext uri="{FF2B5EF4-FFF2-40B4-BE49-F238E27FC236}">
                <a16:creationId xmlns:a16="http://schemas.microsoft.com/office/drawing/2014/main" id="{03333C90-C7E9-6771-91F1-00827AE6BB92}"/>
              </a:ext>
              <a:ext uri="{C183D7F6-B498-43B3-948B-1728B52AA6E4}">
                <adec:decorative xmlns:adec="http://schemas.microsoft.com/office/drawing/2017/decorative" val="1"/>
              </a:ext>
            </a:extLst>
          </p:cNvPr>
          <p:cNvSpPr txBox="1"/>
          <p:nvPr/>
        </p:nvSpPr>
        <p:spPr>
          <a:xfrm>
            <a:off x="5301200" y="4151069"/>
            <a:ext cx="1721664" cy="2840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Pre-operative</a:t>
            </a:r>
          </a:p>
        </p:txBody>
      </p:sp>
      <p:sp>
        <p:nvSpPr>
          <p:cNvPr id="27" name="TextBox 26">
            <a:extLst>
              <a:ext uri="{FF2B5EF4-FFF2-40B4-BE49-F238E27FC236}">
                <a16:creationId xmlns:a16="http://schemas.microsoft.com/office/drawing/2014/main" id="{584AA74C-0410-D4F3-4885-B87A31A57280}"/>
              </a:ext>
              <a:ext uri="{C183D7F6-B498-43B3-948B-1728B52AA6E4}">
                <adec:decorative xmlns:adec="http://schemas.microsoft.com/office/drawing/2017/decorative" val="1"/>
              </a:ext>
            </a:extLst>
          </p:cNvPr>
          <p:cNvSpPr txBox="1"/>
          <p:nvPr/>
        </p:nvSpPr>
        <p:spPr>
          <a:xfrm>
            <a:off x="5301201" y="3366503"/>
            <a:ext cx="5873278" cy="4214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8" name="TextBox 27">
            <a:extLst>
              <a:ext uri="{FF2B5EF4-FFF2-40B4-BE49-F238E27FC236}">
                <a16:creationId xmlns:a16="http://schemas.microsoft.com/office/drawing/2014/main" id="{7A584E51-63BA-135D-293E-3BF62648D5C7}"/>
              </a:ext>
              <a:ext uri="{C183D7F6-B498-43B3-948B-1728B52AA6E4}">
                <adec:decorative xmlns:adec="http://schemas.microsoft.com/office/drawing/2017/decorative" val="0"/>
              </a:ext>
            </a:extLst>
          </p:cNvPr>
          <p:cNvSpPr txBox="1"/>
          <p:nvPr/>
        </p:nvSpPr>
        <p:spPr>
          <a:xfrm>
            <a:off x="5301200" y="3442703"/>
            <a:ext cx="5873278" cy="326848"/>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Telemedicine Visits</a:t>
            </a:r>
          </a:p>
        </p:txBody>
      </p:sp>
      <p:sp>
        <p:nvSpPr>
          <p:cNvPr id="3" name="TextBox 2">
            <a:extLst>
              <a:ext uri="{FF2B5EF4-FFF2-40B4-BE49-F238E27FC236}">
                <a16:creationId xmlns:a16="http://schemas.microsoft.com/office/drawing/2014/main" id="{FC1A60EB-2585-79F3-6CAE-AABC65914052}"/>
              </a:ext>
              <a:ext uri="{C183D7F6-B498-43B3-948B-1728B52AA6E4}">
                <adec:decorative xmlns:adec="http://schemas.microsoft.com/office/drawing/2017/decorative" val="1"/>
              </a:ext>
            </a:extLst>
          </p:cNvPr>
          <p:cNvSpPr txBox="1"/>
          <p:nvPr/>
        </p:nvSpPr>
        <p:spPr>
          <a:xfrm>
            <a:off x="5301200" y="4948322"/>
            <a:ext cx="1721664" cy="2840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Post-operative</a:t>
            </a:r>
          </a:p>
        </p:txBody>
      </p:sp>
      <p:sp>
        <p:nvSpPr>
          <p:cNvPr id="32" name="TextBox 31">
            <a:extLst>
              <a:ext uri="{FF2B5EF4-FFF2-40B4-BE49-F238E27FC236}">
                <a16:creationId xmlns:a16="http://schemas.microsoft.com/office/drawing/2014/main" id="{8B4E9048-91CB-42E1-2948-032EF6D48A16}"/>
              </a:ext>
              <a:ext uri="{C183D7F6-B498-43B3-948B-1728B52AA6E4}">
                <adec:decorative xmlns:adec="http://schemas.microsoft.com/office/drawing/2017/decorative" val="1"/>
              </a:ext>
            </a:extLst>
          </p:cNvPr>
          <p:cNvSpPr txBox="1"/>
          <p:nvPr/>
        </p:nvSpPr>
        <p:spPr>
          <a:xfrm>
            <a:off x="7444377" y="4008740"/>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Case cancellation</a:t>
            </a:r>
            <a:endParaRPr lang="en-US" sz="1200" b="0" dirty="0">
              <a:ln w="0"/>
              <a:solidFill>
                <a:prstClr val="black"/>
              </a:solidFill>
            </a:endParaRPr>
          </a:p>
        </p:txBody>
      </p:sp>
      <p:sp>
        <p:nvSpPr>
          <p:cNvPr id="33" name="TextBox 32">
            <a:extLst>
              <a:ext uri="{FF2B5EF4-FFF2-40B4-BE49-F238E27FC236}">
                <a16:creationId xmlns:a16="http://schemas.microsoft.com/office/drawing/2014/main" id="{9825125C-E9FE-86B6-ABCA-1D5ED7FB8684}"/>
              </a:ext>
              <a:ext uri="{C183D7F6-B498-43B3-948B-1728B52AA6E4}">
                <adec:decorative xmlns:adec="http://schemas.microsoft.com/office/drawing/2017/decorative" val="1"/>
              </a:ext>
            </a:extLst>
          </p:cNvPr>
          <p:cNvSpPr txBox="1"/>
          <p:nvPr/>
        </p:nvSpPr>
        <p:spPr>
          <a:xfrm>
            <a:off x="7444377" y="4369881"/>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Healthcare utilization</a:t>
            </a:r>
            <a:endParaRPr lang="en-US" sz="1200" b="0" dirty="0">
              <a:ln w="0"/>
              <a:solidFill>
                <a:prstClr val="black"/>
              </a:solidFill>
            </a:endParaRPr>
          </a:p>
        </p:txBody>
      </p:sp>
      <p:sp>
        <p:nvSpPr>
          <p:cNvPr id="34" name="TextBox 33">
            <a:extLst>
              <a:ext uri="{FF2B5EF4-FFF2-40B4-BE49-F238E27FC236}">
                <a16:creationId xmlns:a16="http://schemas.microsoft.com/office/drawing/2014/main" id="{648B0496-D457-CA13-AD57-2F43E2736BA1}"/>
              </a:ext>
              <a:ext uri="{C183D7F6-B498-43B3-948B-1728B52AA6E4}">
                <adec:decorative xmlns:adec="http://schemas.microsoft.com/office/drawing/2017/decorative" val="1"/>
              </a:ext>
            </a:extLst>
          </p:cNvPr>
          <p:cNvSpPr txBox="1"/>
          <p:nvPr/>
        </p:nvSpPr>
        <p:spPr>
          <a:xfrm>
            <a:off x="7425249" y="4979977"/>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Readmission</a:t>
            </a:r>
            <a:endParaRPr lang="en-US" sz="1200" b="0" dirty="0">
              <a:ln w="0"/>
              <a:solidFill>
                <a:prstClr val="black"/>
              </a:solidFill>
            </a:endParaRPr>
          </a:p>
        </p:txBody>
      </p:sp>
      <p:sp>
        <p:nvSpPr>
          <p:cNvPr id="35" name="TextBox 34">
            <a:extLst>
              <a:ext uri="{FF2B5EF4-FFF2-40B4-BE49-F238E27FC236}">
                <a16:creationId xmlns:a16="http://schemas.microsoft.com/office/drawing/2014/main" id="{8466FC00-1FBF-CCA1-DA73-EA147AA930B6}"/>
              </a:ext>
              <a:ext uri="{C183D7F6-B498-43B3-948B-1728B52AA6E4}">
                <adec:decorative xmlns:adec="http://schemas.microsoft.com/office/drawing/2017/decorative" val="1"/>
              </a:ext>
            </a:extLst>
          </p:cNvPr>
          <p:cNvSpPr txBox="1"/>
          <p:nvPr/>
        </p:nvSpPr>
        <p:spPr>
          <a:xfrm>
            <a:off x="9685853" y="3864197"/>
            <a:ext cx="1474835" cy="11157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br>
              <a:rPr lang="en-US" sz="1200" dirty="0">
                <a:ln w="0"/>
                <a:solidFill>
                  <a:prstClr val="black"/>
                </a:solidFill>
              </a:rPr>
            </a:br>
            <a:r>
              <a:rPr lang="en-US" sz="1200" dirty="0">
                <a:ln w="0"/>
                <a:solidFill>
                  <a:prstClr val="black"/>
                </a:solidFill>
              </a:rPr>
              <a:t>Improved Patient Satisfaction</a:t>
            </a:r>
            <a:endParaRPr lang="en-US" sz="1200" b="0" dirty="0">
              <a:ln w="0"/>
              <a:solidFill>
                <a:prstClr val="black"/>
              </a:solidFill>
            </a:endParaRPr>
          </a:p>
        </p:txBody>
      </p:sp>
      <p:cxnSp>
        <p:nvCxnSpPr>
          <p:cNvPr id="36" name="Elbow Connector 82">
            <a:extLst>
              <a:ext uri="{FF2B5EF4-FFF2-40B4-BE49-F238E27FC236}">
                <a16:creationId xmlns:a16="http://schemas.microsoft.com/office/drawing/2014/main" id="{A8AC98AB-3152-3366-975E-B5AF97ED0982}"/>
              </a:ext>
              <a:ext uri="{C183D7F6-B498-43B3-948B-1728B52AA6E4}">
                <adec:decorative xmlns:adec="http://schemas.microsoft.com/office/drawing/2017/decorative" val="1"/>
              </a:ext>
            </a:extLst>
          </p:cNvPr>
          <p:cNvCxnSpPr>
            <a:cxnSpLocks/>
            <a:stCxn id="20" idx="3"/>
            <a:endCxn id="32" idx="1"/>
          </p:cNvCxnSpPr>
          <p:nvPr/>
        </p:nvCxnSpPr>
        <p:spPr>
          <a:xfrm flipV="1">
            <a:off x="7022864" y="4117840"/>
            <a:ext cx="421513" cy="1752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520F8756-469D-FCFF-3B33-C36498825356}"/>
              </a:ext>
              <a:ext uri="{C183D7F6-B498-43B3-948B-1728B52AA6E4}">
                <adec:decorative xmlns:adec="http://schemas.microsoft.com/office/drawing/2017/decorative" val="1"/>
              </a:ext>
            </a:extLst>
          </p:cNvPr>
          <p:cNvCxnSpPr>
            <a:cxnSpLocks/>
            <a:stCxn id="20" idx="3"/>
            <a:endCxn id="33" idx="1"/>
          </p:cNvCxnSpPr>
          <p:nvPr/>
        </p:nvCxnSpPr>
        <p:spPr>
          <a:xfrm>
            <a:off x="7022864" y="4293069"/>
            <a:ext cx="421513" cy="1859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9BF6FB2B-2F7F-2E25-70C2-BEE60782E171}"/>
              </a:ext>
              <a:ext uri="{C183D7F6-B498-43B3-948B-1728B52AA6E4}">
                <adec:decorative xmlns:adec="http://schemas.microsoft.com/office/drawing/2017/decorative" val="1"/>
              </a:ext>
            </a:extLst>
          </p:cNvPr>
          <p:cNvCxnSpPr>
            <a:cxnSpLocks/>
            <a:stCxn id="32" idx="3"/>
            <a:endCxn id="35" idx="1"/>
          </p:cNvCxnSpPr>
          <p:nvPr/>
        </p:nvCxnSpPr>
        <p:spPr>
          <a:xfrm>
            <a:off x="9236645" y="4117840"/>
            <a:ext cx="449208" cy="30424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477F2AB0-BC71-EA08-D713-8D9BC1050878}"/>
              </a:ext>
              <a:ext uri="{C183D7F6-B498-43B3-948B-1728B52AA6E4}">
                <adec:decorative xmlns:adec="http://schemas.microsoft.com/office/drawing/2017/decorative" val="1"/>
              </a:ext>
            </a:extLst>
          </p:cNvPr>
          <p:cNvCxnSpPr>
            <a:cxnSpLocks/>
            <a:stCxn id="33" idx="3"/>
            <a:endCxn id="35" idx="1"/>
          </p:cNvCxnSpPr>
          <p:nvPr/>
        </p:nvCxnSpPr>
        <p:spPr>
          <a:xfrm flipV="1">
            <a:off x="9236645" y="4422087"/>
            <a:ext cx="449208" cy="568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9BD3ABC-EB96-1525-C217-124808AA9D85}"/>
              </a:ext>
              <a:ext uri="{C183D7F6-B498-43B3-948B-1728B52AA6E4}">
                <adec:decorative xmlns:adec="http://schemas.microsoft.com/office/drawing/2017/decorative" val="1"/>
              </a:ext>
            </a:extLst>
          </p:cNvPr>
          <p:cNvCxnSpPr>
            <a:cxnSpLocks/>
            <a:stCxn id="34" idx="3"/>
            <a:endCxn id="35" idx="1"/>
          </p:cNvCxnSpPr>
          <p:nvPr/>
        </p:nvCxnSpPr>
        <p:spPr>
          <a:xfrm flipV="1">
            <a:off x="9217517" y="4422087"/>
            <a:ext cx="468336" cy="6669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E43000-B52B-14DF-9452-B5F33EB1B0D4}"/>
              </a:ext>
              <a:ext uri="{C183D7F6-B498-43B3-948B-1728B52AA6E4}">
                <adec:decorative xmlns:adec="http://schemas.microsoft.com/office/drawing/2017/decorative" val="1"/>
              </a:ext>
            </a:extLst>
          </p:cNvPr>
          <p:cNvCxnSpPr>
            <a:cxnSpLocks/>
            <a:stCxn id="3" idx="3"/>
            <a:endCxn id="34" idx="1"/>
          </p:cNvCxnSpPr>
          <p:nvPr/>
        </p:nvCxnSpPr>
        <p:spPr>
          <a:xfrm flipV="1">
            <a:off x="7022864" y="5089077"/>
            <a:ext cx="402385" cy="12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26F6BB3E-04CC-6EFF-2074-3834FE5BD1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3290" y="3864196"/>
            <a:ext cx="520034" cy="520034"/>
          </a:xfrm>
          <a:prstGeom prst="rect">
            <a:avLst/>
          </a:prstGeom>
        </p:spPr>
      </p:pic>
      <p:sp>
        <p:nvSpPr>
          <p:cNvPr id="13" name="Rectangle 12" descr="Telemedicine visits can improve patient satisfaction preoperatively and postoperatively.">
            <a:extLst>
              <a:ext uri="{FF2B5EF4-FFF2-40B4-BE49-F238E27FC236}">
                <a16:creationId xmlns:a16="http://schemas.microsoft.com/office/drawing/2014/main" id="{A1DB94F5-C121-33B5-B5D1-FF7FFFB21EED}"/>
              </a:ext>
            </a:extLst>
          </p:cNvPr>
          <p:cNvSpPr/>
          <p:nvPr/>
        </p:nvSpPr>
        <p:spPr>
          <a:xfrm>
            <a:off x="5282154" y="3787996"/>
            <a:ext cx="5892324" cy="175308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B78B11B-6EC8-0D49-C14B-49B541A3557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pic>
        <p:nvPicPr>
          <p:cNvPr id="24" name="Picture 2">
            <a:extLst>
              <a:ext uri="{FF2B5EF4-FFF2-40B4-BE49-F238E27FC236}">
                <a16:creationId xmlns:a16="http://schemas.microsoft.com/office/drawing/2014/main" id="{91535134-0015-F2A8-031D-46E4E3679A8E}"/>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48940" y="3130203"/>
            <a:ext cx="1438451" cy="1354584"/>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3CD1482C-F14D-77C4-2B27-D7F9435CDE6D}"/>
              </a:ext>
              <a:ext uri="{C183D7F6-B498-43B3-948B-1728B52AA6E4}">
                <adec:decorative xmlns:adec="http://schemas.microsoft.com/office/drawing/2017/decorative" val="1"/>
              </a:ext>
            </a:extLst>
          </p:cNvPr>
          <p:cNvSpPr/>
          <p:nvPr/>
        </p:nvSpPr>
        <p:spPr>
          <a:xfrm>
            <a:off x="1579434" y="2974287"/>
            <a:ext cx="1765912" cy="1690253"/>
          </a:xfrm>
          <a:prstGeom prst="rect">
            <a:avLst/>
          </a:prstGeom>
          <a:noFill/>
        </p:spPr>
        <p:txBody>
          <a:bodyPr wrap="none" lIns="91440" tIns="45720" rIns="91440" bIns="45720">
            <a:prstTxWarp prst="textCircle">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Pre-hospital      Intra-hospital       Post-hospital</a:t>
            </a:r>
          </a:p>
        </p:txBody>
      </p:sp>
      <p:sp>
        <p:nvSpPr>
          <p:cNvPr id="19" name="Arrow: Down 18">
            <a:extLst>
              <a:ext uri="{FF2B5EF4-FFF2-40B4-BE49-F238E27FC236}">
                <a16:creationId xmlns:a16="http://schemas.microsoft.com/office/drawing/2014/main" id="{F684DEFC-59CF-414C-997A-742DCE6E8002}"/>
              </a:ext>
            </a:extLst>
          </p:cNvPr>
          <p:cNvSpPr/>
          <p:nvPr/>
        </p:nvSpPr>
        <p:spPr>
          <a:xfrm>
            <a:off x="7634195" y="3915958"/>
            <a:ext cx="133058" cy="285891"/>
          </a:xfrm>
          <a:prstGeom prst="downArrow">
            <a:avLst>
              <a:gd name="adj1" fmla="val 25873"/>
              <a:gd name="adj2" fmla="val 5000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E8A8B3A-F4F3-42BC-A256-3AA355524CBF}"/>
              </a:ext>
            </a:extLst>
          </p:cNvPr>
          <p:cNvSpPr/>
          <p:nvPr/>
        </p:nvSpPr>
        <p:spPr>
          <a:xfrm>
            <a:off x="7728892" y="4948322"/>
            <a:ext cx="132903" cy="275203"/>
          </a:xfrm>
          <a:prstGeom prst="downArrow">
            <a:avLst>
              <a:gd name="adj1" fmla="val 25873"/>
              <a:gd name="adj2" fmla="val 53322"/>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778F3154-47A3-D2A1-7821-5B481693BB61}"/>
              </a:ext>
            </a:extLst>
          </p:cNvPr>
          <p:cNvSpPr/>
          <p:nvPr/>
        </p:nvSpPr>
        <p:spPr>
          <a:xfrm>
            <a:off x="7522244" y="4337173"/>
            <a:ext cx="133057" cy="302439"/>
          </a:xfrm>
          <a:prstGeom prst="downArrow">
            <a:avLst>
              <a:gd name="adj1" fmla="val 25873"/>
              <a:gd name="adj2" fmla="val 5000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92B548-ECE4-137D-4C3A-72E4B862EFA1}"/>
              </a:ext>
              <a:ext uri="{C183D7F6-B498-43B3-948B-1728B52AA6E4}">
                <adec:decorative xmlns:adec="http://schemas.microsoft.com/office/drawing/2017/decorative" val="1"/>
              </a:ext>
            </a:extLst>
          </p:cNvPr>
          <p:cNvSpPr/>
          <p:nvPr/>
        </p:nvSpPr>
        <p:spPr>
          <a:xfrm>
            <a:off x="979755" y="2552686"/>
            <a:ext cx="2919966" cy="2514209"/>
          </a:xfrm>
          <a:prstGeom prst="rect">
            <a:avLst/>
          </a:prstGeom>
          <a:noFill/>
        </p:spPr>
        <p:txBody>
          <a:bodyPr wrap="none" lIns="91440" tIns="45720" rIns="91440" bIns="45720">
            <a:prstTxWarp prst="textCircle">
              <a:avLst>
                <a:gd name="adj" fmla="val 10968018"/>
              </a:avLst>
            </a:prstTxWarp>
            <a:spAutoFit/>
          </a:bodyPr>
          <a:lstStyle/>
          <a:p>
            <a:pPr algn="ctr"/>
            <a:r>
              <a:rPr lang="en-US" sz="1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Anesthesiologist                Surgeon         Surgical technologist        Nurse           Cardiologist             Primary Care Physician      </a:t>
            </a:r>
            <a:endPar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1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60">
            <a:extLst>
              <a:ext uri="{FF2B5EF4-FFF2-40B4-BE49-F238E27FC236}">
                <a16:creationId xmlns:a16="http://schemas.microsoft.com/office/drawing/2014/main" id="{F0FA77A5-73BE-C60D-180B-E61FF55E17E7}"/>
              </a:ext>
              <a:ext uri="{C183D7F6-B498-43B3-948B-1728B52AA6E4}">
                <adec:decorative xmlns:adec="http://schemas.microsoft.com/office/drawing/2017/decorative" val="1"/>
              </a:ext>
            </a:extLst>
          </p:cNvPr>
          <p:cNvSpPr/>
          <p:nvPr/>
        </p:nvSpPr>
        <p:spPr>
          <a:xfrm>
            <a:off x="4433440" y="1494003"/>
            <a:ext cx="3325118" cy="63494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a:xfrm>
            <a:off x="838200" y="365125"/>
            <a:ext cx="10515600" cy="660111"/>
          </a:xfrm>
        </p:spPr>
        <p:txBody>
          <a:bodyPr/>
          <a:lstStyle/>
          <a:p>
            <a:r>
              <a:rPr lang="en-US" dirty="0"/>
              <a:t>Intraoperative Monitoring Techniques</a:t>
            </a:r>
          </a:p>
        </p:txBody>
      </p:sp>
      <p:sp>
        <p:nvSpPr>
          <p:cNvPr id="3" name="Oval 2">
            <a:extLst>
              <a:ext uri="{FF2B5EF4-FFF2-40B4-BE49-F238E27FC236}">
                <a16:creationId xmlns:a16="http://schemas.microsoft.com/office/drawing/2014/main" id="{462E49A6-E23A-68E6-1E7D-4FB58CB84339}"/>
              </a:ext>
              <a:ext uri="{C183D7F6-B498-43B3-948B-1728B52AA6E4}">
                <adec:decorative xmlns:adec="http://schemas.microsoft.com/office/drawing/2017/decorative" val="1"/>
              </a:ext>
            </a:extLst>
          </p:cNvPr>
          <p:cNvSpPr/>
          <p:nvPr/>
        </p:nvSpPr>
        <p:spPr>
          <a:xfrm>
            <a:off x="5210232" y="2531697"/>
            <a:ext cx="1771536" cy="1771536"/>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22CCE2-A376-F810-2364-AA8F65A1E9B2}"/>
              </a:ext>
              <a:ext uri="{C183D7F6-B498-43B3-948B-1728B52AA6E4}">
                <adec:decorative xmlns:adec="http://schemas.microsoft.com/office/drawing/2017/decorative" val="0"/>
              </a:ext>
            </a:extLst>
          </p:cNvPr>
          <p:cNvSpPr txBox="1"/>
          <p:nvPr/>
        </p:nvSpPr>
        <p:spPr>
          <a:xfrm>
            <a:off x="5096227" y="3253473"/>
            <a:ext cx="1999546" cy="3279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Intraoperative Monitoring Techniques</a:t>
            </a:r>
          </a:p>
        </p:txBody>
      </p:sp>
      <p:sp>
        <p:nvSpPr>
          <p:cNvPr id="18" name="TextBox 17">
            <a:extLst>
              <a:ext uri="{FF2B5EF4-FFF2-40B4-BE49-F238E27FC236}">
                <a16:creationId xmlns:a16="http://schemas.microsoft.com/office/drawing/2014/main" id="{E629F3CF-53E9-8296-1D11-8A098B0684C5}"/>
              </a:ext>
              <a:ext uri="{C183D7F6-B498-43B3-948B-1728B52AA6E4}">
                <adec:decorative xmlns:adec="http://schemas.microsoft.com/office/drawing/2017/decorative" val="1"/>
              </a:ext>
            </a:extLst>
          </p:cNvPr>
          <p:cNvSpPr txBox="1"/>
          <p:nvPr/>
        </p:nvSpPr>
        <p:spPr>
          <a:xfrm>
            <a:off x="3679616" y="3291782"/>
            <a:ext cx="1039517"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9" name="TextBox 18">
            <a:extLst>
              <a:ext uri="{FF2B5EF4-FFF2-40B4-BE49-F238E27FC236}">
                <a16:creationId xmlns:a16="http://schemas.microsoft.com/office/drawing/2014/main" id="{AB32F0D6-4AAE-1A75-93F8-68EA90D46CE2}"/>
              </a:ext>
              <a:ext uri="{C183D7F6-B498-43B3-948B-1728B52AA6E4}">
                <adec:decorative xmlns:adec="http://schemas.microsoft.com/office/drawing/2017/decorative" val="1"/>
              </a:ext>
            </a:extLst>
          </p:cNvPr>
          <p:cNvSpPr txBox="1"/>
          <p:nvPr/>
        </p:nvSpPr>
        <p:spPr>
          <a:xfrm>
            <a:off x="5317614" y="4662397"/>
            <a:ext cx="1556770"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20" name="TextBox 19">
            <a:extLst>
              <a:ext uri="{FF2B5EF4-FFF2-40B4-BE49-F238E27FC236}">
                <a16:creationId xmlns:a16="http://schemas.microsoft.com/office/drawing/2014/main" id="{23B0B1DD-549D-F8EB-DFB6-0486F643353A}"/>
              </a:ext>
              <a:ext uri="{C183D7F6-B498-43B3-948B-1728B52AA6E4}">
                <adec:decorative xmlns:adec="http://schemas.microsoft.com/office/drawing/2017/decorative" val="1"/>
              </a:ext>
            </a:extLst>
          </p:cNvPr>
          <p:cNvSpPr txBox="1"/>
          <p:nvPr/>
        </p:nvSpPr>
        <p:spPr>
          <a:xfrm>
            <a:off x="7482952" y="3305256"/>
            <a:ext cx="1039517"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22" name="Round Same Side Corner Rectangle 60">
            <a:extLst>
              <a:ext uri="{FF2B5EF4-FFF2-40B4-BE49-F238E27FC236}">
                <a16:creationId xmlns:a16="http://schemas.microsoft.com/office/drawing/2014/main" id="{A8E32C27-999A-C53D-5506-748B797A57A8}"/>
              </a:ext>
              <a:ext uri="{C183D7F6-B498-43B3-948B-1728B52AA6E4}">
                <adec:decorative xmlns:adec="http://schemas.microsoft.com/office/drawing/2017/decorative" val="1"/>
              </a:ext>
            </a:extLst>
          </p:cNvPr>
          <p:cNvSpPr/>
          <p:nvPr/>
        </p:nvSpPr>
        <p:spPr>
          <a:xfrm>
            <a:off x="4713593" y="5141765"/>
            <a:ext cx="2824095" cy="4214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3" name="Round Same Side Corner Rectangle 60">
            <a:extLst>
              <a:ext uri="{FF2B5EF4-FFF2-40B4-BE49-F238E27FC236}">
                <a16:creationId xmlns:a16="http://schemas.microsoft.com/office/drawing/2014/main" id="{41D422B5-DADB-5D19-DE0E-A6DE4C970567}"/>
              </a:ext>
              <a:ext uri="{C183D7F6-B498-43B3-948B-1728B52AA6E4}">
                <adec:decorative xmlns:adec="http://schemas.microsoft.com/office/drawing/2017/decorative" val="1"/>
              </a:ext>
            </a:extLst>
          </p:cNvPr>
          <p:cNvSpPr/>
          <p:nvPr/>
        </p:nvSpPr>
        <p:spPr>
          <a:xfrm>
            <a:off x="916122" y="3336034"/>
            <a:ext cx="2502581" cy="88724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4" name="Round Same Side Corner Rectangle 60">
            <a:extLst>
              <a:ext uri="{FF2B5EF4-FFF2-40B4-BE49-F238E27FC236}">
                <a16:creationId xmlns:a16="http://schemas.microsoft.com/office/drawing/2014/main" id="{E60AD0F7-547D-FAB3-B91D-9AFD446AB3F1}"/>
              </a:ext>
              <a:ext uri="{C183D7F6-B498-43B3-948B-1728B52AA6E4}">
                <adec:decorative xmlns:adec="http://schemas.microsoft.com/office/drawing/2017/decorative" val="1"/>
              </a:ext>
            </a:extLst>
          </p:cNvPr>
          <p:cNvSpPr/>
          <p:nvPr/>
        </p:nvSpPr>
        <p:spPr>
          <a:xfrm>
            <a:off x="916122" y="2675923"/>
            <a:ext cx="2502581" cy="66011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5" name="Round Same Side Corner Rectangle 60">
            <a:extLst>
              <a:ext uri="{FF2B5EF4-FFF2-40B4-BE49-F238E27FC236}">
                <a16:creationId xmlns:a16="http://schemas.microsoft.com/office/drawing/2014/main" id="{ECB51725-0020-483B-9AC9-DCD90A156253}"/>
              </a:ext>
              <a:ext uri="{C183D7F6-B498-43B3-948B-1728B52AA6E4}">
                <adec:decorative xmlns:adec="http://schemas.microsoft.com/office/drawing/2017/decorative" val="1"/>
              </a:ext>
            </a:extLst>
          </p:cNvPr>
          <p:cNvSpPr/>
          <p:nvPr/>
        </p:nvSpPr>
        <p:spPr>
          <a:xfrm>
            <a:off x="8789773" y="3488498"/>
            <a:ext cx="2502581" cy="73477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6" name="Round Same Side Corner Rectangle 60">
            <a:extLst>
              <a:ext uri="{FF2B5EF4-FFF2-40B4-BE49-F238E27FC236}">
                <a16:creationId xmlns:a16="http://schemas.microsoft.com/office/drawing/2014/main" id="{D58C9854-7324-DE80-C5DE-489EE3DFAD4A}"/>
              </a:ext>
              <a:ext uri="{C183D7F6-B498-43B3-948B-1728B52AA6E4}">
                <adec:decorative xmlns:adec="http://schemas.microsoft.com/office/drawing/2017/decorative" val="1"/>
              </a:ext>
            </a:extLst>
          </p:cNvPr>
          <p:cNvSpPr/>
          <p:nvPr/>
        </p:nvSpPr>
        <p:spPr>
          <a:xfrm>
            <a:off x="8789773" y="2675923"/>
            <a:ext cx="2502581" cy="8125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29" name="Straight Arrow Connector 28">
            <a:extLst>
              <a:ext uri="{FF2B5EF4-FFF2-40B4-BE49-F238E27FC236}">
                <a16:creationId xmlns:a16="http://schemas.microsoft.com/office/drawing/2014/main" id="{DB8297F7-D4A4-9DCA-AE67-B7662810B643}"/>
              </a:ext>
              <a:ext uri="{C183D7F6-B498-43B3-948B-1728B52AA6E4}">
                <adec:decorative xmlns:adec="http://schemas.microsoft.com/office/drawing/2017/decorative" val="1"/>
              </a:ext>
            </a:extLst>
          </p:cNvPr>
          <p:cNvCxnSpPr>
            <a:cxnSpLocks/>
            <a:stCxn id="3" idx="0"/>
          </p:cNvCxnSpPr>
          <p:nvPr/>
        </p:nvCxnSpPr>
        <p:spPr>
          <a:xfrm flipV="1">
            <a:off x="6096000" y="2172533"/>
            <a:ext cx="0" cy="359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D2AEE78-DED9-A4C8-217A-2D20DE8B4FB1}"/>
              </a:ext>
              <a:ext uri="{C183D7F6-B498-43B3-948B-1728B52AA6E4}">
                <adec:decorative xmlns:adec="http://schemas.microsoft.com/office/drawing/2017/decorative" val="1"/>
              </a:ext>
            </a:extLst>
          </p:cNvPr>
          <p:cNvCxnSpPr>
            <a:cxnSpLocks/>
            <a:stCxn id="3" idx="4"/>
            <a:endCxn id="19" idx="0"/>
          </p:cNvCxnSpPr>
          <p:nvPr/>
        </p:nvCxnSpPr>
        <p:spPr>
          <a:xfrm flipH="1">
            <a:off x="6095999" y="4303233"/>
            <a:ext cx="1" cy="359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850A2C-AAAE-E146-4A35-A1BF63730547}"/>
              </a:ext>
              <a:ext uri="{C183D7F6-B498-43B3-948B-1728B52AA6E4}">
                <adec:decorative xmlns:adec="http://schemas.microsoft.com/office/drawing/2017/decorative" val="1"/>
              </a:ext>
            </a:extLst>
          </p:cNvPr>
          <p:cNvCxnSpPr>
            <a:cxnSpLocks/>
          </p:cNvCxnSpPr>
          <p:nvPr/>
        </p:nvCxnSpPr>
        <p:spPr>
          <a:xfrm flipV="1">
            <a:off x="6981768" y="3417290"/>
            <a:ext cx="501184" cy="1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EDC7E3-E88F-06B6-4305-E058B244C441}"/>
              </a:ext>
              <a:ext uri="{C183D7F6-B498-43B3-948B-1728B52AA6E4}">
                <adec:decorative xmlns:adec="http://schemas.microsoft.com/office/drawing/2017/decorative" val="1"/>
              </a:ext>
            </a:extLst>
          </p:cNvPr>
          <p:cNvCxnSpPr>
            <a:cxnSpLocks/>
          </p:cNvCxnSpPr>
          <p:nvPr/>
        </p:nvCxnSpPr>
        <p:spPr>
          <a:xfrm flipH="1">
            <a:off x="4713593" y="3417466"/>
            <a:ext cx="50775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DC07F03-29EA-7B4C-CF0F-91E62322FFAC}"/>
              </a:ext>
              <a:ext uri="{C183D7F6-B498-43B3-948B-1728B52AA6E4}">
                <adec:decorative xmlns:adec="http://schemas.microsoft.com/office/drawing/2017/decorative" val="1"/>
              </a:ext>
            </a:extLst>
          </p:cNvPr>
          <p:cNvCxnSpPr>
            <a:cxnSpLocks/>
            <a:stCxn id="19" idx="2"/>
          </p:cNvCxnSpPr>
          <p:nvPr/>
        </p:nvCxnSpPr>
        <p:spPr>
          <a:xfrm>
            <a:off x="6095999" y="4913412"/>
            <a:ext cx="403" cy="239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B86DC38-E06B-8113-525A-70C4C1E5CB09}"/>
              </a:ext>
              <a:ext uri="{C183D7F6-B498-43B3-948B-1728B52AA6E4}">
                <adec:decorative xmlns:adec="http://schemas.microsoft.com/office/drawing/2017/decorative" val="1"/>
              </a:ext>
            </a:extLst>
          </p:cNvPr>
          <p:cNvCxnSpPr>
            <a:cxnSpLocks/>
          </p:cNvCxnSpPr>
          <p:nvPr/>
        </p:nvCxnSpPr>
        <p:spPr>
          <a:xfrm>
            <a:off x="8517924" y="3424818"/>
            <a:ext cx="27184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ED3174-9EEC-5B8F-24D5-151481BF3F34}"/>
              </a:ext>
              <a:ext uri="{C183D7F6-B498-43B3-948B-1728B52AA6E4}">
                <adec:decorative xmlns:adec="http://schemas.microsoft.com/office/drawing/2017/decorative" val="1"/>
              </a:ext>
            </a:extLst>
          </p:cNvPr>
          <p:cNvCxnSpPr>
            <a:cxnSpLocks/>
          </p:cNvCxnSpPr>
          <p:nvPr/>
        </p:nvCxnSpPr>
        <p:spPr>
          <a:xfrm flipH="1">
            <a:off x="3418703" y="3424818"/>
            <a:ext cx="26091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ound Same Side Corner Rectangle 60">
            <a:extLst>
              <a:ext uri="{FF2B5EF4-FFF2-40B4-BE49-F238E27FC236}">
                <a16:creationId xmlns:a16="http://schemas.microsoft.com/office/drawing/2014/main" id="{0148853F-11B2-2F85-F053-00995C4AEA88}"/>
              </a:ext>
              <a:ext uri="{C183D7F6-B498-43B3-948B-1728B52AA6E4}">
                <adec:decorative xmlns:adec="http://schemas.microsoft.com/office/drawing/2017/decorative" val="0"/>
              </a:ext>
            </a:extLst>
          </p:cNvPr>
          <p:cNvSpPr/>
          <p:nvPr/>
        </p:nvSpPr>
        <p:spPr>
          <a:xfrm>
            <a:off x="4463081" y="1474745"/>
            <a:ext cx="3325118" cy="63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May be used if acute, severe hemodynamic instability and cardiopulmonary dysfunction prior to or during urgent/emergent NCS (Class 2b)</a:t>
            </a:r>
          </a:p>
        </p:txBody>
      </p:sp>
      <p:sp>
        <p:nvSpPr>
          <p:cNvPr id="11" name="TextBox 10">
            <a:extLst>
              <a:ext uri="{FF2B5EF4-FFF2-40B4-BE49-F238E27FC236}">
                <a16:creationId xmlns:a16="http://schemas.microsoft.com/office/drawing/2014/main" id="{93878866-447B-41C5-BAA7-69A2A82D21FF}"/>
              </a:ext>
              <a:ext uri="{C183D7F6-B498-43B3-948B-1728B52AA6E4}">
                <adec:decorative xmlns:adec="http://schemas.microsoft.com/office/drawing/2017/decorative" val="0"/>
              </a:ext>
            </a:extLst>
          </p:cNvPr>
          <p:cNvSpPr txBox="1"/>
          <p:nvPr/>
        </p:nvSpPr>
        <p:spPr>
          <a:xfrm>
            <a:off x="7482952" y="3305256"/>
            <a:ext cx="1039517"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PAC</a:t>
            </a:r>
          </a:p>
        </p:txBody>
      </p:sp>
      <p:sp>
        <p:nvSpPr>
          <p:cNvPr id="16" name="Round Same Side Corner Rectangle 60">
            <a:extLst>
              <a:ext uri="{FF2B5EF4-FFF2-40B4-BE49-F238E27FC236}">
                <a16:creationId xmlns:a16="http://schemas.microsoft.com/office/drawing/2014/main" id="{818805E2-8686-AF8D-6334-07F303A91721}"/>
              </a:ext>
              <a:ext uri="{C183D7F6-B498-43B3-948B-1728B52AA6E4}">
                <adec:decorative xmlns:adec="http://schemas.microsoft.com/office/drawing/2017/decorative" val="0"/>
              </a:ext>
            </a:extLst>
          </p:cNvPr>
          <p:cNvSpPr/>
          <p:nvPr/>
        </p:nvSpPr>
        <p:spPr>
          <a:xfrm>
            <a:off x="8789773" y="2675923"/>
            <a:ext cx="2502581" cy="81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May be considered when hemodynamically-significant conditions* are present and cannot be corrected pre-NCS (Class 2b)</a:t>
            </a:r>
          </a:p>
        </p:txBody>
      </p:sp>
      <p:sp>
        <p:nvSpPr>
          <p:cNvPr id="15" name="Round Same Side Corner Rectangle 60">
            <a:extLst>
              <a:ext uri="{FF2B5EF4-FFF2-40B4-BE49-F238E27FC236}">
                <a16:creationId xmlns:a16="http://schemas.microsoft.com/office/drawing/2014/main" id="{948640CA-55B9-A0C4-973D-81FB7A4C2403}"/>
              </a:ext>
              <a:ext uri="{C183D7F6-B498-43B3-948B-1728B52AA6E4}">
                <adec:decorative xmlns:adec="http://schemas.microsoft.com/office/drawing/2017/decorative" val="0"/>
              </a:ext>
            </a:extLst>
          </p:cNvPr>
          <p:cNvSpPr/>
          <p:nvPr/>
        </p:nvSpPr>
        <p:spPr>
          <a:xfrm>
            <a:off x="8789773" y="3488498"/>
            <a:ext cx="2502581" cy="73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CVD undergoing NCS, routine PAC not recommended (Class3: No benefit)</a:t>
            </a:r>
          </a:p>
        </p:txBody>
      </p:sp>
      <p:sp>
        <p:nvSpPr>
          <p:cNvPr id="28" name="TextBox 27">
            <a:extLst>
              <a:ext uri="{FF2B5EF4-FFF2-40B4-BE49-F238E27FC236}">
                <a16:creationId xmlns:a16="http://schemas.microsoft.com/office/drawing/2014/main" id="{0958C59B-57BE-4F8C-B25C-BA253E3FB3B1}"/>
              </a:ext>
              <a:ext uri="{C183D7F6-B498-43B3-948B-1728B52AA6E4}">
                <adec:decorative xmlns:adec="http://schemas.microsoft.com/office/drawing/2017/decorative" val="0"/>
              </a:ext>
            </a:extLst>
          </p:cNvPr>
          <p:cNvSpPr txBox="1"/>
          <p:nvPr/>
        </p:nvSpPr>
        <p:spPr>
          <a:xfrm>
            <a:off x="8789773" y="4277794"/>
            <a:ext cx="2502581" cy="400110"/>
          </a:xfrm>
          <a:prstGeom prst="rect">
            <a:avLst/>
          </a:prstGeom>
          <a:noFill/>
        </p:spPr>
        <p:txBody>
          <a:bodyPr wrap="square">
            <a:spAutoFit/>
          </a:bodyPr>
          <a:lstStyle/>
          <a:p>
            <a:r>
              <a:rPr lang="en-US" sz="1000" dirty="0">
                <a:latin typeface="Lub Dub Condensed" panose="020B0506030403020204" pitchFamily="34" charset="0"/>
              </a:rPr>
              <a:t>*e.g., mixed shock, pulmonary hypertension, or severe valvular disease</a:t>
            </a:r>
          </a:p>
        </p:txBody>
      </p:sp>
      <p:sp>
        <p:nvSpPr>
          <p:cNvPr id="10" name="TextBox 9">
            <a:extLst>
              <a:ext uri="{FF2B5EF4-FFF2-40B4-BE49-F238E27FC236}">
                <a16:creationId xmlns:a16="http://schemas.microsoft.com/office/drawing/2014/main" id="{912BB60E-E4A0-23FE-B580-850259338958}"/>
              </a:ext>
              <a:ext uri="{C183D7F6-B498-43B3-948B-1728B52AA6E4}">
                <adec:decorative xmlns:adec="http://schemas.microsoft.com/office/drawing/2017/decorative" val="0"/>
              </a:ext>
            </a:extLst>
          </p:cNvPr>
          <p:cNvSpPr txBox="1"/>
          <p:nvPr/>
        </p:nvSpPr>
        <p:spPr>
          <a:xfrm>
            <a:off x="5317614" y="4662397"/>
            <a:ext cx="1556770"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Body Temperature</a:t>
            </a:r>
          </a:p>
        </p:txBody>
      </p:sp>
      <p:sp>
        <p:nvSpPr>
          <p:cNvPr id="12" name="Round Same Side Corner Rectangle 60">
            <a:extLst>
              <a:ext uri="{FF2B5EF4-FFF2-40B4-BE49-F238E27FC236}">
                <a16:creationId xmlns:a16="http://schemas.microsoft.com/office/drawing/2014/main" id="{5984EAF3-B949-639A-A304-26FF5F6E93B4}"/>
              </a:ext>
              <a:ext uri="{C183D7F6-B498-43B3-948B-1728B52AA6E4}">
                <adec:decorative xmlns:adec="http://schemas.microsoft.com/office/drawing/2017/decorative" val="0"/>
              </a:ext>
            </a:extLst>
          </p:cNvPr>
          <p:cNvSpPr/>
          <p:nvPr/>
        </p:nvSpPr>
        <p:spPr>
          <a:xfrm>
            <a:off x="4713593" y="5141765"/>
            <a:ext cx="2824095" cy="421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Maintaining normothermia is reasonable in patients with CVD (Class 2a)</a:t>
            </a:r>
          </a:p>
        </p:txBody>
      </p:sp>
      <p:sp>
        <p:nvSpPr>
          <p:cNvPr id="9" name="TextBox 8">
            <a:extLst>
              <a:ext uri="{FF2B5EF4-FFF2-40B4-BE49-F238E27FC236}">
                <a16:creationId xmlns:a16="http://schemas.microsoft.com/office/drawing/2014/main" id="{CAFCEFC9-EC99-36B7-E85C-A1BDA3A1AE4B}"/>
              </a:ext>
              <a:ext uri="{C183D7F6-B498-43B3-948B-1728B52AA6E4}">
                <adec:decorative xmlns:adec="http://schemas.microsoft.com/office/drawing/2017/decorative" val="0"/>
              </a:ext>
            </a:extLst>
          </p:cNvPr>
          <p:cNvSpPr txBox="1"/>
          <p:nvPr/>
        </p:nvSpPr>
        <p:spPr>
          <a:xfrm>
            <a:off x="3679616" y="3291782"/>
            <a:ext cx="1039517"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Echo</a:t>
            </a:r>
          </a:p>
        </p:txBody>
      </p:sp>
      <p:sp>
        <p:nvSpPr>
          <p:cNvPr id="14" name="Round Same Side Corner Rectangle 60">
            <a:extLst>
              <a:ext uri="{FF2B5EF4-FFF2-40B4-BE49-F238E27FC236}">
                <a16:creationId xmlns:a16="http://schemas.microsoft.com/office/drawing/2014/main" id="{A36912C1-E8BA-293A-AB1C-70F71C359E6D}"/>
              </a:ext>
              <a:ext uri="{C183D7F6-B498-43B3-948B-1728B52AA6E4}">
                <adec:decorative xmlns:adec="http://schemas.microsoft.com/office/drawing/2017/decorative" val="0"/>
              </a:ext>
            </a:extLst>
          </p:cNvPr>
          <p:cNvSpPr/>
          <p:nvPr/>
        </p:nvSpPr>
        <p:spPr>
          <a:xfrm>
            <a:off x="916122" y="2675923"/>
            <a:ext cx="2502581" cy="660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TEE or </a:t>
            </a:r>
            <a:r>
              <a:rPr lang="en-US" sz="1200" b="1" dirty="0" err="1">
                <a:solidFill>
                  <a:schemeClr val="tx1"/>
                </a:solidFill>
                <a:latin typeface="Lub Dub Condensed" panose="020B0506030403020204"/>
              </a:rPr>
              <a:t>FoCUS</a:t>
            </a:r>
            <a:r>
              <a:rPr lang="en-US" sz="1200" b="1" dirty="0">
                <a:solidFill>
                  <a:schemeClr val="tx1"/>
                </a:solidFill>
                <a:latin typeface="Lub Dub Condensed" panose="020B0506030403020204"/>
              </a:rPr>
              <a:t> if available to assess cause of unexplained hemodynamic instability (Class 2a)</a:t>
            </a:r>
          </a:p>
        </p:txBody>
      </p:sp>
      <p:sp>
        <p:nvSpPr>
          <p:cNvPr id="13" name="Round Same Side Corner Rectangle 60">
            <a:extLst>
              <a:ext uri="{FF2B5EF4-FFF2-40B4-BE49-F238E27FC236}">
                <a16:creationId xmlns:a16="http://schemas.microsoft.com/office/drawing/2014/main" id="{F5852A76-52F6-B4FF-CC35-DE1679DC5B9B}"/>
              </a:ext>
              <a:ext uri="{C183D7F6-B498-43B3-948B-1728B52AA6E4}">
                <adec:decorative xmlns:adec="http://schemas.microsoft.com/office/drawing/2017/decorative" val="0"/>
              </a:ext>
            </a:extLst>
          </p:cNvPr>
          <p:cNvSpPr/>
          <p:nvPr/>
        </p:nvSpPr>
        <p:spPr>
          <a:xfrm>
            <a:off x="916122" y="3336034"/>
            <a:ext cx="2502581" cy="88724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TEE </a:t>
            </a:r>
            <a:r>
              <a:rPr lang="en-US" sz="1200" b="1" u="sng" dirty="0">
                <a:solidFill>
                  <a:schemeClr val="tx1"/>
                </a:solidFill>
                <a:latin typeface="Lub Dub Condensed" panose="020B0506030403020204"/>
              </a:rPr>
              <a:t>not</a:t>
            </a:r>
            <a:r>
              <a:rPr lang="en-US" sz="1200" b="1" dirty="0">
                <a:solidFill>
                  <a:schemeClr val="tx1"/>
                </a:solidFill>
                <a:latin typeface="Lub Dub Condensed" panose="020B0506030403020204"/>
              </a:rPr>
              <a:t> recommended in absence of risk factors for hemodynamic compromise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p>
        </p:txBody>
      </p:sp>
      <p:sp>
        <p:nvSpPr>
          <p:cNvPr id="8" name="Text Placeholder 7">
            <a:extLst>
              <a:ext uri="{FF2B5EF4-FFF2-40B4-BE49-F238E27FC236}">
                <a16:creationId xmlns:a16="http://schemas.microsoft.com/office/drawing/2014/main" id="{5AB84FF1-F951-33FE-3776-81EE00E7CB6C}"/>
              </a:ext>
            </a:extLst>
          </p:cNvPr>
          <p:cNvSpPr>
            <a:spLocks noGrp="1"/>
          </p:cNvSpPr>
          <p:nvPr>
            <p:ph type="body" sz="quarter" idx="13"/>
          </p:nvPr>
        </p:nvSpPr>
        <p:spPr/>
        <p:txBody>
          <a:bodyPr/>
          <a:lstStyle/>
          <a:p>
            <a:r>
              <a:rPr lang="en-US" b="1" dirty="0"/>
              <a:t>Abbreviations: </a:t>
            </a:r>
            <a:r>
              <a:rPr lang="en-US" dirty="0"/>
              <a:t>CVD indicates cardiovascular disease; </a:t>
            </a:r>
            <a:r>
              <a:rPr lang="en-US" dirty="0" err="1"/>
              <a:t>FoCUS</a:t>
            </a:r>
            <a:r>
              <a:rPr lang="en-US" dirty="0"/>
              <a:t>, focused cardiac ultrasound; NCS, noncardiac surgery; </a:t>
            </a:r>
            <a:br>
              <a:rPr lang="en-US" dirty="0"/>
            </a:br>
            <a:r>
              <a:rPr lang="en-US" dirty="0"/>
              <a:t>PAC, pulmonary artery catheterization; TEE, transesophageal echocardiography; and </a:t>
            </a:r>
            <a:r>
              <a:rPr lang="en-US" dirty="0" err="1"/>
              <a:t>tMCS</a:t>
            </a:r>
            <a:r>
              <a:rPr lang="en-US" dirty="0"/>
              <a:t>, temporary mechanical circulatory support.</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40</a:t>
            </a:fld>
            <a:endParaRPr lang="en-US" dirty="0"/>
          </a:p>
        </p:txBody>
      </p:sp>
    </p:spTree>
    <p:extLst>
      <p:ext uri="{BB962C8B-B14F-4D97-AF65-F5344CB8AC3E}">
        <p14:creationId xmlns:p14="http://schemas.microsoft.com/office/powerpoint/2010/main" val="77312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CC40-BC61-2444-D169-61506C2F3266}"/>
              </a:ext>
            </a:extLst>
          </p:cNvPr>
          <p:cNvSpPr>
            <a:spLocks noGrp="1"/>
          </p:cNvSpPr>
          <p:nvPr>
            <p:ph type="title"/>
          </p:nvPr>
        </p:nvSpPr>
        <p:spPr/>
        <p:txBody>
          <a:bodyPr/>
          <a:lstStyle/>
          <a:p>
            <a:r>
              <a:rPr lang="en-US" dirty="0"/>
              <a:t>Perioperative Anemia Management</a:t>
            </a:r>
          </a:p>
        </p:txBody>
      </p:sp>
      <p:sp>
        <p:nvSpPr>
          <p:cNvPr id="11" name="TextBox 10">
            <a:extLst>
              <a:ext uri="{FF2B5EF4-FFF2-40B4-BE49-F238E27FC236}">
                <a16:creationId xmlns:a16="http://schemas.microsoft.com/office/drawing/2014/main" id="{DD2E7355-BCF4-2F23-2930-F8521E63A948}"/>
              </a:ext>
            </a:extLst>
          </p:cNvPr>
          <p:cNvSpPr txBox="1"/>
          <p:nvPr/>
        </p:nvSpPr>
        <p:spPr>
          <a:xfrm>
            <a:off x="838200" y="1433084"/>
            <a:ext cx="5400040" cy="923330"/>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Key background</a:t>
            </a:r>
            <a:r>
              <a:rPr lang="en-US" sz="1800" dirty="0">
                <a:latin typeface="Lub Dub Bold" panose="020B0803030403020204" pitchFamily="34" charset="0"/>
                <a:cs typeface="Arial" panose="020B0604020202020204" pitchFamily="34" charset="0"/>
              </a:rPr>
              <a:t>: </a:t>
            </a:r>
            <a:r>
              <a:rPr lang="en-US" sz="1800" dirty="0">
                <a:latin typeface="Lub Dub Medium" panose="020B0603030403020204" pitchFamily="34" charset="0"/>
                <a:cs typeface="Arial" panose="020B0604020202020204" pitchFamily="34" charset="0"/>
              </a:rPr>
              <a:t>Perioperative anemia and bleeding are modifiable risk factors for postoperative morbidity and mortality </a:t>
            </a:r>
          </a:p>
        </p:txBody>
      </p:sp>
      <p:pic>
        <p:nvPicPr>
          <p:cNvPr id="7" name="Picture 6">
            <a:extLst>
              <a:ext uri="{FF2B5EF4-FFF2-40B4-BE49-F238E27FC236}">
                <a16:creationId xmlns:a16="http://schemas.microsoft.com/office/drawing/2014/main" id="{9F16803E-A4F0-453A-0A09-20095247502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415057" y="1526286"/>
            <a:ext cx="3807256" cy="3805428"/>
          </a:xfrm>
          <a:prstGeom prst="rect">
            <a:avLst/>
          </a:prstGeom>
        </p:spPr>
      </p:pic>
      <p:graphicFrame>
        <p:nvGraphicFramePr>
          <p:cNvPr id="8" name="Content Placeholder 5">
            <a:extLst>
              <a:ext uri="{FF2B5EF4-FFF2-40B4-BE49-F238E27FC236}">
                <a16:creationId xmlns:a16="http://schemas.microsoft.com/office/drawing/2014/main" id="{EA0DCA64-5E12-4583-A9A7-6DC5C7FCD8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22789921"/>
              </p:ext>
            </p:extLst>
          </p:nvPr>
        </p:nvGraphicFramePr>
        <p:xfrm>
          <a:off x="847999" y="2510539"/>
          <a:ext cx="5709305" cy="2474846"/>
        </p:xfrm>
        <a:graphic>
          <a:graphicData uri="http://schemas.openxmlformats.org/drawingml/2006/table">
            <a:tbl>
              <a:tblPr firstRow="1" bandRow="1">
                <a:tableStyleId>{5C22544A-7EE6-4342-B048-85BDC9FD1C3A}</a:tableStyleId>
              </a:tblPr>
              <a:tblGrid>
                <a:gridCol w="575330">
                  <a:extLst>
                    <a:ext uri="{9D8B030D-6E8A-4147-A177-3AD203B41FA5}">
                      <a16:colId xmlns:a16="http://schemas.microsoft.com/office/drawing/2014/main" val="2649235253"/>
                    </a:ext>
                  </a:extLst>
                </a:gridCol>
                <a:gridCol w="5133975">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with expected blood loss, tranexamic acid* is reasonable to reduce intraoperative blood loss, blood transfusions, and incident anemia.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4799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iron deficiency anemia undergoing elective NCS, preoperative iron therapy (either oral or intravenous) is reasonable to increase hemoglobin and reduce blood transfusions.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9" name="TextBox 8">
            <a:extLst>
              <a:ext uri="{FF2B5EF4-FFF2-40B4-BE49-F238E27FC236}">
                <a16:creationId xmlns:a16="http://schemas.microsoft.com/office/drawing/2014/main" id="{1FF02518-AF15-AE0B-8857-736C6AF65FE3}"/>
              </a:ext>
            </a:extLst>
          </p:cNvPr>
          <p:cNvSpPr txBox="1"/>
          <p:nvPr/>
        </p:nvSpPr>
        <p:spPr>
          <a:xfrm>
            <a:off x="838200" y="5009418"/>
            <a:ext cx="5719104" cy="415498"/>
          </a:xfrm>
          <a:prstGeom prst="rect">
            <a:avLst/>
          </a:prstGeom>
          <a:noFill/>
        </p:spPr>
        <p:txBody>
          <a:bodyPr wrap="square" rtlCol="0">
            <a:spAutoFit/>
          </a:bodyPr>
          <a:lstStyle/>
          <a:p>
            <a:r>
              <a:rPr lang="en-US" sz="1050" dirty="0">
                <a:latin typeface="Lub Dub Condensed" panose="020B0506030403020204" pitchFamily="34" charset="0"/>
              </a:rPr>
              <a:t>*: An antifibrinolytic; has been shown to be safe even in high-risk patients with history of venous thromboembolism, prior myocardial infarction, and prior ischemic stroke</a:t>
            </a:r>
          </a:p>
        </p:txBody>
      </p:sp>
      <p:sp>
        <p:nvSpPr>
          <p:cNvPr id="5" name="Text Placeholder 4">
            <a:extLst>
              <a:ext uri="{FF2B5EF4-FFF2-40B4-BE49-F238E27FC236}">
                <a16:creationId xmlns:a16="http://schemas.microsoft.com/office/drawing/2014/main" id="{6AD4345F-0C96-1CE0-9621-B317E9E23CBE}"/>
              </a:ext>
            </a:extLst>
          </p:cNvPr>
          <p:cNvSpPr>
            <a:spLocks noGrp="1"/>
          </p:cNvSpPr>
          <p:nvPr>
            <p:ph type="body" sz="quarter" idx="13"/>
          </p:nvPr>
        </p:nvSpPr>
        <p:spPr/>
        <p:txBody>
          <a:bodyPr/>
          <a:lstStyle/>
          <a:p>
            <a:r>
              <a:rPr lang="fr-FR" b="1" dirty="0" err="1"/>
              <a:t>Abbreviations</a:t>
            </a:r>
            <a:r>
              <a:rPr lang="fr-FR" b="1" dirty="0"/>
              <a:t>: </a:t>
            </a:r>
            <a:r>
              <a:rPr lang="fr-FR" dirty="0"/>
              <a:t>NCS </a:t>
            </a:r>
            <a:r>
              <a:rPr lang="fr-FR" dirty="0" err="1"/>
              <a:t>indicates</a:t>
            </a:r>
            <a:r>
              <a:rPr lang="fr-FR" dirty="0"/>
              <a:t> </a:t>
            </a:r>
            <a:r>
              <a:rPr lang="fr-FR" dirty="0" err="1"/>
              <a:t>noncardiac</a:t>
            </a:r>
            <a:r>
              <a:rPr lang="fr-FR" dirty="0"/>
              <a:t> </a:t>
            </a:r>
            <a:r>
              <a:rPr lang="fr-FR" dirty="0" err="1"/>
              <a:t>surgery</a:t>
            </a:r>
            <a:r>
              <a:rPr lang="fr-FR" dirty="0"/>
              <a:t>. </a:t>
            </a:r>
          </a:p>
        </p:txBody>
      </p:sp>
      <p:sp>
        <p:nvSpPr>
          <p:cNvPr id="4" name="Slide Number Placeholder 3">
            <a:extLst>
              <a:ext uri="{FF2B5EF4-FFF2-40B4-BE49-F238E27FC236}">
                <a16:creationId xmlns:a16="http://schemas.microsoft.com/office/drawing/2014/main" id="{3BF00178-0DDF-A6A7-EF95-F88E5BC53C2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36957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FFC-CC5F-7003-4B55-485753FC6171}"/>
              </a:ext>
            </a:extLst>
          </p:cNvPr>
          <p:cNvSpPr>
            <a:spLocks noGrp="1"/>
          </p:cNvSpPr>
          <p:nvPr>
            <p:ph type="title"/>
          </p:nvPr>
        </p:nvSpPr>
        <p:spPr/>
        <p:txBody>
          <a:bodyPr/>
          <a:lstStyle/>
          <a:p>
            <a:r>
              <a:rPr lang="en-US" dirty="0"/>
              <a:t>Myocardial Injury After Noncardiac Surgery (MINS)</a:t>
            </a:r>
          </a:p>
        </p:txBody>
      </p:sp>
      <p:sp>
        <p:nvSpPr>
          <p:cNvPr id="18" name="Right Arrow 30">
            <a:extLst>
              <a:ext uri="{FF2B5EF4-FFF2-40B4-BE49-F238E27FC236}">
                <a16:creationId xmlns:a16="http://schemas.microsoft.com/office/drawing/2014/main" id="{FAE68526-37B3-C1A8-53F5-1CC55388AD34}"/>
              </a:ext>
              <a:ext uri="{C183D7F6-B498-43B3-948B-1728B52AA6E4}">
                <adec:decorative xmlns:adec="http://schemas.microsoft.com/office/drawing/2017/decorative" val="1"/>
              </a:ext>
            </a:extLst>
          </p:cNvPr>
          <p:cNvSpPr/>
          <p:nvPr/>
        </p:nvSpPr>
        <p:spPr>
          <a:xfrm>
            <a:off x="6819533" y="3429064"/>
            <a:ext cx="1310351" cy="737660"/>
          </a:xfrm>
          <a:prstGeom prst="rightArrow">
            <a:avLst/>
          </a:prstGeom>
          <a:solidFill>
            <a:srgbClr val="40404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3">
            <a:extLst>
              <a:ext uri="{FF2B5EF4-FFF2-40B4-BE49-F238E27FC236}">
                <a16:creationId xmlns:a16="http://schemas.microsoft.com/office/drawing/2014/main" id="{2B7700E2-FCAF-61CE-599C-FA25D8A78DD6}"/>
              </a:ext>
              <a:ext uri="{C183D7F6-B498-43B3-948B-1728B52AA6E4}">
                <adec:decorative xmlns:adec="http://schemas.microsoft.com/office/drawing/2017/decorative" val="1"/>
              </a:ext>
            </a:extLst>
          </p:cNvPr>
          <p:cNvSpPr/>
          <p:nvPr/>
        </p:nvSpPr>
        <p:spPr>
          <a:xfrm>
            <a:off x="3323211" y="2821240"/>
            <a:ext cx="1310351" cy="737660"/>
          </a:xfrm>
          <a:prstGeom prst="rightArrow">
            <a:avLst/>
          </a:prstGeom>
          <a:solidFill>
            <a:srgbClr val="40404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1519D5-B2B3-67EB-A967-55B1DAD73E4C}"/>
              </a:ext>
              <a:ext uri="{C183D7F6-B498-43B3-948B-1728B52AA6E4}">
                <adec:decorative xmlns:adec="http://schemas.microsoft.com/office/drawing/2017/decorative" val="1"/>
              </a:ext>
            </a:extLst>
          </p:cNvPr>
          <p:cNvSpPr/>
          <p:nvPr/>
        </p:nvSpPr>
        <p:spPr>
          <a:xfrm>
            <a:off x="4682479" y="2590649"/>
            <a:ext cx="2753360" cy="25407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DC3EB4-CE1F-8A81-9C2C-613E4F2E939E}"/>
              </a:ext>
              <a:ext uri="{C183D7F6-B498-43B3-948B-1728B52AA6E4}">
                <adec:decorative xmlns:adec="http://schemas.microsoft.com/office/drawing/2017/decorative" val="1"/>
              </a:ext>
            </a:extLst>
          </p:cNvPr>
          <p:cNvSpPr txBox="1"/>
          <p:nvPr/>
        </p:nvSpPr>
        <p:spPr>
          <a:xfrm>
            <a:off x="563881" y="1525102"/>
            <a:ext cx="3211590" cy="663119"/>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B1D64012-15F3-1A51-34AD-9C29F9FDB9D2}"/>
              </a:ext>
              <a:ext uri="{C183D7F6-B498-43B3-948B-1728B52AA6E4}">
                <adec:decorative xmlns:adec="http://schemas.microsoft.com/office/drawing/2017/decorative" val="0"/>
              </a:ext>
            </a:extLst>
          </p:cNvPr>
          <p:cNvSpPr txBox="1"/>
          <p:nvPr/>
        </p:nvSpPr>
        <p:spPr>
          <a:xfrm>
            <a:off x="594361" y="1614400"/>
            <a:ext cx="3132193"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Surveillance</a:t>
            </a:r>
          </a:p>
        </p:txBody>
      </p:sp>
      <p:graphicFrame>
        <p:nvGraphicFramePr>
          <p:cNvPr id="8" name="Content Placeholder 5">
            <a:extLst>
              <a:ext uri="{FF2B5EF4-FFF2-40B4-BE49-F238E27FC236}">
                <a16:creationId xmlns:a16="http://schemas.microsoft.com/office/drawing/2014/main" id="{8B6C8661-15D7-9619-5C1A-51950D73561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17554572"/>
              </p:ext>
            </p:extLst>
          </p:nvPr>
        </p:nvGraphicFramePr>
        <p:xfrm>
          <a:off x="582410" y="2168170"/>
          <a:ext cx="3197110" cy="2979420"/>
        </p:xfrm>
        <a:graphic>
          <a:graphicData uri="http://schemas.openxmlformats.org/drawingml/2006/table">
            <a:tbl>
              <a:tblPr firstRow="1" bandRow="1">
                <a:tableStyleId>{5C22544A-7EE6-4342-B048-85BDC9FD1C3A}</a:tableStyleId>
              </a:tblPr>
              <a:tblGrid>
                <a:gridCol w="800989">
                  <a:extLst>
                    <a:ext uri="{9D8B030D-6E8A-4147-A177-3AD203B41FA5}">
                      <a16:colId xmlns:a16="http://schemas.microsoft.com/office/drawing/2014/main" val="2649235253"/>
                    </a:ext>
                  </a:extLst>
                </a:gridCol>
                <a:gridCol w="2396121">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0"/>
                        </a:spcBef>
                        <a:spcAft>
                          <a:spcPts val="3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May be reasonable to measure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cTn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24 &amp; 48 hours after elevated risk NCS if:</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Known CVD</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Symptoms of CVD</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Age ≥65 years with CV risk factors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179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Routine perioperative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cTn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screening not recommended in low risk NCS without signs and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sx</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of MI.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9" name="TextBox 8">
            <a:extLst>
              <a:ext uri="{FF2B5EF4-FFF2-40B4-BE49-F238E27FC236}">
                <a16:creationId xmlns:a16="http://schemas.microsoft.com/office/drawing/2014/main" id="{7078FBEE-8149-CB17-1899-EB4B593281EF}"/>
              </a:ext>
              <a:ext uri="{C183D7F6-B498-43B3-948B-1728B52AA6E4}">
                <adec:decorative xmlns:adec="http://schemas.microsoft.com/office/drawing/2017/decorative" val="1"/>
              </a:ext>
            </a:extLst>
          </p:cNvPr>
          <p:cNvSpPr txBox="1"/>
          <p:nvPr/>
        </p:nvSpPr>
        <p:spPr>
          <a:xfrm>
            <a:off x="4682479" y="1947581"/>
            <a:ext cx="2753360" cy="663119"/>
          </a:xfrm>
          <a:prstGeom prst="rect">
            <a:avLst/>
          </a:prstGeom>
          <a:solidFill>
            <a:schemeClr val="accent1">
              <a:lumMod val="75000"/>
            </a:schemeClr>
          </a:solidFill>
          <a:ln w="381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DB68B739-A65A-3DFB-89CE-3E9132ACC3AA}"/>
              </a:ext>
              <a:ext uri="{C183D7F6-B498-43B3-948B-1728B52AA6E4}">
                <adec:decorative xmlns:adec="http://schemas.microsoft.com/office/drawing/2017/decorative" val="0"/>
              </a:ext>
            </a:extLst>
          </p:cNvPr>
          <p:cNvSpPr txBox="1"/>
          <p:nvPr/>
        </p:nvSpPr>
        <p:spPr>
          <a:xfrm>
            <a:off x="4712959" y="2036879"/>
            <a:ext cx="2685291"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Diagnosis</a:t>
            </a:r>
          </a:p>
        </p:txBody>
      </p:sp>
      <p:sp>
        <p:nvSpPr>
          <p:cNvPr id="17" name="TextBox 16">
            <a:extLst>
              <a:ext uri="{FF2B5EF4-FFF2-40B4-BE49-F238E27FC236}">
                <a16:creationId xmlns:a16="http://schemas.microsoft.com/office/drawing/2014/main" id="{A017C8CF-C498-7E14-FDBC-A1AA09CA563E}"/>
              </a:ext>
            </a:extLst>
          </p:cNvPr>
          <p:cNvSpPr txBox="1"/>
          <p:nvPr/>
        </p:nvSpPr>
        <p:spPr>
          <a:xfrm>
            <a:off x="4723119" y="2687737"/>
            <a:ext cx="2722880" cy="2423740"/>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US" sz="1800" dirty="0" err="1">
                <a:latin typeface="Lub Dub Condensed" panose="020B0506030403020204" pitchFamily="34" charset="0"/>
                <a:cs typeface="Arial" panose="020B0604020202020204" pitchFamily="34" charset="0"/>
              </a:rPr>
              <a:t>cTn</a:t>
            </a:r>
            <a:r>
              <a:rPr lang="en-US" sz="1800" dirty="0">
                <a:latin typeface="Lub Dub Condensed" panose="020B0506030403020204" pitchFamily="34" charset="0"/>
                <a:cs typeface="Arial" panose="020B0604020202020204" pitchFamily="34" charset="0"/>
              </a:rPr>
              <a:t>* &gt;99</a:t>
            </a:r>
            <a:r>
              <a:rPr lang="en-US" sz="1800" baseline="30000" dirty="0">
                <a:latin typeface="Lub Dub Condensed" panose="020B0506030403020204" pitchFamily="34" charset="0"/>
                <a:cs typeface="Arial" panose="020B0604020202020204" pitchFamily="34" charset="0"/>
              </a:rPr>
              <a:t>th</a:t>
            </a:r>
            <a:r>
              <a:rPr lang="en-US" sz="1800" dirty="0">
                <a:latin typeface="Lub Dub Condensed" panose="020B0506030403020204" pitchFamily="34" charset="0"/>
                <a:cs typeface="Arial" panose="020B0604020202020204" pitchFamily="34" charset="0"/>
              </a:rPr>
              <a:t> </a:t>
            </a:r>
            <a:r>
              <a:rPr lang="en-US" dirty="0">
                <a:latin typeface="Lub Dub Condensed" panose="020B0506030403020204" pitchFamily="34" charset="0"/>
                <a:cs typeface="Arial" panose="020B0604020202020204" pitchFamily="34" charset="0"/>
              </a:rPr>
              <a:t>percent</a:t>
            </a:r>
            <a:r>
              <a:rPr lang="en-US" sz="1800" dirty="0">
                <a:latin typeface="Lub Dub Condensed" panose="020B0506030403020204" pitchFamily="34" charset="0"/>
                <a:cs typeface="Arial" panose="020B0604020202020204" pitchFamily="34" charset="0"/>
              </a:rPr>
              <a:t>ile of URL </a:t>
            </a:r>
            <a:r>
              <a:rPr lang="en-US" sz="1800" b="1" i="1" dirty="0">
                <a:latin typeface="Lub Dub Condensed" panose="020B0506030403020204" pitchFamily="34" charset="0"/>
                <a:cs typeface="Arial" panose="020B0604020202020204" pitchFamily="34" charset="0"/>
              </a:rPr>
              <a:t>with rise-and-fall pattern</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Presumed ischemic origin</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12-lead ECG without STE</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No evidence of MI (4</a:t>
            </a:r>
            <a:r>
              <a:rPr lang="en-US" sz="1800" baseline="30000" dirty="0">
                <a:latin typeface="Lub Dub Condensed" panose="020B0506030403020204" pitchFamily="34" charset="0"/>
                <a:cs typeface="Arial" panose="020B0604020202020204" pitchFamily="34" charset="0"/>
              </a:rPr>
              <a:t>th</a:t>
            </a:r>
            <a:r>
              <a:rPr lang="en-US" sz="1800" dirty="0">
                <a:latin typeface="Lub Dub Condensed" panose="020B0506030403020204" pitchFamily="34" charset="0"/>
                <a:cs typeface="Arial" panose="020B0604020202020204" pitchFamily="34" charset="0"/>
              </a:rPr>
              <a:t> Universal Definition)</a:t>
            </a:r>
          </a:p>
        </p:txBody>
      </p:sp>
      <p:sp>
        <p:nvSpPr>
          <p:cNvPr id="21" name="TextBox 20">
            <a:extLst>
              <a:ext uri="{FF2B5EF4-FFF2-40B4-BE49-F238E27FC236}">
                <a16:creationId xmlns:a16="http://schemas.microsoft.com/office/drawing/2014/main" id="{31617331-462D-2328-01FB-3DA1377FC924}"/>
              </a:ext>
            </a:extLst>
          </p:cNvPr>
          <p:cNvSpPr txBox="1"/>
          <p:nvPr/>
        </p:nvSpPr>
        <p:spPr>
          <a:xfrm>
            <a:off x="4633562" y="5171255"/>
            <a:ext cx="2812437" cy="461665"/>
          </a:xfrm>
          <a:prstGeom prst="rect">
            <a:avLst/>
          </a:prstGeom>
          <a:noFill/>
        </p:spPr>
        <p:txBody>
          <a:bodyPr wrap="square">
            <a:spAutoFit/>
          </a:bodyPr>
          <a:lstStyle/>
          <a:p>
            <a:r>
              <a:rPr lang="en-US" sz="1200" dirty="0">
                <a:latin typeface="Lub Dub Condensed" panose="020B0506030403020204" pitchFamily="34" charset="0"/>
                <a:cs typeface="Arial" panose="020B0604020202020204" pitchFamily="34" charset="0"/>
              </a:rPr>
              <a:t>*: Conventional 4th generation or </a:t>
            </a:r>
            <a:br>
              <a:rPr lang="en-US" sz="1200" dirty="0">
                <a:latin typeface="Lub Dub Condensed" panose="020B0506030403020204" pitchFamily="34" charset="0"/>
                <a:cs typeface="Arial" panose="020B0604020202020204" pitchFamily="34" charset="0"/>
              </a:rPr>
            </a:br>
            <a:r>
              <a:rPr lang="en-US" sz="1200" dirty="0">
                <a:latin typeface="Lub Dub Condensed" panose="020B0506030403020204" pitchFamily="34" charset="0"/>
                <a:cs typeface="Arial" panose="020B0604020202020204" pitchFamily="34" charset="0"/>
              </a:rPr>
              <a:t>high-sensitivity assay</a:t>
            </a:r>
          </a:p>
        </p:txBody>
      </p:sp>
      <p:sp>
        <p:nvSpPr>
          <p:cNvPr id="12" name="TextBox 11">
            <a:extLst>
              <a:ext uri="{FF2B5EF4-FFF2-40B4-BE49-F238E27FC236}">
                <a16:creationId xmlns:a16="http://schemas.microsoft.com/office/drawing/2014/main" id="{C1FA1DE8-93E3-6673-5FAA-03E9785DCCAB}"/>
              </a:ext>
              <a:ext uri="{C183D7F6-B498-43B3-948B-1728B52AA6E4}">
                <adec:decorative xmlns:adec="http://schemas.microsoft.com/office/drawing/2017/decorative" val="1"/>
              </a:ext>
            </a:extLst>
          </p:cNvPr>
          <p:cNvSpPr txBox="1"/>
          <p:nvPr/>
        </p:nvSpPr>
        <p:spPr>
          <a:xfrm>
            <a:off x="8138161" y="2306389"/>
            <a:ext cx="3211590" cy="663119"/>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245D802C-1048-8267-0B18-25283467BB0D}"/>
              </a:ext>
              <a:ext uri="{C183D7F6-B498-43B3-948B-1728B52AA6E4}">
                <adec:decorative xmlns:adec="http://schemas.microsoft.com/office/drawing/2017/decorative" val="0"/>
              </a:ext>
            </a:extLst>
          </p:cNvPr>
          <p:cNvSpPr txBox="1"/>
          <p:nvPr/>
        </p:nvSpPr>
        <p:spPr>
          <a:xfrm>
            <a:off x="8168642" y="2395687"/>
            <a:ext cx="3132192"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Management</a:t>
            </a:r>
          </a:p>
        </p:txBody>
      </p:sp>
      <p:graphicFrame>
        <p:nvGraphicFramePr>
          <p:cNvPr id="14" name="Content Placeholder 5">
            <a:extLst>
              <a:ext uri="{FF2B5EF4-FFF2-40B4-BE49-F238E27FC236}">
                <a16:creationId xmlns:a16="http://schemas.microsoft.com/office/drawing/2014/main" id="{EB0A194F-C7A6-5B54-967D-546B4BE49D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24450481"/>
              </p:ext>
            </p:extLst>
          </p:nvPr>
        </p:nvGraphicFramePr>
        <p:xfrm>
          <a:off x="8156690" y="2949457"/>
          <a:ext cx="3197110" cy="2198133"/>
        </p:xfrm>
        <a:graphic>
          <a:graphicData uri="http://schemas.openxmlformats.org/drawingml/2006/table">
            <a:tbl>
              <a:tblPr firstRow="1" bandRow="1">
                <a:tableStyleId>{5C22544A-7EE6-4342-B048-85BDC9FD1C3A}</a:tableStyleId>
              </a:tblPr>
              <a:tblGrid>
                <a:gridCol w="800989">
                  <a:extLst>
                    <a:ext uri="{9D8B030D-6E8A-4147-A177-3AD203B41FA5}">
                      <a16:colId xmlns:a16="http://schemas.microsoft.com/office/drawing/2014/main" val="2649235253"/>
                    </a:ext>
                  </a:extLst>
                </a:gridCol>
                <a:gridCol w="2396121">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0"/>
                        </a:spcBef>
                        <a:spcAft>
                          <a:spcPts val="3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Outpatient follow-up is reasonable for further evaluation and optimization of CV risk factors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179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2b</a:t>
                      </a:r>
                      <a:endParaRPr lang="en-US" sz="16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Antithrombotic therapy may be considered to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5" name="Text Placeholder 4">
            <a:extLst>
              <a:ext uri="{FF2B5EF4-FFF2-40B4-BE49-F238E27FC236}">
                <a16:creationId xmlns:a16="http://schemas.microsoft.com/office/drawing/2014/main" id="{F0A6C5D2-EBEA-6C17-9D5E-19A9FC202688}"/>
              </a:ext>
            </a:extLst>
          </p:cNvPr>
          <p:cNvSpPr>
            <a:spLocks noGrp="1"/>
          </p:cNvSpPr>
          <p:nvPr>
            <p:ph type="body" sz="quarter" idx="13"/>
          </p:nvPr>
        </p:nvSpPr>
        <p:spPr/>
        <p:txBody>
          <a:bodyPr/>
          <a:lstStyle/>
          <a:p>
            <a:r>
              <a:rPr lang="en-US" b="1" dirty="0"/>
              <a:t>Abbreviations: </a:t>
            </a:r>
            <a:r>
              <a:rPr lang="en-US" dirty="0" err="1"/>
              <a:t>cTn</a:t>
            </a:r>
            <a:r>
              <a:rPr lang="en-US" dirty="0"/>
              <a:t> indicates cardiac troponin; CV, cardiovascular; CVD, cardiovascular disease; ECG, electrocardiogram; </a:t>
            </a:r>
            <a:br>
              <a:rPr lang="en-US" dirty="0"/>
            </a:br>
            <a:r>
              <a:rPr lang="en-US" dirty="0"/>
              <a:t>MI, myocardial infarction; NCS, noncardiac surgery; STE, ST-segment elevation; </a:t>
            </a:r>
            <a:r>
              <a:rPr lang="en-US" dirty="0" err="1"/>
              <a:t>sx</a:t>
            </a:r>
            <a:r>
              <a:rPr lang="en-US" dirty="0"/>
              <a:t>, symptoms; URL, upper reference limit.</a:t>
            </a:r>
          </a:p>
        </p:txBody>
      </p:sp>
      <p:sp>
        <p:nvSpPr>
          <p:cNvPr id="4" name="Slide Number Placeholder 3">
            <a:extLst>
              <a:ext uri="{FF2B5EF4-FFF2-40B4-BE49-F238E27FC236}">
                <a16:creationId xmlns:a16="http://schemas.microsoft.com/office/drawing/2014/main" id="{00107D1A-2193-C949-837B-7BBC151CCC26}"/>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2799236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a:xfrm>
            <a:off x="838200" y="365125"/>
            <a:ext cx="10515600" cy="660111"/>
          </a:xfrm>
        </p:spPr>
        <p:txBody>
          <a:bodyPr/>
          <a:lstStyle/>
          <a:p>
            <a:r>
              <a:rPr lang="en-US" dirty="0"/>
              <a:t>Management of Perioperative NSTEMI/STEMI</a:t>
            </a:r>
          </a:p>
        </p:txBody>
      </p:sp>
      <p:sp>
        <p:nvSpPr>
          <p:cNvPr id="5" name="Rectangle 4" descr="Patients who develop STEMI after NCS should be considered for GDMT, including consideration of ICA,&#10;balancing bleeding and thrombotic risks with the severity of the clinical presentation. Patients who develop NSTEMI after NCS should receive medical therapy as recommended for patients&#10;with spontaneous MI but after consideration of postoperative bleeding risks and hemodynamic status. Patients who develop NSTEMI after NCS can be considered for ICA, balancing bleeding and thrombotic&#10;risks with the severity of clinical presentation. Discussion and recognition of MINS diagnosis, including outpatient referral, is reasonable.">
            <a:extLst>
              <a:ext uri="{FF2B5EF4-FFF2-40B4-BE49-F238E27FC236}">
                <a16:creationId xmlns:a16="http://schemas.microsoft.com/office/drawing/2014/main" id="{6655E092-E50C-1E2E-A32B-791FB67735ED}"/>
              </a:ext>
            </a:extLst>
          </p:cNvPr>
          <p:cNvSpPr/>
          <p:nvPr/>
        </p:nvSpPr>
        <p:spPr>
          <a:xfrm>
            <a:off x="670560" y="1025237"/>
            <a:ext cx="10443240" cy="484872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AB84FF1-F951-33FE-3776-81EE00E7CB6C}"/>
              </a:ext>
              <a:ext uri="{C183D7F6-B498-43B3-948B-1728B52AA6E4}">
                <adec:decorative xmlns:adec="http://schemas.microsoft.com/office/drawing/2017/decorative" val="0"/>
              </a:ext>
            </a:extLst>
          </p:cNvPr>
          <p:cNvSpPr>
            <a:spLocks noGrp="1"/>
          </p:cNvSpPr>
          <p:nvPr>
            <p:ph type="body" sz="quarter" idx="13"/>
          </p:nvPr>
        </p:nvSpPr>
        <p:spPr/>
        <p:txBody>
          <a:bodyPr/>
          <a:lstStyle/>
          <a:p>
            <a:r>
              <a:rPr lang="en-US" b="1" dirty="0"/>
              <a:t>Abbreviations: </a:t>
            </a:r>
            <a:r>
              <a:rPr lang="en-US" dirty="0"/>
              <a:t>ECG indicates electrocardiogram; GDMT, guideline-directed medical therapy; ICA, invasive coronary angiography; </a:t>
            </a:r>
            <a:br>
              <a:rPr lang="en-US" dirty="0"/>
            </a:br>
            <a:r>
              <a:rPr lang="en-US" dirty="0"/>
              <a:t>MI, myocardial infarction; and MINS, myocardial injury after noncardiac surgery.</a:t>
            </a:r>
          </a:p>
        </p:txBody>
      </p:sp>
      <p:cxnSp>
        <p:nvCxnSpPr>
          <p:cNvPr id="12" name="Straight Arrow Connector 11">
            <a:extLst>
              <a:ext uri="{FF2B5EF4-FFF2-40B4-BE49-F238E27FC236}">
                <a16:creationId xmlns:a16="http://schemas.microsoft.com/office/drawing/2014/main" id="{6D3DD82F-A404-3A54-FE60-D03E1258DA4B}"/>
              </a:ext>
              <a:ext uri="{C183D7F6-B498-43B3-948B-1728B52AA6E4}">
                <adec:decorative xmlns:adec="http://schemas.microsoft.com/office/drawing/2017/decorative" val="1"/>
              </a:ext>
            </a:extLst>
          </p:cNvPr>
          <p:cNvCxnSpPr>
            <a:cxnSpLocks/>
            <a:stCxn id="59" idx="2"/>
            <a:endCxn id="57" idx="0"/>
          </p:cNvCxnSpPr>
          <p:nvPr/>
        </p:nvCxnSpPr>
        <p:spPr>
          <a:xfrm>
            <a:off x="6493574" y="4988166"/>
            <a:ext cx="0" cy="2203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82">
            <a:extLst>
              <a:ext uri="{FF2B5EF4-FFF2-40B4-BE49-F238E27FC236}">
                <a16:creationId xmlns:a16="http://schemas.microsoft.com/office/drawing/2014/main" id="{6FC9B936-D194-F290-A1F4-8EEC942AF9E7}"/>
              </a:ext>
              <a:ext uri="{C183D7F6-B498-43B3-948B-1728B52AA6E4}">
                <adec:decorative xmlns:adec="http://schemas.microsoft.com/office/drawing/2017/decorative" val="1"/>
              </a:ext>
            </a:extLst>
          </p:cNvPr>
          <p:cNvCxnSpPr>
            <a:cxnSpLocks/>
            <a:stCxn id="17" idx="2"/>
            <a:endCxn id="35" idx="1"/>
          </p:cNvCxnSpPr>
          <p:nvPr/>
        </p:nvCxnSpPr>
        <p:spPr>
          <a:xfrm rot="16200000" flipH="1">
            <a:off x="6631404" y="2119163"/>
            <a:ext cx="177325" cy="124960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D35C390-B081-769A-A832-ADD5ECAF2AF6}"/>
              </a:ext>
              <a:ext uri="{C183D7F6-B498-43B3-948B-1728B52AA6E4}">
                <adec:decorative xmlns:adec="http://schemas.microsoft.com/office/drawing/2017/decorative" val="1"/>
              </a:ext>
            </a:extLst>
          </p:cNvPr>
          <p:cNvSpPr txBox="1"/>
          <p:nvPr/>
        </p:nvSpPr>
        <p:spPr>
          <a:xfrm>
            <a:off x="3123758" y="1168166"/>
            <a:ext cx="5944485" cy="451428"/>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Acute myocardial injury or other evidence of possible MI</a:t>
            </a:r>
            <a:endParaRPr lang="en-US" sz="1600" dirty="0">
              <a:latin typeface="Lub Dub Condensed" panose="020B0506030403020204" pitchFamily="34" charset="0"/>
            </a:endParaRPr>
          </a:p>
        </p:txBody>
      </p:sp>
      <p:sp>
        <p:nvSpPr>
          <p:cNvPr id="7" name="TextBox 6">
            <a:extLst>
              <a:ext uri="{FF2B5EF4-FFF2-40B4-BE49-F238E27FC236}">
                <a16:creationId xmlns:a16="http://schemas.microsoft.com/office/drawing/2014/main" id="{E45EBDE9-7F93-5585-A3A2-ACBF2A4BD2A2}"/>
              </a:ext>
              <a:ext uri="{C183D7F6-B498-43B3-948B-1728B52AA6E4}">
                <adec:decorative xmlns:adec="http://schemas.microsoft.com/office/drawing/2017/decorative" val="1"/>
              </a:ext>
            </a:extLst>
          </p:cNvPr>
          <p:cNvSpPr txBox="1"/>
          <p:nvPr/>
        </p:nvSpPr>
        <p:spPr>
          <a:xfrm>
            <a:off x="3628705" y="1870177"/>
            <a:ext cx="4933121" cy="29376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History, physical examination, and 12-lead ECG</a:t>
            </a:r>
          </a:p>
        </p:txBody>
      </p:sp>
      <p:sp>
        <p:nvSpPr>
          <p:cNvPr id="17" name="TextBox 16">
            <a:extLst>
              <a:ext uri="{FF2B5EF4-FFF2-40B4-BE49-F238E27FC236}">
                <a16:creationId xmlns:a16="http://schemas.microsoft.com/office/drawing/2014/main" id="{EC167352-D8EC-E64E-788F-FB66DF51A13F}"/>
              </a:ext>
              <a:ext uri="{C183D7F6-B498-43B3-948B-1728B52AA6E4}">
                <adec:decorative xmlns:adec="http://schemas.microsoft.com/office/drawing/2017/decorative" val="1"/>
              </a:ext>
            </a:extLst>
          </p:cNvPr>
          <p:cNvSpPr txBox="1"/>
          <p:nvPr/>
        </p:nvSpPr>
        <p:spPr>
          <a:xfrm>
            <a:off x="4880993" y="2417294"/>
            <a:ext cx="2428546" cy="23800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ST-segment elevations?</a:t>
            </a:r>
          </a:p>
        </p:txBody>
      </p:sp>
      <p:sp>
        <p:nvSpPr>
          <p:cNvPr id="18" name="TextBox 17">
            <a:extLst>
              <a:ext uri="{FF2B5EF4-FFF2-40B4-BE49-F238E27FC236}">
                <a16:creationId xmlns:a16="http://schemas.microsoft.com/office/drawing/2014/main" id="{4A3E236D-DF0E-C9F8-6FEB-377A85E81C17}"/>
              </a:ext>
              <a:ext uri="{C183D7F6-B498-43B3-948B-1728B52AA6E4}">
                <adec:decorative xmlns:adec="http://schemas.microsoft.com/office/drawing/2017/decorative" val="1"/>
              </a:ext>
            </a:extLst>
          </p:cNvPr>
          <p:cNvSpPr txBox="1"/>
          <p:nvPr/>
        </p:nvSpPr>
        <p:spPr>
          <a:xfrm>
            <a:off x="2750014" y="2697982"/>
            <a:ext cx="1989124" cy="2695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≥1 criteria* for MI met?</a:t>
            </a:r>
          </a:p>
        </p:txBody>
      </p:sp>
      <p:sp>
        <p:nvSpPr>
          <p:cNvPr id="19" name="TextBox 18">
            <a:extLst>
              <a:ext uri="{FF2B5EF4-FFF2-40B4-BE49-F238E27FC236}">
                <a16:creationId xmlns:a16="http://schemas.microsoft.com/office/drawing/2014/main" id="{D5276B75-6B56-6712-01BE-E0ACA0807FA4}"/>
              </a:ext>
              <a:ext uri="{C183D7F6-B498-43B3-948B-1728B52AA6E4}">
                <adec:decorative xmlns:adec="http://schemas.microsoft.com/office/drawing/2017/decorative" val="1"/>
              </a:ext>
            </a:extLst>
          </p:cNvPr>
          <p:cNvSpPr txBox="1"/>
          <p:nvPr/>
        </p:nvSpPr>
        <p:spPr>
          <a:xfrm>
            <a:off x="1444449" y="3347839"/>
            <a:ext cx="1645920" cy="4214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Post-operative myocardial injury</a:t>
            </a:r>
          </a:p>
        </p:txBody>
      </p:sp>
      <p:sp>
        <p:nvSpPr>
          <p:cNvPr id="20" name="Round Same Side Corner Rectangle 60">
            <a:extLst>
              <a:ext uri="{FF2B5EF4-FFF2-40B4-BE49-F238E27FC236}">
                <a16:creationId xmlns:a16="http://schemas.microsoft.com/office/drawing/2014/main" id="{78EE82B2-BEBD-FFD9-7A99-071DB45A02D4}"/>
              </a:ext>
              <a:ext uri="{C183D7F6-B498-43B3-948B-1728B52AA6E4}">
                <adec:decorative xmlns:adec="http://schemas.microsoft.com/office/drawing/2017/decorative" val="1"/>
              </a:ext>
            </a:extLst>
          </p:cNvPr>
          <p:cNvSpPr/>
          <p:nvPr/>
        </p:nvSpPr>
        <p:spPr>
          <a:xfrm>
            <a:off x="902856" y="5541259"/>
            <a:ext cx="966929" cy="548555"/>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Treat underlying cause</a:t>
            </a:r>
          </a:p>
        </p:txBody>
      </p:sp>
      <p:sp>
        <p:nvSpPr>
          <p:cNvPr id="21" name="TextBox 20">
            <a:extLst>
              <a:ext uri="{FF2B5EF4-FFF2-40B4-BE49-F238E27FC236}">
                <a16:creationId xmlns:a16="http://schemas.microsoft.com/office/drawing/2014/main" id="{1C318DD4-CC77-A34E-18E3-B72C07CF8411}"/>
              </a:ext>
              <a:ext uri="{C183D7F6-B498-43B3-948B-1728B52AA6E4}">
                <adec:decorative xmlns:adec="http://schemas.microsoft.com/office/drawing/2017/decorative" val="1"/>
              </a:ext>
            </a:extLst>
          </p:cNvPr>
          <p:cNvSpPr txBox="1"/>
          <p:nvPr/>
        </p:nvSpPr>
        <p:spPr>
          <a:xfrm>
            <a:off x="1444449" y="4004154"/>
            <a:ext cx="1645920"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Non-ischemic process suspected?</a:t>
            </a:r>
          </a:p>
        </p:txBody>
      </p:sp>
      <p:sp>
        <p:nvSpPr>
          <p:cNvPr id="24" name="Round Same Side Corner Rectangle 60">
            <a:extLst>
              <a:ext uri="{FF2B5EF4-FFF2-40B4-BE49-F238E27FC236}">
                <a16:creationId xmlns:a16="http://schemas.microsoft.com/office/drawing/2014/main" id="{8A7A7DB4-1C5C-DFD0-A7D9-959716A9F9A3}"/>
              </a:ext>
              <a:ext uri="{C183D7F6-B498-43B3-948B-1728B52AA6E4}">
                <adec:decorative xmlns:adec="http://schemas.microsoft.com/office/drawing/2017/decorative" val="1"/>
              </a:ext>
            </a:extLst>
          </p:cNvPr>
          <p:cNvSpPr/>
          <p:nvPr/>
        </p:nvSpPr>
        <p:spPr>
          <a:xfrm>
            <a:off x="2502316" y="5212007"/>
            <a:ext cx="1254760" cy="548555"/>
          </a:xfrm>
          <a:prstGeom prst="rect">
            <a:avLst/>
          </a:prstGeom>
          <a:solidFill>
            <a:srgbClr val="F0DB0E"/>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Recognition &amp; consideration of referral</a:t>
            </a:r>
          </a:p>
        </p:txBody>
      </p:sp>
      <p:cxnSp>
        <p:nvCxnSpPr>
          <p:cNvPr id="25" name="Straight Arrow Connector 24">
            <a:extLst>
              <a:ext uri="{FF2B5EF4-FFF2-40B4-BE49-F238E27FC236}">
                <a16:creationId xmlns:a16="http://schemas.microsoft.com/office/drawing/2014/main" id="{D7B86738-EA74-3780-4597-CABE932B3957}"/>
              </a:ext>
              <a:ext uri="{C183D7F6-B498-43B3-948B-1728B52AA6E4}">
                <adec:decorative xmlns:adec="http://schemas.microsoft.com/office/drawing/2017/decorative" val="1"/>
              </a:ext>
            </a:extLst>
          </p:cNvPr>
          <p:cNvCxnSpPr>
            <a:cxnSpLocks/>
            <a:endCxn id="7" idx="0"/>
          </p:cNvCxnSpPr>
          <p:nvPr/>
        </p:nvCxnSpPr>
        <p:spPr>
          <a:xfrm>
            <a:off x="6095266" y="1593369"/>
            <a:ext cx="0" cy="2768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A57A32-F898-3682-C5CE-05A3D2751D63}"/>
              </a:ext>
              <a:ext uri="{C183D7F6-B498-43B3-948B-1728B52AA6E4}">
                <adec:decorative xmlns:adec="http://schemas.microsoft.com/office/drawing/2017/decorative" val="1"/>
              </a:ext>
            </a:extLst>
          </p:cNvPr>
          <p:cNvCxnSpPr>
            <a:cxnSpLocks/>
          </p:cNvCxnSpPr>
          <p:nvPr/>
        </p:nvCxnSpPr>
        <p:spPr>
          <a:xfrm flipH="1">
            <a:off x="6095266" y="2157862"/>
            <a:ext cx="1" cy="27090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42497F-2C85-29F6-1D73-4F6FAF0B2C23}"/>
              </a:ext>
              <a:ext uri="{C183D7F6-B498-43B3-948B-1728B52AA6E4}">
                <adec:decorative xmlns:adec="http://schemas.microsoft.com/office/drawing/2017/decorative" val="1"/>
              </a:ext>
            </a:extLst>
          </p:cNvPr>
          <p:cNvSpPr txBox="1"/>
          <p:nvPr/>
        </p:nvSpPr>
        <p:spPr>
          <a:xfrm>
            <a:off x="7344867" y="2647892"/>
            <a:ext cx="2666569" cy="36947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ST Segment Elevation MI (STEMI)</a:t>
            </a:r>
          </a:p>
        </p:txBody>
      </p:sp>
      <p:sp>
        <p:nvSpPr>
          <p:cNvPr id="36" name="Round Same Side Corner Rectangle 60">
            <a:extLst>
              <a:ext uri="{FF2B5EF4-FFF2-40B4-BE49-F238E27FC236}">
                <a16:creationId xmlns:a16="http://schemas.microsoft.com/office/drawing/2014/main" id="{149E4BBF-1438-E7A0-33AF-47BCA14C8F67}"/>
              </a:ext>
              <a:ext uri="{C183D7F6-B498-43B3-948B-1728B52AA6E4}">
                <adec:decorative xmlns:adec="http://schemas.microsoft.com/office/drawing/2017/decorative" val="1"/>
              </a:ext>
            </a:extLst>
          </p:cNvPr>
          <p:cNvSpPr/>
          <p:nvPr/>
        </p:nvSpPr>
        <p:spPr>
          <a:xfrm>
            <a:off x="7355506" y="3228855"/>
            <a:ext cx="2666569" cy="35572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GDMT, including ICA*</a:t>
            </a:r>
          </a:p>
        </p:txBody>
      </p:sp>
      <p:cxnSp>
        <p:nvCxnSpPr>
          <p:cNvPr id="39" name="Elbow Connector 82">
            <a:extLst>
              <a:ext uri="{FF2B5EF4-FFF2-40B4-BE49-F238E27FC236}">
                <a16:creationId xmlns:a16="http://schemas.microsoft.com/office/drawing/2014/main" id="{A6411C0C-B9C1-5F46-9149-AE5C86A45099}"/>
              </a:ext>
              <a:ext uri="{C183D7F6-B498-43B3-948B-1728B52AA6E4}">
                <adec:decorative xmlns:adec="http://schemas.microsoft.com/office/drawing/2017/decorative" val="1"/>
              </a:ext>
            </a:extLst>
          </p:cNvPr>
          <p:cNvCxnSpPr>
            <a:cxnSpLocks/>
            <a:stCxn id="17" idx="2"/>
            <a:endCxn id="18" idx="3"/>
          </p:cNvCxnSpPr>
          <p:nvPr/>
        </p:nvCxnSpPr>
        <p:spPr>
          <a:xfrm rot="5400000">
            <a:off x="5328487" y="2065953"/>
            <a:ext cx="177430" cy="135612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C0847F2-DD8F-A99A-E322-7206B50A9DA8}"/>
              </a:ext>
              <a:ext uri="{C183D7F6-B498-43B3-948B-1728B52AA6E4}">
                <adec:decorative xmlns:adec="http://schemas.microsoft.com/office/drawing/2017/decorative" val="1"/>
              </a:ext>
            </a:extLst>
          </p:cNvPr>
          <p:cNvCxnSpPr>
            <a:cxnSpLocks/>
          </p:cNvCxnSpPr>
          <p:nvPr/>
        </p:nvCxnSpPr>
        <p:spPr>
          <a:xfrm flipH="1">
            <a:off x="8688336" y="2999772"/>
            <a:ext cx="1" cy="27090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7C22BBE-1509-5BC0-B716-BE8EB95139DA}"/>
              </a:ext>
              <a:ext uri="{C183D7F6-B498-43B3-948B-1728B52AA6E4}">
                <adec:decorative xmlns:adec="http://schemas.microsoft.com/office/drawing/2017/decorative" val="1"/>
              </a:ext>
            </a:extLst>
          </p:cNvPr>
          <p:cNvSpPr txBox="1"/>
          <p:nvPr/>
        </p:nvSpPr>
        <p:spPr>
          <a:xfrm>
            <a:off x="7309539" y="3572775"/>
            <a:ext cx="2712536" cy="461665"/>
          </a:xfrm>
          <a:prstGeom prst="rect">
            <a:avLst/>
          </a:prstGeom>
          <a:noFill/>
        </p:spPr>
        <p:txBody>
          <a:bodyPr wrap="square">
            <a:spAutoFit/>
          </a:bodyPr>
          <a:lstStyle/>
          <a:p>
            <a:r>
              <a:rPr lang="en-US" sz="1200" dirty="0">
                <a:latin typeface="Lub Dub Condensed" panose="020B0506030403020204" pitchFamily="34" charset="0"/>
                <a:cs typeface="Arial" panose="020B0604020202020204" pitchFamily="34" charset="0"/>
              </a:rPr>
              <a:t>* Balancing bleeding and thrombotic risks with severity of the presentation</a:t>
            </a:r>
            <a:endParaRPr lang="en-US" sz="1200" dirty="0">
              <a:latin typeface="Lub Dub Condensed" panose="020B0506030403020204" pitchFamily="34" charset="0"/>
            </a:endParaRPr>
          </a:p>
        </p:txBody>
      </p:sp>
      <p:sp>
        <p:nvSpPr>
          <p:cNvPr id="16" name="TextBox 15">
            <a:extLst>
              <a:ext uri="{FF2B5EF4-FFF2-40B4-BE49-F238E27FC236}">
                <a16:creationId xmlns:a16="http://schemas.microsoft.com/office/drawing/2014/main" id="{C0E3C0DC-B5DA-3104-2F94-2DA11A78D8C7}"/>
              </a:ext>
              <a:ext uri="{C183D7F6-B498-43B3-948B-1728B52AA6E4}">
                <adec:decorative xmlns:adec="http://schemas.microsoft.com/office/drawing/2017/decorative" val="1"/>
              </a:ext>
            </a:extLst>
          </p:cNvPr>
          <p:cNvSpPr txBox="1"/>
          <p:nvPr/>
        </p:nvSpPr>
        <p:spPr>
          <a:xfrm>
            <a:off x="5000024" y="272669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5" name="TextBox 14">
            <a:extLst>
              <a:ext uri="{FF2B5EF4-FFF2-40B4-BE49-F238E27FC236}">
                <a16:creationId xmlns:a16="http://schemas.microsoft.com/office/drawing/2014/main" id="{564708A7-A80F-D659-D07D-A1510C544161}"/>
              </a:ext>
              <a:ext uri="{C183D7F6-B498-43B3-948B-1728B52AA6E4}">
                <adec:decorative xmlns:adec="http://schemas.microsoft.com/office/drawing/2017/decorative" val="1"/>
              </a:ext>
            </a:extLst>
          </p:cNvPr>
          <p:cNvSpPr txBox="1"/>
          <p:nvPr/>
        </p:nvSpPr>
        <p:spPr>
          <a:xfrm>
            <a:off x="6719231" y="272163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47" name="Elbow Connector 82">
            <a:extLst>
              <a:ext uri="{FF2B5EF4-FFF2-40B4-BE49-F238E27FC236}">
                <a16:creationId xmlns:a16="http://schemas.microsoft.com/office/drawing/2014/main" id="{BF16FCB8-75EB-7500-26CC-557CD760DA46}"/>
              </a:ext>
              <a:ext uri="{C183D7F6-B498-43B3-948B-1728B52AA6E4}">
                <adec:decorative xmlns:adec="http://schemas.microsoft.com/office/drawing/2017/decorative" val="1"/>
              </a:ext>
            </a:extLst>
          </p:cNvPr>
          <p:cNvCxnSpPr>
            <a:cxnSpLocks/>
            <a:stCxn id="18" idx="2"/>
            <a:endCxn id="84" idx="0"/>
          </p:cNvCxnSpPr>
          <p:nvPr/>
        </p:nvCxnSpPr>
        <p:spPr>
          <a:xfrm rot="16200000" flipH="1">
            <a:off x="4537700" y="2174357"/>
            <a:ext cx="373129" cy="19593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A86EA4D8-70DE-7A05-8E8A-BED4BEA1C7E4}"/>
              </a:ext>
              <a:ext uri="{C183D7F6-B498-43B3-948B-1728B52AA6E4}">
                <adec:decorative xmlns:adec="http://schemas.microsoft.com/office/drawing/2017/decorative" val="1"/>
              </a:ext>
            </a:extLst>
          </p:cNvPr>
          <p:cNvCxnSpPr>
            <a:cxnSpLocks/>
            <a:stCxn id="18" idx="2"/>
            <a:endCxn id="19" idx="0"/>
          </p:cNvCxnSpPr>
          <p:nvPr/>
        </p:nvCxnSpPr>
        <p:spPr>
          <a:xfrm rot="5400000">
            <a:off x="2815815" y="2419077"/>
            <a:ext cx="380357" cy="14771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B2B80C3-006E-75EB-123C-81A240BE6E8A}"/>
              </a:ext>
              <a:ext uri="{C183D7F6-B498-43B3-948B-1728B52AA6E4}">
                <adec:decorative xmlns:adec="http://schemas.microsoft.com/office/drawing/2017/decorative" val="1"/>
              </a:ext>
            </a:extLst>
          </p:cNvPr>
          <p:cNvSpPr txBox="1"/>
          <p:nvPr/>
        </p:nvSpPr>
        <p:spPr>
          <a:xfrm>
            <a:off x="2684691" y="30441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0" name="TextBox 49">
            <a:extLst>
              <a:ext uri="{FF2B5EF4-FFF2-40B4-BE49-F238E27FC236}">
                <a16:creationId xmlns:a16="http://schemas.microsoft.com/office/drawing/2014/main" id="{4C8E33DB-89AB-8C73-1358-13B64135BCD9}"/>
              </a:ext>
              <a:ext uri="{C183D7F6-B498-43B3-948B-1728B52AA6E4}">
                <adec:decorative xmlns:adec="http://schemas.microsoft.com/office/drawing/2017/decorative" val="1"/>
              </a:ext>
            </a:extLst>
          </p:cNvPr>
          <p:cNvSpPr txBox="1"/>
          <p:nvPr/>
        </p:nvSpPr>
        <p:spPr>
          <a:xfrm>
            <a:off x="4374388" y="30390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4" name="Round Same Side Corner Rectangle 60">
            <a:extLst>
              <a:ext uri="{FF2B5EF4-FFF2-40B4-BE49-F238E27FC236}">
                <a16:creationId xmlns:a16="http://schemas.microsoft.com/office/drawing/2014/main" id="{0B07EABF-DC6C-86F2-DAC4-9AA1F9767F5F}"/>
              </a:ext>
              <a:ext uri="{C183D7F6-B498-43B3-948B-1728B52AA6E4}">
                <adec:decorative xmlns:adec="http://schemas.microsoft.com/office/drawing/2017/decorative" val="1"/>
              </a:ext>
            </a:extLst>
          </p:cNvPr>
          <p:cNvSpPr/>
          <p:nvPr/>
        </p:nvSpPr>
        <p:spPr>
          <a:xfrm>
            <a:off x="626428" y="4741814"/>
            <a:ext cx="1519786" cy="572193"/>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Non-ischemic myocardial injury</a:t>
            </a:r>
          </a:p>
        </p:txBody>
      </p:sp>
      <p:sp>
        <p:nvSpPr>
          <p:cNvPr id="55" name="Round Same Side Corner Rectangle 60">
            <a:extLst>
              <a:ext uri="{FF2B5EF4-FFF2-40B4-BE49-F238E27FC236}">
                <a16:creationId xmlns:a16="http://schemas.microsoft.com/office/drawing/2014/main" id="{34CA16D1-2F7F-05AA-385F-BCAAA324E223}"/>
              </a:ext>
              <a:ext uri="{C183D7F6-B498-43B3-948B-1728B52AA6E4}">
                <adec:decorative xmlns:adec="http://schemas.microsoft.com/office/drawing/2017/decorative" val="1"/>
              </a:ext>
            </a:extLst>
          </p:cNvPr>
          <p:cNvSpPr/>
          <p:nvPr/>
        </p:nvSpPr>
        <p:spPr>
          <a:xfrm>
            <a:off x="2502316" y="4741814"/>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MINS</a:t>
            </a:r>
          </a:p>
        </p:txBody>
      </p:sp>
      <p:sp>
        <p:nvSpPr>
          <p:cNvPr id="56" name="Round Same Side Corner Rectangle 60">
            <a:extLst>
              <a:ext uri="{FF2B5EF4-FFF2-40B4-BE49-F238E27FC236}">
                <a16:creationId xmlns:a16="http://schemas.microsoft.com/office/drawing/2014/main" id="{4099E5D7-58E4-ECE0-0B03-487B6ED1F5B5}"/>
              </a:ext>
              <a:ext uri="{C183D7F6-B498-43B3-948B-1728B52AA6E4}">
                <adec:decorative xmlns:adec="http://schemas.microsoft.com/office/drawing/2017/decorative" val="1"/>
              </a:ext>
            </a:extLst>
          </p:cNvPr>
          <p:cNvSpPr/>
          <p:nvPr/>
        </p:nvSpPr>
        <p:spPr>
          <a:xfrm>
            <a:off x="4234337" y="5208556"/>
            <a:ext cx="1254760" cy="548555"/>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Treat underlying cause and optimize GDMT*</a:t>
            </a:r>
          </a:p>
        </p:txBody>
      </p:sp>
      <p:sp>
        <p:nvSpPr>
          <p:cNvPr id="57" name="Round Same Side Corner Rectangle 60">
            <a:extLst>
              <a:ext uri="{FF2B5EF4-FFF2-40B4-BE49-F238E27FC236}">
                <a16:creationId xmlns:a16="http://schemas.microsoft.com/office/drawing/2014/main" id="{1DBD861A-7AFC-8957-D683-11EBFBD2DBE5}"/>
              </a:ext>
              <a:ext uri="{C183D7F6-B498-43B3-948B-1728B52AA6E4}">
                <adec:decorative xmlns:adec="http://schemas.microsoft.com/office/drawing/2017/decorative" val="1"/>
              </a:ext>
            </a:extLst>
          </p:cNvPr>
          <p:cNvSpPr/>
          <p:nvPr/>
        </p:nvSpPr>
        <p:spPr>
          <a:xfrm>
            <a:off x="5866194" y="5208556"/>
            <a:ext cx="1254760" cy="207248"/>
          </a:xfrm>
          <a:prstGeom prst="rect">
            <a:avLst/>
          </a:prstGeom>
          <a:solidFill>
            <a:srgbClr val="82D472"/>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GDMT*</a:t>
            </a:r>
          </a:p>
        </p:txBody>
      </p:sp>
      <p:sp>
        <p:nvSpPr>
          <p:cNvPr id="58" name="Round Same Side Corner Rectangle 60">
            <a:extLst>
              <a:ext uri="{FF2B5EF4-FFF2-40B4-BE49-F238E27FC236}">
                <a16:creationId xmlns:a16="http://schemas.microsoft.com/office/drawing/2014/main" id="{370976EF-A45E-1E27-3E39-B7551522A4DA}"/>
              </a:ext>
              <a:ext uri="{C183D7F6-B498-43B3-948B-1728B52AA6E4}">
                <adec:decorative xmlns:adec="http://schemas.microsoft.com/office/drawing/2017/decorative" val="1"/>
              </a:ext>
            </a:extLst>
          </p:cNvPr>
          <p:cNvSpPr/>
          <p:nvPr/>
        </p:nvSpPr>
        <p:spPr>
          <a:xfrm>
            <a:off x="4234337" y="4738363"/>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Type 2 NSTEMI</a:t>
            </a:r>
          </a:p>
        </p:txBody>
      </p:sp>
      <p:sp>
        <p:nvSpPr>
          <p:cNvPr id="59" name="Round Same Side Corner Rectangle 60">
            <a:extLst>
              <a:ext uri="{FF2B5EF4-FFF2-40B4-BE49-F238E27FC236}">
                <a16:creationId xmlns:a16="http://schemas.microsoft.com/office/drawing/2014/main" id="{11746867-4126-E200-262D-42F99CAC5406}"/>
              </a:ext>
              <a:ext uri="{C183D7F6-B498-43B3-948B-1728B52AA6E4}">
                <adec:decorative xmlns:adec="http://schemas.microsoft.com/office/drawing/2017/decorative" val="1"/>
              </a:ext>
            </a:extLst>
          </p:cNvPr>
          <p:cNvSpPr/>
          <p:nvPr/>
        </p:nvSpPr>
        <p:spPr>
          <a:xfrm>
            <a:off x="5866194" y="4738362"/>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Type 1 NSTEMI</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43</a:t>
            </a:fld>
            <a:endParaRPr lang="en-US" dirty="0"/>
          </a:p>
        </p:txBody>
      </p:sp>
      <p:sp>
        <p:nvSpPr>
          <p:cNvPr id="60" name="Round Same Side Corner Rectangle 60">
            <a:extLst>
              <a:ext uri="{FF2B5EF4-FFF2-40B4-BE49-F238E27FC236}">
                <a16:creationId xmlns:a16="http://schemas.microsoft.com/office/drawing/2014/main" id="{C1461C84-07BD-9402-8168-644A3932CE54}"/>
              </a:ext>
              <a:ext uri="{C183D7F6-B498-43B3-948B-1728B52AA6E4}">
                <adec:decorative xmlns:adec="http://schemas.microsoft.com/office/drawing/2017/decorative" val="1"/>
              </a:ext>
            </a:extLst>
          </p:cNvPr>
          <p:cNvSpPr/>
          <p:nvPr/>
        </p:nvSpPr>
        <p:spPr>
          <a:xfrm>
            <a:off x="5860668" y="5422742"/>
            <a:ext cx="1254760" cy="207248"/>
          </a:xfrm>
          <a:prstGeom prst="rect">
            <a:avLst/>
          </a:prstGeom>
          <a:solidFill>
            <a:srgbClr val="F0DB0E"/>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ICA*</a:t>
            </a:r>
          </a:p>
        </p:txBody>
      </p:sp>
      <p:sp>
        <p:nvSpPr>
          <p:cNvPr id="84" name="TextBox 83">
            <a:extLst>
              <a:ext uri="{FF2B5EF4-FFF2-40B4-BE49-F238E27FC236}">
                <a16:creationId xmlns:a16="http://schemas.microsoft.com/office/drawing/2014/main" id="{469802FD-7B32-A4C2-0E03-9681E5F6C2DE}"/>
              </a:ext>
              <a:ext uri="{C183D7F6-B498-43B3-948B-1728B52AA6E4}">
                <adec:decorative xmlns:adec="http://schemas.microsoft.com/office/drawing/2017/decorative" val="1"/>
              </a:ext>
            </a:extLst>
          </p:cNvPr>
          <p:cNvSpPr txBox="1"/>
          <p:nvPr/>
        </p:nvSpPr>
        <p:spPr>
          <a:xfrm>
            <a:off x="4880993" y="3340611"/>
            <a:ext cx="1645920" cy="44310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Non-ST Segment Elevation MI (NSTEMI)</a:t>
            </a:r>
          </a:p>
        </p:txBody>
      </p:sp>
      <p:sp>
        <p:nvSpPr>
          <p:cNvPr id="85" name="TextBox 84">
            <a:extLst>
              <a:ext uri="{FF2B5EF4-FFF2-40B4-BE49-F238E27FC236}">
                <a16:creationId xmlns:a16="http://schemas.microsoft.com/office/drawing/2014/main" id="{4620106A-C00C-6D8B-F23A-E753E7811CA5}"/>
              </a:ext>
              <a:ext uri="{C183D7F6-B498-43B3-948B-1728B52AA6E4}">
                <adec:decorative xmlns:adec="http://schemas.microsoft.com/office/drawing/2017/decorative" val="1"/>
              </a:ext>
            </a:extLst>
          </p:cNvPr>
          <p:cNvSpPr txBox="1"/>
          <p:nvPr/>
        </p:nvSpPr>
        <p:spPr>
          <a:xfrm>
            <a:off x="4880993" y="3996925"/>
            <a:ext cx="1645920" cy="443104"/>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Plaque rupture suspected?</a:t>
            </a:r>
          </a:p>
        </p:txBody>
      </p:sp>
      <p:cxnSp>
        <p:nvCxnSpPr>
          <p:cNvPr id="90" name="Straight Arrow Connector 89">
            <a:extLst>
              <a:ext uri="{FF2B5EF4-FFF2-40B4-BE49-F238E27FC236}">
                <a16:creationId xmlns:a16="http://schemas.microsoft.com/office/drawing/2014/main" id="{552A2053-DF3D-27B6-C1F8-D1FE46E29235}"/>
              </a:ext>
              <a:ext uri="{C183D7F6-B498-43B3-948B-1728B52AA6E4}">
                <adec:decorative xmlns:adec="http://schemas.microsoft.com/office/drawing/2017/decorative" val="1"/>
              </a:ext>
            </a:extLst>
          </p:cNvPr>
          <p:cNvCxnSpPr>
            <a:cxnSpLocks/>
            <a:stCxn id="19" idx="2"/>
            <a:endCxn id="21" idx="0"/>
          </p:cNvCxnSpPr>
          <p:nvPr/>
        </p:nvCxnSpPr>
        <p:spPr>
          <a:xfrm>
            <a:off x="2267409" y="3769331"/>
            <a:ext cx="0" cy="2348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6D011DF-00CF-2DB4-D48A-7F9B014E0C69}"/>
              </a:ext>
              <a:ext uri="{C183D7F6-B498-43B3-948B-1728B52AA6E4}">
                <adec:decorative xmlns:adec="http://schemas.microsoft.com/office/drawing/2017/decorative" val="1"/>
              </a:ext>
            </a:extLst>
          </p:cNvPr>
          <p:cNvCxnSpPr>
            <a:cxnSpLocks/>
            <a:stCxn id="84" idx="2"/>
            <a:endCxn id="85" idx="0"/>
          </p:cNvCxnSpPr>
          <p:nvPr/>
        </p:nvCxnSpPr>
        <p:spPr>
          <a:xfrm>
            <a:off x="5703953" y="3783715"/>
            <a:ext cx="0" cy="2132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82">
            <a:extLst>
              <a:ext uri="{FF2B5EF4-FFF2-40B4-BE49-F238E27FC236}">
                <a16:creationId xmlns:a16="http://schemas.microsoft.com/office/drawing/2014/main" id="{1B5C4989-7404-2B11-D372-77134A8A5443}"/>
              </a:ext>
              <a:ext uri="{C183D7F6-B498-43B3-948B-1728B52AA6E4}">
                <adec:decorative xmlns:adec="http://schemas.microsoft.com/office/drawing/2017/decorative" val="1"/>
              </a:ext>
            </a:extLst>
          </p:cNvPr>
          <p:cNvCxnSpPr>
            <a:cxnSpLocks/>
            <a:stCxn id="85" idx="2"/>
            <a:endCxn id="59" idx="0"/>
          </p:cNvCxnSpPr>
          <p:nvPr/>
        </p:nvCxnSpPr>
        <p:spPr>
          <a:xfrm rot="16200000" flipH="1">
            <a:off x="5949597" y="4194384"/>
            <a:ext cx="298333" cy="7896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82">
            <a:extLst>
              <a:ext uri="{FF2B5EF4-FFF2-40B4-BE49-F238E27FC236}">
                <a16:creationId xmlns:a16="http://schemas.microsoft.com/office/drawing/2014/main" id="{E698FB57-70F6-BDCA-FE6A-DC8791CAC553}"/>
              </a:ext>
              <a:ext uri="{C183D7F6-B498-43B3-948B-1728B52AA6E4}">
                <adec:decorative xmlns:adec="http://schemas.microsoft.com/office/drawing/2017/decorative" val="1"/>
              </a:ext>
            </a:extLst>
          </p:cNvPr>
          <p:cNvCxnSpPr>
            <a:cxnSpLocks/>
            <a:stCxn id="85" idx="2"/>
            <a:endCxn id="58" idx="0"/>
          </p:cNvCxnSpPr>
          <p:nvPr/>
        </p:nvCxnSpPr>
        <p:spPr>
          <a:xfrm rot="5400000">
            <a:off x="5133668" y="4168078"/>
            <a:ext cx="298334" cy="84223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4E4E9D5C-B1E4-5BA8-6C59-E67651F36A3A}"/>
              </a:ext>
              <a:ext uri="{C183D7F6-B498-43B3-948B-1728B52AA6E4}">
                <adec:decorative xmlns:adec="http://schemas.microsoft.com/office/drawing/2017/decorative" val="1"/>
              </a:ext>
            </a:extLst>
          </p:cNvPr>
          <p:cNvSpPr txBox="1"/>
          <p:nvPr/>
        </p:nvSpPr>
        <p:spPr>
          <a:xfrm>
            <a:off x="5100460"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01" name="TextBox 100">
            <a:extLst>
              <a:ext uri="{FF2B5EF4-FFF2-40B4-BE49-F238E27FC236}">
                <a16:creationId xmlns:a16="http://schemas.microsoft.com/office/drawing/2014/main" id="{50CF52FB-B14B-EA8C-1FFC-516D37D78B11}"/>
              </a:ext>
              <a:ext uri="{C183D7F6-B498-43B3-948B-1728B52AA6E4}">
                <adec:decorative xmlns:adec="http://schemas.microsoft.com/office/drawing/2017/decorative" val="1"/>
              </a:ext>
            </a:extLst>
          </p:cNvPr>
          <p:cNvSpPr txBox="1"/>
          <p:nvPr/>
        </p:nvSpPr>
        <p:spPr>
          <a:xfrm>
            <a:off x="5912890" y="442127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02" name="Elbow Connector 82">
            <a:extLst>
              <a:ext uri="{FF2B5EF4-FFF2-40B4-BE49-F238E27FC236}">
                <a16:creationId xmlns:a16="http://schemas.microsoft.com/office/drawing/2014/main" id="{75B82BB5-F714-CA1F-74E1-664EC9439305}"/>
              </a:ext>
              <a:ext uri="{C183D7F6-B498-43B3-948B-1728B52AA6E4}">
                <adec:decorative xmlns:adec="http://schemas.microsoft.com/office/drawing/2017/decorative" val="1"/>
              </a:ext>
            </a:extLst>
          </p:cNvPr>
          <p:cNvCxnSpPr>
            <a:cxnSpLocks/>
            <a:stCxn id="21" idx="2"/>
            <a:endCxn id="55" idx="0"/>
          </p:cNvCxnSpPr>
          <p:nvPr/>
        </p:nvCxnSpPr>
        <p:spPr>
          <a:xfrm rot="16200000" flipH="1">
            <a:off x="2492287" y="4104405"/>
            <a:ext cx="412530" cy="8622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82">
            <a:extLst>
              <a:ext uri="{FF2B5EF4-FFF2-40B4-BE49-F238E27FC236}">
                <a16:creationId xmlns:a16="http://schemas.microsoft.com/office/drawing/2014/main" id="{C5D8C99C-C1CA-1E34-F8AD-F66C09E70413}"/>
              </a:ext>
              <a:ext uri="{C183D7F6-B498-43B3-948B-1728B52AA6E4}">
                <adec:decorative xmlns:adec="http://schemas.microsoft.com/office/drawing/2017/decorative" val="1"/>
              </a:ext>
            </a:extLst>
          </p:cNvPr>
          <p:cNvCxnSpPr>
            <a:cxnSpLocks/>
            <a:stCxn id="21" idx="2"/>
            <a:endCxn id="54" idx="0"/>
          </p:cNvCxnSpPr>
          <p:nvPr/>
        </p:nvCxnSpPr>
        <p:spPr>
          <a:xfrm rot="5400000">
            <a:off x="1620600" y="4095005"/>
            <a:ext cx="412530" cy="8810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D26FBCE-4EAD-E731-2E65-484F236AD74A}"/>
              </a:ext>
              <a:ext uri="{C183D7F6-B498-43B3-948B-1728B52AA6E4}">
                <adec:decorative xmlns:adec="http://schemas.microsoft.com/office/drawing/2017/decorative" val="1"/>
              </a:ext>
            </a:extLst>
          </p:cNvPr>
          <p:cNvSpPr txBox="1"/>
          <p:nvPr/>
        </p:nvSpPr>
        <p:spPr>
          <a:xfrm>
            <a:off x="2502316"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05" name="TextBox 104">
            <a:extLst>
              <a:ext uri="{FF2B5EF4-FFF2-40B4-BE49-F238E27FC236}">
                <a16:creationId xmlns:a16="http://schemas.microsoft.com/office/drawing/2014/main" id="{6CFF998A-442E-5320-67E7-01411B25E8D1}"/>
              </a:ext>
              <a:ext uri="{C183D7F6-B498-43B3-948B-1728B52AA6E4}">
                <adec:decorative xmlns:adec="http://schemas.microsoft.com/office/drawing/2017/decorative" val="1"/>
              </a:ext>
            </a:extLst>
          </p:cNvPr>
          <p:cNvSpPr txBox="1"/>
          <p:nvPr/>
        </p:nvSpPr>
        <p:spPr>
          <a:xfrm>
            <a:off x="1843301"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16" name="Straight Arrow Connector 115">
            <a:extLst>
              <a:ext uri="{FF2B5EF4-FFF2-40B4-BE49-F238E27FC236}">
                <a16:creationId xmlns:a16="http://schemas.microsoft.com/office/drawing/2014/main" id="{077494D5-91C3-869E-B45E-529628740802}"/>
              </a:ext>
              <a:ext uri="{C183D7F6-B498-43B3-948B-1728B52AA6E4}">
                <adec:decorative xmlns:adec="http://schemas.microsoft.com/office/drawing/2017/decorative" val="1"/>
              </a:ext>
            </a:extLst>
          </p:cNvPr>
          <p:cNvCxnSpPr>
            <a:cxnSpLocks/>
            <a:stCxn id="54" idx="2"/>
            <a:endCxn id="20" idx="0"/>
          </p:cNvCxnSpPr>
          <p:nvPr/>
        </p:nvCxnSpPr>
        <p:spPr>
          <a:xfrm>
            <a:off x="1386321" y="5314007"/>
            <a:ext cx="0" cy="2272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5FF2691-CA0E-4C7B-B00E-EE2891485B89}"/>
              </a:ext>
              <a:ext uri="{C183D7F6-B498-43B3-948B-1728B52AA6E4}">
                <adec:decorative xmlns:adec="http://schemas.microsoft.com/office/drawing/2017/decorative" val="1"/>
              </a:ext>
            </a:extLst>
          </p:cNvPr>
          <p:cNvCxnSpPr>
            <a:cxnSpLocks/>
            <a:stCxn id="55" idx="2"/>
            <a:endCxn id="24" idx="0"/>
          </p:cNvCxnSpPr>
          <p:nvPr/>
        </p:nvCxnSpPr>
        <p:spPr>
          <a:xfrm>
            <a:off x="3129696" y="4991618"/>
            <a:ext cx="0" cy="220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56622049-AE37-7CB7-640A-5C659CBB9E87}"/>
              </a:ext>
              <a:ext uri="{C183D7F6-B498-43B3-948B-1728B52AA6E4}">
                <adec:decorative xmlns:adec="http://schemas.microsoft.com/office/drawing/2017/decorative" val="1"/>
              </a:ext>
            </a:extLst>
          </p:cNvPr>
          <p:cNvCxnSpPr>
            <a:cxnSpLocks/>
            <a:stCxn id="58" idx="2"/>
            <a:endCxn id="56" idx="0"/>
          </p:cNvCxnSpPr>
          <p:nvPr/>
        </p:nvCxnSpPr>
        <p:spPr>
          <a:xfrm>
            <a:off x="4861717" y="4988167"/>
            <a:ext cx="0" cy="220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2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up)">
                                      <p:cBhvr>
                                        <p:cTn id="49" dur="500"/>
                                        <p:tgtEl>
                                          <p:spTgt spid="9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right)">
                                      <p:cBhvr>
                                        <p:cTn id="57" dur="500"/>
                                        <p:tgtEl>
                                          <p:spTgt spid="1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wipe(up)">
                                      <p:cBhvr>
                                        <p:cTn id="68" dur="500"/>
                                        <p:tgtEl>
                                          <p:spTgt spid="11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left)">
                                      <p:cBhvr>
                                        <p:cTn id="76" dur="500"/>
                                        <p:tgtEl>
                                          <p:spTgt spid="10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500"/>
                                        <p:tgtEl>
                                          <p:spTgt spid="104"/>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par>
                          <p:cTn id="84" fill="hold">
                            <p:stCondLst>
                              <p:cond delay="8500"/>
                            </p:stCondLst>
                            <p:childTnLst>
                              <p:par>
                                <p:cTn id="85" presetID="22" presetClass="entr" presetSubtype="1"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wipe(up)">
                                      <p:cBhvr>
                                        <p:cTn id="87" dur="500"/>
                                        <p:tgtEl>
                                          <p:spTgt spid="119"/>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left)">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fade">
                                      <p:cBhvr>
                                        <p:cTn id="103" dur="500"/>
                                        <p:tgtEl>
                                          <p:spTgt spid="84"/>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500"/>
                                        <p:tgtEl>
                                          <p:spTgt spid="95"/>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childTnLst>
                          </p:cTn>
                        </p:par>
                        <p:par>
                          <p:cTn id="112" fill="hold">
                            <p:stCondLst>
                              <p:cond delay="2000"/>
                            </p:stCondLst>
                            <p:childTnLst>
                              <p:par>
                                <p:cTn id="113" presetID="22" presetClass="entr" presetSubtype="2" fill="hold" nodeType="after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wipe(right)">
                                      <p:cBhvr>
                                        <p:cTn id="115" dur="500"/>
                                        <p:tgtEl>
                                          <p:spTgt spid="9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500"/>
                                        <p:tgtEl>
                                          <p:spTgt spid="100"/>
                                        </p:tgtEl>
                                      </p:cBhvr>
                                    </p:animEffect>
                                  </p:childTnLst>
                                </p:cTn>
                              </p:par>
                            </p:childTnLst>
                          </p:cTn>
                        </p:par>
                        <p:par>
                          <p:cTn id="119" fill="hold">
                            <p:stCondLst>
                              <p:cond delay="2500"/>
                            </p:stCondLst>
                            <p:childTnLst>
                              <p:par>
                                <p:cTn id="120" presetID="10" presetClass="entr" presetSubtype="0" fill="hold" grpId="0"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childTnLst>
                          </p:cTn>
                        </p:par>
                        <p:par>
                          <p:cTn id="123" fill="hold">
                            <p:stCondLst>
                              <p:cond delay="3000"/>
                            </p:stCondLst>
                            <p:childTnLst>
                              <p:par>
                                <p:cTn id="124" presetID="22" presetClass="entr" presetSubtype="1" fill="hold" nodeType="afterEffect">
                                  <p:stCondLst>
                                    <p:cond delay="0"/>
                                  </p:stCondLst>
                                  <p:childTnLst>
                                    <p:set>
                                      <p:cBhvr>
                                        <p:cTn id="125" dur="1" fill="hold">
                                          <p:stCondLst>
                                            <p:cond delay="0"/>
                                          </p:stCondLst>
                                        </p:cTn>
                                        <p:tgtEl>
                                          <p:spTgt spid="122"/>
                                        </p:tgtEl>
                                        <p:attrNameLst>
                                          <p:attrName>style.visibility</p:attrName>
                                        </p:attrNameLst>
                                      </p:cBhvr>
                                      <p:to>
                                        <p:strVal val="visible"/>
                                      </p:to>
                                    </p:set>
                                    <p:animEffect transition="in" filter="wipe(up)">
                                      <p:cBhvr>
                                        <p:cTn id="126" dur="500"/>
                                        <p:tgtEl>
                                          <p:spTgt spid="122"/>
                                        </p:tgtEl>
                                      </p:cBhvr>
                                    </p:animEffect>
                                  </p:childTnLst>
                                </p:cTn>
                              </p:par>
                            </p:childTnLst>
                          </p:cTn>
                        </p:par>
                        <p:par>
                          <p:cTn id="127" fill="hold">
                            <p:stCondLst>
                              <p:cond delay="3500"/>
                            </p:stCondLst>
                            <p:childTnLst>
                              <p:par>
                                <p:cTn id="128" presetID="10"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par>
                          <p:cTn id="131" fill="hold">
                            <p:stCondLst>
                              <p:cond delay="4000"/>
                            </p:stCondLst>
                            <p:childTnLst>
                              <p:par>
                                <p:cTn id="132" presetID="22" presetClass="entr" presetSubtype="8" fill="hold" nodeType="after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wipe(left)">
                                      <p:cBhvr>
                                        <p:cTn id="134" dur="500"/>
                                        <p:tgtEl>
                                          <p:spTgt spid="9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fade">
                                      <p:cBhvr>
                                        <p:cTn id="137" dur="500"/>
                                        <p:tgtEl>
                                          <p:spTgt spid="101"/>
                                        </p:tgtEl>
                                      </p:cBhvr>
                                    </p:animEffect>
                                  </p:childTnLst>
                                </p:cTn>
                              </p:par>
                            </p:childTnLst>
                          </p:cTn>
                        </p:par>
                        <p:par>
                          <p:cTn id="138" fill="hold">
                            <p:stCondLst>
                              <p:cond delay="4500"/>
                            </p:stCondLst>
                            <p:childTnLst>
                              <p:par>
                                <p:cTn id="139" presetID="10" presetClass="entr" presetSubtype="0" fill="hold" grpId="0"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500"/>
                                        <p:tgtEl>
                                          <p:spTgt spid="59"/>
                                        </p:tgtEl>
                                      </p:cBhvr>
                                    </p:animEffect>
                                  </p:childTnLst>
                                </p:cTn>
                              </p:par>
                            </p:childTnLst>
                          </p:cTn>
                        </p:par>
                        <p:par>
                          <p:cTn id="142" fill="hold">
                            <p:stCondLst>
                              <p:cond delay="5000"/>
                            </p:stCondLst>
                            <p:childTnLst>
                              <p:par>
                                <p:cTn id="143" presetID="22" presetClass="entr" presetSubtype="1" fill="hold" nodeType="after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wipe(up)">
                                      <p:cBhvr>
                                        <p:cTn id="145" dur="500"/>
                                        <p:tgtEl>
                                          <p:spTgt spid="12"/>
                                        </p:tgtEl>
                                      </p:cBhvr>
                                    </p:animEffect>
                                  </p:childTnLst>
                                </p:cTn>
                              </p:par>
                            </p:childTnLst>
                          </p:cTn>
                        </p:par>
                        <p:par>
                          <p:cTn id="146" fill="hold">
                            <p:stCondLst>
                              <p:cond delay="5500"/>
                            </p:stCondLst>
                            <p:childTnLst>
                              <p:par>
                                <p:cTn id="147" presetID="10" presetClass="entr" presetSubtype="0" fill="hold" grpId="0"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wipe(left)">
                                      <p:cBhvr>
                                        <p:cTn id="157" dur="500"/>
                                        <p:tgtEl>
                                          <p:spTgt spid="1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fade">
                                      <p:cBhvr>
                                        <p:cTn id="160" dur="500"/>
                                        <p:tgtEl>
                                          <p:spTgt spid="15"/>
                                        </p:tgtEl>
                                      </p:cBhvr>
                                    </p:animEffect>
                                  </p:childTnLst>
                                </p:cTn>
                              </p:par>
                            </p:childTnLst>
                          </p:cTn>
                        </p:par>
                        <p:par>
                          <p:cTn id="161" fill="hold">
                            <p:stCondLst>
                              <p:cond delay="500"/>
                            </p:stCondLst>
                            <p:childTnLst>
                              <p:par>
                                <p:cTn id="162" presetID="10" presetClass="entr" presetSubtype="0" fill="hold" grpId="0" nodeType="afterEffect">
                                  <p:stCondLst>
                                    <p:cond delay="0"/>
                                  </p:stCondLst>
                                  <p:childTnLst>
                                    <p:set>
                                      <p:cBhvr>
                                        <p:cTn id="163" dur="1" fill="hold">
                                          <p:stCondLst>
                                            <p:cond delay="0"/>
                                          </p:stCondLst>
                                        </p:cTn>
                                        <p:tgtEl>
                                          <p:spTgt spid="35"/>
                                        </p:tgtEl>
                                        <p:attrNameLst>
                                          <p:attrName>style.visibility</p:attrName>
                                        </p:attrNameLst>
                                      </p:cBhvr>
                                      <p:to>
                                        <p:strVal val="visible"/>
                                      </p:to>
                                    </p:set>
                                    <p:animEffect transition="in" filter="fade">
                                      <p:cBhvr>
                                        <p:cTn id="164" dur="500"/>
                                        <p:tgtEl>
                                          <p:spTgt spid="35"/>
                                        </p:tgtEl>
                                      </p:cBhvr>
                                    </p:animEffect>
                                  </p:childTnLst>
                                </p:cTn>
                              </p:par>
                            </p:childTnLst>
                          </p:cTn>
                        </p:par>
                        <p:par>
                          <p:cTn id="165" fill="hold">
                            <p:stCondLst>
                              <p:cond delay="1000"/>
                            </p:stCondLst>
                            <p:childTnLst>
                              <p:par>
                                <p:cTn id="166" presetID="22" presetClass="entr" presetSubtype="1" fill="hold" nodeType="after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up)">
                                      <p:cBhvr>
                                        <p:cTn id="168" dur="500"/>
                                        <p:tgtEl>
                                          <p:spTgt spid="44"/>
                                        </p:tgtEl>
                                      </p:cBhvr>
                                    </p:animEffect>
                                  </p:childTnLst>
                                </p:cTn>
                              </p:par>
                            </p:childTnLst>
                          </p:cTn>
                        </p:par>
                        <p:par>
                          <p:cTn id="169" fill="hold">
                            <p:stCondLst>
                              <p:cond delay="1500"/>
                            </p:stCondLst>
                            <p:childTnLst>
                              <p:par>
                                <p:cTn id="170" presetID="10" presetClass="entr" presetSubtype="0" fill="hold" grpId="0" nodeType="after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fade">
                                      <p:cBhvr>
                                        <p:cTn id="172" dur="500"/>
                                        <p:tgtEl>
                                          <p:spTgt spid="36"/>
                                        </p:tgtEl>
                                      </p:cBhvr>
                                    </p:animEffect>
                                  </p:childTnLst>
                                </p:cTn>
                              </p:par>
                            </p:childTnLst>
                          </p:cTn>
                        </p:par>
                        <p:par>
                          <p:cTn id="173" fill="hold">
                            <p:stCondLst>
                              <p:cond delay="2000"/>
                            </p:stCondLst>
                            <p:childTnLst>
                              <p:par>
                                <p:cTn id="174" presetID="10" presetClass="entr" presetSubtype="0"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7" grpId="0" animBg="1"/>
      <p:bldP spid="18" grpId="0" animBg="1"/>
      <p:bldP spid="19" grpId="0" animBg="1"/>
      <p:bldP spid="20" grpId="0" animBg="1"/>
      <p:bldP spid="21" grpId="0" animBg="1"/>
      <p:bldP spid="24" grpId="0" animBg="1"/>
      <p:bldP spid="35" grpId="0" animBg="1"/>
      <p:bldP spid="36" grpId="0" animBg="1"/>
      <p:bldP spid="46" grpId="0"/>
      <p:bldP spid="16" grpId="0" animBg="1"/>
      <p:bldP spid="15" grpId="0" animBg="1"/>
      <p:bldP spid="49" grpId="0" animBg="1"/>
      <p:bldP spid="50" grpId="0" animBg="1"/>
      <p:bldP spid="54" grpId="0" animBg="1"/>
      <p:bldP spid="55" grpId="0" animBg="1"/>
      <p:bldP spid="56" grpId="0" animBg="1"/>
      <p:bldP spid="57" grpId="0" animBg="1"/>
      <p:bldP spid="58" grpId="0" animBg="1"/>
      <p:bldP spid="59" grpId="0" animBg="1"/>
      <p:bldP spid="60" grpId="0" animBg="1"/>
      <p:bldP spid="84" grpId="0" animBg="1"/>
      <p:bldP spid="85" grpId="0" animBg="1"/>
      <p:bldP spid="100" grpId="0" animBg="1"/>
      <p:bldP spid="101" grpId="0" animBg="1"/>
      <p:bldP spid="104" grpId="0" animBg="1"/>
      <p:bldP spid="10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p:txBody>
          <a:bodyPr/>
          <a:lstStyle/>
          <a:p>
            <a:r>
              <a:rPr lang="en-US" dirty="0"/>
              <a:t>Considerations for Special Populations:</a:t>
            </a:r>
            <a:br>
              <a:rPr lang="en-US" dirty="0"/>
            </a:br>
            <a:r>
              <a:rPr lang="en-US" sz="2800" dirty="0">
                <a:solidFill>
                  <a:srgbClr val="CF2429"/>
                </a:solidFill>
                <a:latin typeface="Lub Dub Medium" panose="020B0603030403020204" pitchFamily="34" charset="0"/>
              </a:rPr>
              <a:t>Kidney and Liver Transplantation</a:t>
            </a:r>
          </a:p>
        </p:txBody>
      </p:sp>
      <p:sp>
        <p:nvSpPr>
          <p:cNvPr id="5" name="Round Same Side Corner Rectangle 60">
            <a:extLst>
              <a:ext uri="{FF2B5EF4-FFF2-40B4-BE49-F238E27FC236}">
                <a16:creationId xmlns:a16="http://schemas.microsoft.com/office/drawing/2014/main" id="{FD8A3300-5182-D825-F849-CE1EBF868CF5}"/>
              </a:ext>
              <a:ext uri="{C183D7F6-B498-43B3-948B-1728B52AA6E4}">
                <adec:decorative xmlns:adec="http://schemas.microsoft.com/office/drawing/2017/decorative" val="1"/>
              </a:ext>
            </a:extLst>
          </p:cNvPr>
          <p:cNvSpPr/>
          <p:nvPr/>
        </p:nvSpPr>
        <p:spPr>
          <a:xfrm>
            <a:off x="5583109" y="1746114"/>
            <a:ext cx="3820494" cy="77418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grpSp>
        <p:nvGrpSpPr>
          <p:cNvPr id="6" name="Group 5">
            <a:extLst>
              <a:ext uri="{FF2B5EF4-FFF2-40B4-BE49-F238E27FC236}">
                <a16:creationId xmlns:a16="http://schemas.microsoft.com/office/drawing/2014/main" id="{43A7785D-973C-387E-AE3F-92AE585B8FB8}"/>
              </a:ext>
              <a:ext uri="{C183D7F6-B498-43B3-948B-1728B52AA6E4}">
                <adec:decorative xmlns:adec="http://schemas.microsoft.com/office/drawing/2017/decorative" val="1"/>
              </a:ext>
            </a:extLst>
          </p:cNvPr>
          <p:cNvGrpSpPr/>
          <p:nvPr/>
        </p:nvGrpSpPr>
        <p:grpSpPr>
          <a:xfrm>
            <a:off x="2127976" y="1452170"/>
            <a:ext cx="2936263" cy="1362075"/>
            <a:chOff x="1425083" y="1364706"/>
            <a:chExt cx="2936263" cy="1362075"/>
          </a:xfrm>
          <a:solidFill>
            <a:srgbClr val="82D472"/>
          </a:solidFill>
        </p:grpSpPr>
        <p:pic>
          <p:nvPicPr>
            <p:cNvPr id="7" name="Picture 6">
              <a:extLst>
                <a:ext uri="{FF2B5EF4-FFF2-40B4-BE49-F238E27FC236}">
                  <a16:creationId xmlns:a16="http://schemas.microsoft.com/office/drawing/2014/main" id="{8F78A4FD-C4C9-61FC-2EE5-B01AD4BC145C}"/>
                </a:ext>
              </a:extLst>
            </p:cNvPr>
            <p:cNvPicPr>
              <a:picLocks noChangeAspect="1"/>
            </p:cNvPicPr>
            <p:nvPr/>
          </p:nvPicPr>
          <p:blipFill>
            <a:blip r:embed="rId3">
              <a:duotone>
                <a:schemeClr val="accent6">
                  <a:shade val="45000"/>
                  <a:satMod val="135000"/>
                </a:schemeClr>
                <a:prstClr val="white"/>
              </a:duotone>
            </a:blip>
            <a:stretch>
              <a:fillRect/>
            </a:stretch>
          </p:blipFill>
          <p:spPr>
            <a:xfrm>
              <a:off x="1425083" y="1369468"/>
              <a:ext cx="1362075" cy="1352550"/>
            </a:xfrm>
            <a:prstGeom prst="rect">
              <a:avLst/>
            </a:prstGeom>
            <a:grpFill/>
          </p:spPr>
        </p:pic>
        <p:pic>
          <p:nvPicPr>
            <p:cNvPr id="8" name="Picture 7">
              <a:extLst>
                <a:ext uri="{FF2B5EF4-FFF2-40B4-BE49-F238E27FC236}">
                  <a16:creationId xmlns:a16="http://schemas.microsoft.com/office/drawing/2014/main" id="{6484014B-3731-8F02-7D09-029719A670B3}"/>
                </a:ext>
              </a:extLst>
            </p:cNvPr>
            <p:cNvPicPr>
              <a:picLocks noChangeAspect="1"/>
            </p:cNvPicPr>
            <p:nvPr/>
          </p:nvPicPr>
          <p:blipFill>
            <a:blip r:embed="rId4">
              <a:duotone>
                <a:schemeClr val="accent6">
                  <a:shade val="45000"/>
                  <a:satMod val="135000"/>
                </a:schemeClr>
                <a:prstClr val="white"/>
              </a:duotone>
            </a:blip>
            <a:stretch>
              <a:fillRect/>
            </a:stretch>
          </p:blipFill>
          <p:spPr>
            <a:xfrm>
              <a:off x="3008796" y="1364706"/>
              <a:ext cx="1352550" cy="1362075"/>
            </a:xfrm>
            <a:prstGeom prst="rect">
              <a:avLst/>
            </a:prstGeom>
            <a:grpFill/>
          </p:spPr>
        </p:pic>
      </p:grpSp>
      <p:sp>
        <p:nvSpPr>
          <p:cNvPr id="28" name="Down Arrow 14" descr="Increase">
            <a:extLst>
              <a:ext uri="{FF2B5EF4-FFF2-40B4-BE49-F238E27FC236}">
                <a16:creationId xmlns:a16="http://schemas.microsoft.com/office/drawing/2014/main" id="{F24ACD64-B6B2-D52B-C092-604A3AB11649}"/>
              </a:ext>
            </a:extLst>
          </p:cNvPr>
          <p:cNvSpPr/>
          <p:nvPr/>
        </p:nvSpPr>
        <p:spPr>
          <a:xfrm flipV="1">
            <a:off x="5749542" y="1879409"/>
            <a:ext cx="430823" cy="518746"/>
          </a:xfrm>
          <a:prstGeom prst="downArrow">
            <a:avLst>
              <a:gd name="adj1" fmla="val 50000"/>
              <a:gd name="adj2" fmla="val 641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56717D-AB16-3C83-02B7-25ED069E8B7C}"/>
              </a:ext>
            </a:extLst>
          </p:cNvPr>
          <p:cNvSpPr txBox="1"/>
          <p:nvPr/>
        </p:nvSpPr>
        <p:spPr>
          <a:xfrm>
            <a:off x="5749542" y="1810040"/>
            <a:ext cx="3820494" cy="646331"/>
          </a:xfrm>
          <a:prstGeom prst="rect">
            <a:avLst/>
          </a:prstGeom>
          <a:noFill/>
        </p:spPr>
        <p:txBody>
          <a:bodyPr wrap="square">
            <a:spAutoFit/>
          </a:bodyPr>
          <a:lstStyle/>
          <a:p>
            <a:pPr lvl="0" algn="ctr">
              <a:spcAft>
                <a:spcPts val="0"/>
              </a:spcAft>
            </a:pPr>
            <a:r>
              <a:rPr lang="en-US" sz="1800" b="1" dirty="0">
                <a:latin typeface="Lub Dub Condensed" panose="020B0506030403020204" pitchFamily="34" charset="0"/>
                <a:cs typeface="Arial" panose="020B0604020202020204" pitchFamily="34" charset="0"/>
              </a:rPr>
              <a:t>Prevalence of risk factors </a:t>
            </a:r>
          </a:p>
          <a:p>
            <a:pPr lvl="0" algn="ctr">
              <a:spcAft>
                <a:spcPts val="0"/>
              </a:spcAft>
            </a:pPr>
            <a:r>
              <a:rPr lang="en-US" sz="1800" b="1" dirty="0">
                <a:latin typeface="Lub Dub Condensed" panose="020B0506030403020204" pitchFamily="34" charset="0"/>
                <a:cs typeface="Arial" panose="020B0604020202020204" pitchFamily="34" charset="0"/>
              </a:rPr>
              <a:t>and cardiovascular disease</a:t>
            </a:r>
          </a:p>
        </p:txBody>
      </p:sp>
      <p:cxnSp>
        <p:nvCxnSpPr>
          <p:cNvPr id="11" name="Straight Connector 10">
            <a:extLst>
              <a:ext uri="{FF2B5EF4-FFF2-40B4-BE49-F238E27FC236}">
                <a16:creationId xmlns:a16="http://schemas.microsoft.com/office/drawing/2014/main" id="{7B0D8E2E-3965-1FC5-7A31-EA0DCA5E7C60}"/>
              </a:ext>
              <a:ext uri="{C183D7F6-B498-43B3-948B-1728B52AA6E4}">
                <adec:decorative xmlns:adec="http://schemas.microsoft.com/office/drawing/2017/decorative" val="1"/>
              </a:ext>
            </a:extLst>
          </p:cNvPr>
          <p:cNvCxnSpPr>
            <a:cxnSpLocks/>
          </p:cNvCxnSpPr>
          <p:nvPr/>
        </p:nvCxnSpPr>
        <p:spPr>
          <a:xfrm>
            <a:off x="1747935" y="3032449"/>
            <a:ext cx="8696131" cy="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1AD32AB-519F-6FA4-6253-54DBD2F39A24}"/>
              </a:ext>
              <a:ext uri="{C183D7F6-B498-43B3-948B-1728B52AA6E4}">
                <adec:decorative xmlns:adec="http://schemas.microsoft.com/office/drawing/2017/decorative" val="1"/>
              </a:ext>
            </a:extLst>
          </p:cNvPr>
          <p:cNvCxnSpPr>
            <a:cxnSpLocks/>
          </p:cNvCxnSpPr>
          <p:nvPr/>
        </p:nvCxnSpPr>
        <p:spPr>
          <a:xfrm flipV="1">
            <a:off x="6096000" y="3333954"/>
            <a:ext cx="0" cy="248417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ECB9ED9F-215E-539E-C592-30C9636844A8}"/>
              </a:ext>
              <a:ext uri="{C183D7F6-B498-43B3-948B-1728B52AA6E4}">
                <adec:decorative xmlns:adec="http://schemas.microsoft.com/office/drawing/2017/decorative" val="1"/>
              </a:ext>
            </a:extLst>
          </p:cNvPr>
          <p:cNvGrpSpPr/>
          <p:nvPr/>
        </p:nvGrpSpPr>
        <p:grpSpPr>
          <a:xfrm>
            <a:off x="1929048" y="3183510"/>
            <a:ext cx="3654061" cy="1648647"/>
            <a:chOff x="1073740" y="3282203"/>
            <a:chExt cx="3654061" cy="1648647"/>
          </a:xfrm>
        </p:grpSpPr>
        <p:grpSp>
          <p:nvGrpSpPr>
            <p:cNvPr id="14" name="Group 13">
              <a:extLst>
                <a:ext uri="{FF2B5EF4-FFF2-40B4-BE49-F238E27FC236}">
                  <a16:creationId xmlns:a16="http://schemas.microsoft.com/office/drawing/2014/main" id="{EB5CFC93-EB59-7EA9-CC92-DB97322ADF19}"/>
                </a:ext>
              </a:extLst>
            </p:cNvPr>
            <p:cNvGrpSpPr/>
            <p:nvPr/>
          </p:nvGrpSpPr>
          <p:grpSpPr>
            <a:xfrm>
              <a:off x="3097121" y="3282203"/>
              <a:ext cx="1630680" cy="1648647"/>
              <a:chOff x="5280659" y="3774918"/>
              <a:chExt cx="1630680" cy="1648647"/>
            </a:xfrm>
          </p:grpSpPr>
          <p:pic>
            <p:nvPicPr>
              <p:cNvPr id="21" name="Picture 20">
                <a:extLst>
                  <a:ext uri="{FF2B5EF4-FFF2-40B4-BE49-F238E27FC236}">
                    <a16:creationId xmlns:a16="http://schemas.microsoft.com/office/drawing/2014/main" id="{A668DE7F-A07F-2559-4B71-A13F3924C0F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404214" y="3977716"/>
                <a:ext cx="1383571" cy="1243052"/>
              </a:xfrm>
              <a:prstGeom prst="rect">
                <a:avLst/>
              </a:prstGeom>
            </p:spPr>
          </p:pic>
          <p:sp>
            <p:nvSpPr>
              <p:cNvPr id="22" name="Rounded Rectangle 22">
                <a:extLst>
                  <a:ext uri="{FF2B5EF4-FFF2-40B4-BE49-F238E27FC236}">
                    <a16:creationId xmlns:a16="http://schemas.microsoft.com/office/drawing/2014/main" id="{68E51B91-A427-4D96-816A-3D5C790DAF80}"/>
                  </a:ext>
                </a:extLst>
              </p:cNvPr>
              <p:cNvSpPr/>
              <p:nvPr/>
            </p:nvSpPr>
            <p:spPr>
              <a:xfrm>
                <a:off x="5280659" y="3774918"/>
                <a:ext cx="1630680" cy="164864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1EF4F59-F8EA-D58E-0C07-B211737B7BF0}"/>
                </a:ext>
              </a:extLst>
            </p:cNvPr>
            <p:cNvGrpSpPr/>
            <p:nvPr/>
          </p:nvGrpSpPr>
          <p:grpSpPr>
            <a:xfrm>
              <a:off x="1073740" y="3282203"/>
              <a:ext cx="1630680" cy="1648647"/>
              <a:chOff x="4260226" y="3647251"/>
              <a:chExt cx="1630680" cy="1648647"/>
            </a:xfrm>
          </p:grpSpPr>
          <p:pic>
            <p:nvPicPr>
              <p:cNvPr id="19" name="Picture 18">
                <a:extLst>
                  <a:ext uri="{FF2B5EF4-FFF2-40B4-BE49-F238E27FC236}">
                    <a16:creationId xmlns:a16="http://schemas.microsoft.com/office/drawing/2014/main" id="{E2427F12-380D-8F47-989F-8E98FB8316CC}"/>
                  </a:ext>
                </a:extLst>
              </p:cNvPr>
              <p:cNvPicPr>
                <a:picLocks noChangeAspect="1"/>
              </p:cNvPicPr>
              <p:nvPr/>
            </p:nvPicPr>
            <p:blipFill>
              <a:blip r:embed="rId6">
                <a:duotone>
                  <a:schemeClr val="accent6">
                    <a:shade val="45000"/>
                    <a:satMod val="135000"/>
                  </a:schemeClr>
                  <a:prstClr val="white"/>
                </a:duotone>
              </a:blip>
              <a:stretch>
                <a:fillRect/>
              </a:stretch>
            </p:blipFill>
            <p:spPr>
              <a:xfrm>
                <a:off x="4308946" y="3766851"/>
                <a:ext cx="1533241" cy="1411639"/>
              </a:xfrm>
              <a:prstGeom prst="rect">
                <a:avLst/>
              </a:prstGeom>
            </p:spPr>
          </p:pic>
          <p:sp>
            <p:nvSpPr>
              <p:cNvPr id="20" name="Rounded Rectangle 25">
                <a:extLst>
                  <a:ext uri="{FF2B5EF4-FFF2-40B4-BE49-F238E27FC236}">
                    <a16:creationId xmlns:a16="http://schemas.microsoft.com/office/drawing/2014/main" id="{46D0ABD1-0314-DF9B-C150-590E2CE29469}"/>
                  </a:ext>
                </a:extLst>
              </p:cNvPr>
              <p:cNvSpPr/>
              <p:nvPr/>
            </p:nvSpPr>
            <p:spPr>
              <a:xfrm>
                <a:off x="4260226" y="3647251"/>
                <a:ext cx="1630680" cy="164864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490713B-6559-C804-235F-61E00DD364B0}"/>
                </a:ext>
              </a:extLst>
            </p:cNvPr>
            <p:cNvGrpSpPr/>
            <p:nvPr/>
          </p:nvGrpSpPr>
          <p:grpSpPr>
            <a:xfrm>
              <a:off x="2536579" y="3742663"/>
              <a:ext cx="728384" cy="727727"/>
              <a:chOff x="5367616" y="4049949"/>
              <a:chExt cx="728384" cy="727727"/>
            </a:xfrm>
          </p:grpSpPr>
          <p:pic>
            <p:nvPicPr>
              <p:cNvPr id="17" name="Picture 16">
                <a:extLst>
                  <a:ext uri="{FF2B5EF4-FFF2-40B4-BE49-F238E27FC236}">
                    <a16:creationId xmlns:a16="http://schemas.microsoft.com/office/drawing/2014/main" id="{9BC24AE8-865A-75C1-F12F-FF67FCA88504}"/>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555508" y="4273717"/>
                <a:ext cx="396565" cy="278140"/>
              </a:xfrm>
              <a:prstGeom prst="rect">
                <a:avLst/>
              </a:prstGeom>
            </p:spPr>
          </p:pic>
          <p:sp>
            <p:nvSpPr>
              <p:cNvPr id="18" name="Rounded Rectangle 28">
                <a:extLst>
                  <a:ext uri="{FF2B5EF4-FFF2-40B4-BE49-F238E27FC236}">
                    <a16:creationId xmlns:a16="http://schemas.microsoft.com/office/drawing/2014/main" id="{30AC6AA5-2FA4-F4A7-CC47-0E7182A4CFB9}"/>
                  </a:ext>
                </a:extLst>
              </p:cNvPr>
              <p:cNvSpPr/>
              <p:nvPr/>
            </p:nvSpPr>
            <p:spPr>
              <a:xfrm>
                <a:off x="5367616" y="4049949"/>
                <a:ext cx="728384" cy="72772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ound Same Side Corner Rectangle 60">
            <a:extLst>
              <a:ext uri="{FF2B5EF4-FFF2-40B4-BE49-F238E27FC236}">
                <a16:creationId xmlns:a16="http://schemas.microsoft.com/office/drawing/2014/main" id="{DCB8B57B-03E9-EE5B-520E-90D00808B6D7}"/>
              </a:ext>
              <a:ext uri="{C183D7F6-B498-43B3-948B-1728B52AA6E4}">
                <adec:decorative xmlns:adec="http://schemas.microsoft.com/office/drawing/2017/decorative" val="1"/>
              </a:ext>
            </a:extLst>
          </p:cNvPr>
          <p:cNvSpPr/>
          <p:nvPr/>
        </p:nvSpPr>
        <p:spPr>
          <a:xfrm>
            <a:off x="1929048" y="4741640"/>
            <a:ext cx="3820494" cy="105331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4" name="TextBox 23">
            <a:extLst>
              <a:ext uri="{FF2B5EF4-FFF2-40B4-BE49-F238E27FC236}">
                <a16:creationId xmlns:a16="http://schemas.microsoft.com/office/drawing/2014/main" id="{43045BD3-6AC9-E5C8-3975-C14FFEDE6D11}"/>
              </a:ext>
            </a:extLst>
          </p:cNvPr>
          <p:cNvSpPr txBox="1"/>
          <p:nvPr/>
        </p:nvSpPr>
        <p:spPr>
          <a:xfrm>
            <a:off x="1929048" y="4805566"/>
            <a:ext cx="3820494" cy="923330"/>
          </a:xfrm>
          <a:prstGeom prst="rect">
            <a:avLst/>
          </a:prstGeom>
          <a:noFill/>
        </p:spPr>
        <p:txBody>
          <a:bodyPr wrap="square">
            <a:spAutoFit/>
          </a:bodyPr>
          <a:lstStyle/>
          <a:p>
            <a:pPr lvl="0" algn="ctr">
              <a:spcAft>
                <a:spcPts val="0"/>
              </a:spcAft>
            </a:pPr>
            <a:r>
              <a:rPr lang="en-US" sz="1800" b="1" dirty="0">
                <a:latin typeface="Lub Dub Condensed" panose="020B0506030403020204" pitchFamily="34" charset="0"/>
                <a:cs typeface="Arial" panose="020B0604020202020204" pitchFamily="34" charset="0"/>
              </a:rPr>
              <a:t>Targeted pre-operative screening associated with </a:t>
            </a:r>
            <a:r>
              <a:rPr lang="en-US" sz="1800" b="1" u="sng" dirty="0">
                <a:latin typeface="Lub Dub Condensed" panose="020B0506030403020204" pitchFamily="34" charset="0"/>
                <a:cs typeface="Arial" panose="020B0604020202020204" pitchFamily="34" charset="0"/>
              </a:rPr>
              <a:t>similar outcomes </a:t>
            </a:r>
            <a:r>
              <a:rPr lang="en-US" sz="1800" b="1" dirty="0">
                <a:latin typeface="Lub Dub Condensed" panose="020B0506030403020204" pitchFamily="34" charset="0"/>
                <a:cs typeface="Arial" panose="020B0604020202020204" pitchFamily="34" charset="0"/>
              </a:rPr>
              <a:t>compared to routine screening</a:t>
            </a:r>
          </a:p>
        </p:txBody>
      </p:sp>
      <p:sp>
        <p:nvSpPr>
          <p:cNvPr id="26" name="TextBox 25">
            <a:extLst>
              <a:ext uri="{FF2B5EF4-FFF2-40B4-BE49-F238E27FC236}">
                <a16:creationId xmlns:a16="http://schemas.microsoft.com/office/drawing/2014/main" id="{11537DA9-B038-719A-1E8F-FA63298CC2BF}"/>
              </a:ext>
            </a:extLst>
          </p:cNvPr>
          <p:cNvSpPr txBox="1"/>
          <p:nvPr/>
        </p:nvSpPr>
        <p:spPr>
          <a:xfrm>
            <a:off x="6411204" y="3420572"/>
            <a:ext cx="2768077" cy="2308324"/>
          </a:xfrm>
          <a:prstGeom prst="rect">
            <a:avLst/>
          </a:prstGeom>
          <a:noFill/>
        </p:spPr>
        <p:txBody>
          <a:bodyPr wrap="square">
            <a:spAutoFit/>
          </a:bodyPr>
          <a:lstStyle/>
          <a:p>
            <a:r>
              <a:rPr lang="en-US" sz="1800" dirty="0">
                <a:latin typeface="Lub Dub Condensed" panose="020B0506030403020204" pitchFamily="34" charset="0"/>
                <a:cs typeface="Arial" panose="020B0604020202020204" pitchFamily="34" charset="0"/>
              </a:rPr>
              <a:t>Refer to “</a:t>
            </a:r>
            <a:r>
              <a:rPr lang="en-US" sz="1800" b="1" dirty="0">
                <a:solidFill>
                  <a:schemeClr val="accent6"/>
                </a:solidFill>
                <a:latin typeface="Lub Dub Condensed" panose="020B0506030403020204" pitchFamily="34" charset="0"/>
                <a:cs typeface="Arial" panose="020B0604020202020204" pitchFamily="34" charset="0"/>
              </a:rPr>
              <a:t>Emerging Evidence on Coronary Heart Disease Screening in Kidney and Liver Transplantation Candidates: A Scientific Statement From the American Heart Association (2022)</a:t>
            </a:r>
            <a:r>
              <a:rPr lang="en-US" sz="1800" dirty="0">
                <a:latin typeface="Lub Dub Condensed" panose="020B0506030403020204" pitchFamily="34" charset="0"/>
                <a:cs typeface="Arial" panose="020B0604020202020204" pitchFamily="34" charset="0"/>
              </a:rPr>
              <a:t>” for further guidance</a:t>
            </a:r>
            <a:endParaRPr lang="en-US" sz="1800" b="1" dirty="0">
              <a:latin typeface="Lub Dub Condensed" panose="020B0506030403020204" pitchFamily="34" charset="0"/>
              <a:cs typeface="Arial" panose="020B0604020202020204" pitchFamily="34" charset="0"/>
            </a:endParaRPr>
          </a:p>
        </p:txBody>
      </p:sp>
      <p:pic>
        <p:nvPicPr>
          <p:cNvPr id="27" name="Picture 26" descr="Scan image to access Emerging Evidence on Coronary Heart Disease Screening in Kidney and Liver Transplantation Candidates: A Scientific Statement From the American Heart Association (2022). ">
            <a:extLst>
              <a:ext uri="{FF2B5EF4-FFF2-40B4-BE49-F238E27FC236}">
                <a16:creationId xmlns:a16="http://schemas.microsoft.com/office/drawing/2014/main" id="{6467A44D-AD9B-6401-30D2-9C5EE113AEB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42642" y="3854748"/>
            <a:ext cx="1411614" cy="1430563"/>
          </a:xfrm>
          <a:prstGeom prst="roundRect">
            <a:avLst>
              <a:gd name="adj" fmla="val 7176"/>
            </a:avLst>
          </a:prstGeom>
          <a:ln w="38100">
            <a:solidFill>
              <a:schemeClr val="accent6"/>
            </a:solidFill>
          </a:ln>
        </p:spPr>
      </p:pic>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504460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052B88-DD97-4B5E-7984-94E68901FF1C}"/>
              </a:ext>
              <a:ext uri="{C183D7F6-B498-43B3-948B-1728B52AA6E4}">
                <adec:decorative xmlns:adec="http://schemas.microsoft.com/office/drawing/2017/decorative" val="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Biomarkers</a:t>
            </a:r>
          </a:p>
        </p:txBody>
      </p:sp>
      <p:sp>
        <p:nvSpPr>
          <p:cNvPr id="3" name="TextBox 2">
            <a:extLst>
              <a:ext uri="{FF2B5EF4-FFF2-40B4-BE49-F238E27FC236}">
                <a16:creationId xmlns:a16="http://schemas.microsoft.com/office/drawing/2014/main" id="{13E2A0E7-CB13-1E98-77AA-0F4A06827237}"/>
              </a:ext>
              <a:ext uri="{C183D7F6-B498-43B3-948B-1728B52AA6E4}">
                <adec:decorative xmlns:adec="http://schemas.microsoft.com/office/drawing/2017/decorative" val="1"/>
              </a:ext>
            </a:extLst>
          </p:cNvPr>
          <p:cNvSpPr txBox="1"/>
          <p:nvPr/>
        </p:nvSpPr>
        <p:spPr>
          <a:xfrm>
            <a:off x="1857351" y="1611635"/>
            <a:ext cx="8477299" cy="118236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pic>
        <p:nvPicPr>
          <p:cNvPr id="5" name="Graphic 4">
            <a:extLst>
              <a:ext uri="{FF2B5EF4-FFF2-40B4-BE49-F238E27FC236}">
                <a16:creationId xmlns:a16="http://schemas.microsoft.com/office/drawing/2014/main" id="{542FAC4A-6A23-46B2-EF4F-B536875ACF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7351" y="3369611"/>
            <a:ext cx="1394576" cy="2006132"/>
          </a:xfrm>
          <a:prstGeom prst="rect">
            <a:avLst/>
          </a:prstGeom>
        </p:spPr>
      </p:pic>
      <p:sp>
        <p:nvSpPr>
          <p:cNvPr id="6" name="TextBox 5">
            <a:extLst>
              <a:ext uri="{FF2B5EF4-FFF2-40B4-BE49-F238E27FC236}">
                <a16:creationId xmlns:a16="http://schemas.microsoft.com/office/drawing/2014/main" id="{FA97914C-51AD-7789-52B2-7308778A3062}"/>
              </a:ext>
            </a:extLst>
          </p:cNvPr>
          <p:cNvSpPr txBox="1"/>
          <p:nvPr/>
        </p:nvSpPr>
        <p:spPr>
          <a:xfrm>
            <a:off x="1932497" y="1689592"/>
            <a:ext cx="3100588" cy="1015663"/>
          </a:xfrm>
          <a:prstGeom prst="rect">
            <a:avLst/>
          </a:prstGeom>
          <a:noFill/>
        </p:spPr>
        <p:txBody>
          <a:bodyPr wrap="square">
            <a:spAutoFit/>
          </a:bodyPr>
          <a:lstStyle/>
          <a:p>
            <a:pPr algn="ctr"/>
            <a:r>
              <a:rPr lang="en-US" sz="2000" dirty="0">
                <a:latin typeface="Lub Dub Medium" panose="020B0603030403020204" pitchFamily="34" charset="0"/>
              </a:rPr>
              <a:t>Pre-Operative </a:t>
            </a:r>
          </a:p>
          <a:p>
            <a:pPr algn="ctr"/>
            <a:r>
              <a:rPr lang="en-US" sz="2000" dirty="0">
                <a:latin typeface="Lub Dub Bold" panose="020B0803030403020204" pitchFamily="34" charset="0"/>
              </a:rPr>
              <a:t>NT-</a:t>
            </a:r>
            <a:r>
              <a:rPr lang="en-US" sz="2000" dirty="0" err="1">
                <a:latin typeface="Lub Dub Bold" panose="020B0803030403020204" pitchFamily="34" charset="0"/>
              </a:rPr>
              <a:t>proBNP</a:t>
            </a:r>
            <a:r>
              <a:rPr lang="en-US" sz="2000" dirty="0">
                <a:latin typeface="Lub Dub Bold" panose="020B0803030403020204" pitchFamily="34" charset="0"/>
              </a:rPr>
              <a:t> and BNP</a:t>
            </a:r>
          </a:p>
          <a:p>
            <a:pPr algn="ctr"/>
            <a:r>
              <a:rPr lang="en-US" sz="2000" dirty="0">
                <a:latin typeface="Lub Dub Medium" panose="020B0603030403020204" pitchFamily="34" charset="0"/>
              </a:rPr>
              <a:t>and </a:t>
            </a:r>
            <a:r>
              <a:rPr lang="en-US" sz="2000" dirty="0">
                <a:latin typeface="Lub Dub Bold" panose="020B0803030403020204" pitchFamily="34" charset="0"/>
              </a:rPr>
              <a:t>Cardiac Troponin</a:t>
            </a:r>
            <a:endParaRPr lang="en-US" sz="1100" i="1" dirty="0">
              <a:latin typeface="Lub Dub Medium" panose="020B0603030403020204" pitchFamily="34" charset="0"/>
            </a:endParaRPr>
          </a:p>
        </p:txBody>
      </p:sp>
      <p:pic>
        <p:nvPicPr>
          <p:cNvPr id="9" name="Graphic 8" descr="Does not equal">
            <a:extLst>
              <a:ext uri="{FF2B5EF4-FFF2-40B4-BE49-F238E27FC236}">
                <a16:creationId xmlns:a16="http://schemas.microsoft.com/office/drawing/2014/main" id="{EAEAAC6B-5D99-8289-E58B-8D3C33D152D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51094" y="1789168"/>
            <a:ext cx="822921" cy="800220"/>
          </a:xfrm>
          <a:prstGeom prst="rect">
            <a:avLst/>
          </a:prstGeom>
        </p:spPr>
      </p:pic>
      <p:sp>
        <p:nvSpPr>
          <p:cNvPr id="10" name="TextBox 9">
            <a:extLst>
              <a:ext uri="{FF2B5EF4-FFF2-40B4-BE49-F238E27FC236}">
                <a16:creationId xmlns:a16="http://schemas.microsoft.com/office/drawing/2014/main" id="{DCBCCCC8-3BA4-6F60-08F8-3048F33C51A2}"/>
              </a:ext>
            </a:extLst>
          </p:cNvPr>
          <p:cNvSpPr txBox="1"/>
          <p:nvPr/>
        </p:nvSpPr>
        <p:spPr>
          <a:xfrm>
            <a:off x="6124122" y="1943057"/>
            <a:ext cx="4107659" cy="646331"/>
          </a:xfrm>
          <a:prstGeom prst="rect">
            <a:avLst/>
          </a:prstGeom>
          <a:noFill/>
        </p:spPr>
        <p:txBody>
          <a:bodyPr wrap="square">
            <a:spAutoFit/>
          </a:bodyPr>
          <a:lstStyle/>
          <a:p>
            <a:pPr algn="ctr"/>
            <a:r>
              <a:rPr lang="en-US" sz="1800" dirty="0">
                <a:latin typeface="Lub Dub Medium" panose="020B0603030403020204" pitchFamily="34" charset="0"/>
                <a:cs typeface="Arial" panose="020B0604020202020204" pitchFamily="34" charset="0"/>
              </a:rPr>
              <a:t>1) Improved Patient Outcomes</a:t>
            </a:r>
          </a:p>
          <a:p>
            <a:pPr algn="ctr"/>
            <a:r>
              <a:rPr lang="en-US" sz="1800" dirty="0">
                <a:latin typeface="Lub Dub Medium" panose="020B0603030403020204" pitchFamily="34" charset="0"/>
                <a:cs typeface="Arial" panose="020B0604020202020204" pitchFamily="34" charset="0"/>
              </a:rPr>
              <a:t>2) Impact Healthcare Costs</a:t>
            </a:r>
          </a:p>
        </p:txBody>
      </p:sp>
      <p:sp>
        <p:nvSpPr>
          <p:cNvPr id="11" name="TextBox 10">
            <a:extLst>
              <a:ext uri="{FF2B5EF4-FFF2-40B4-BE49-F238E27FC236}">
                <a16:creationId xmlns:a16="http://schemas.microsoft.com/office/drawing/2014/main" id="{88E97A24-102C-CC97-382E-737F97E3FE16}"/>
              </a:ext>
            </a:extLst>
          </p:cNvPr>
          <p:cNvSpPr txBox="1"/>
          <p:nvPr/>
        </p:nvSpPr>
        <p:spPr>
          <a:xfrm>
            <a:off x="3520866" y="3517181"/>
            <a:ext cx="2444144" cy="984885"/>
          </a:xfrm>
          <a:prstGeom prst="rect">
            <a:avLst/>
          </a:prstGeom>
          <a:noFill/>
        </p:spPr>
        <p:txBody>
          <a:bodyPr wrap="square" rtlCol="0">
            <a:spAutoFit/>
          </a:bodyPr>
          <a:lstStyle/>
          <a:p>
            <a:pPr algn="ctr"/>
            <a:r>
              <a:rPr lang="en-US" dirty="0">
                <a:latin typeface="Lub Dub Medium" panose="020B0603030403020204" pitchFamily="34" charset="0"/>
              </a:rPr>
              <a:t>Use of pre-operative biomarkers is of </a:t>
            </a:r>
          </a:p>
          <a:p>
            <a:pPr algn="ctr"/>
            <a:r>
              <a:rPr lang="en-US" sz="2200" b="1" i="1" u="sng" dirty="0">
                <a:latin typeface="Lub Dub Bold" panose="020B0803030403020204" pitchFamily="34" charset="0"/>
              </a:rPr>
              <a:t>uncertain value</a:t>
            </a:r>
            <a:endParaRPr lang="en-US" sz="2200" i="1" dirty="0">
              <a:latin typeface="Lub Dub Bold" panose="020B0803030403020204" pitchFamily="34" charset="0"/>
            </a:endParaRPr>
          </a:p>
        </p:txBody>
      </p:sp>
      <p:sp>
        <p:nvSpPr>
          <p:cNvPr id="12" name="TextBox 11">
            <a:extLst>
              <a:ext uri="{FF2B5EF4-FFF2-40B4-BE49-F238E27FC236}">
                <a16:creationId xmlns:a16="http://schemas.microsoft.com/office/drawing/2014/main" id="{4295A857-FBA8-B10E-0D61-C1C96BB4A80A}"/>
              </a:ext>
            </a:extLst>
          </p:cNvPr>
          <p:cNvSpPr txBox="1"/>
          <p:nvPr/>
        </p:nvSpPr>
        <p:spPr>
          <a:xfrm>
            <a:off x="3560068" y="4547068"/>
            <a:ext cx="2314810" cy="600164"/>
          </a:xfrm>
          <a:prstGeom prst="rect">
            <a:avLst/>
          </a:prstGeom>
          <a:noFill/>
        </p:spPr>
        <p:txBody>
          <a:bodyPr wrap="square" rtlCol="0">
            <a:spAutoFit/>
          </a:bodyPr>
          <a:lstStyle/>
          <a:p>
            <a:pPr algn="ctr"/>
            <a:r>
              <a:rPr lang="en-US" sz="1100" i="1" dirty="0">
                <a:latin typeface="Lub Dub Medium" panose="020B0603030403020204" pitchFamily="34" charset="0"/>
              </a:rPr>
              <a:t>*eliminating routine testing may avoid cascade of subsequent diagnostic testing</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BNP indicates brain natriuretic peptide; NT-</a:t>
            </a:r>
            <a:r>
              <a:rPr lang="en-US" dirty="0" err="1"/>
              <a:t>proBNP</a:t>
            </a:r>
            <a:r>
              <a:rPr lang="en-US" dirty="0"/>
              <a:t>, N-terminal prohormone of brain natriuretic peptide.</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45</a:t>
            </a:fld>
            <a:endParaRPr lang="en-US" dirty="0"/>
          </a:p>
        </p:txBody>
      </p:sp>
    </p:spTree>
    <p:extLst>
      <p:ext uri="{BB962C8B-B14F-4D97-AF65-F5344CB8AC3E}">
        <p14:creationId xmlns:p14="http://schemas.microsoft.com/office/powerpoint/2010/main" val="2646512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4DFAA9A-E225-C5DA-C2B7-7C8B1C74CFF4}"/>
              </a:ext>
              <a:ext uri="{C183D7F6-B498-43B3-948B-1728B52AA6E4}">
                <adec:decorative xmlns:adec="http://schemas.microsoft.com/office/drawing/2017/decorative" val="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0" name="TextBox 19">
            <a:extLst>
              <a:ext uri="{FF2B5EF4-FFF2-40B4-BE49-F238E27FC236}">
                <a16:creationId xmlns:a16="http://schemas.microsoft.com/office/drawing/2014/main" id="{5BCDD72C-00E8-22E7-9862-B9CD4D0E9130}"/>
              </a:ext>
              <a:ext uri="{C183D7F6-B498-43B3-948B-1728B52AA6E4}">
                <adec:decorative xmlns:adec="http://schemas.microsoft.com/office/drawing/2017/decorative" val="1"/>
              </a:ext>
            </a:extLst>
          </p:cNvPr>
          <p:cNvSpPr txBox="1"/>
          <p:nvPr/>
        </p:nvSpPr>
        <p:spPr>
          <a:xfrm>
            <a:off x="1857351" y="1611635"/>
            <a:ext cx="8477299" cy="118236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12-Lead ECG</a:t>
            </a:r>
          </a:p>
        </p:txBody>
      </p:sp>
      <p:pic>
        <p:nvPicPr>
          <p:cNvPr id="15" name="Graphic 14">
            <a:extLst>
              <a:ext uri="{FF2B5EF4-FFF2-40B4-BE49-F238E27FC236}">
                <a16:creationId xmlns:a16="http://schemas.microsoft.com/office/drawing/2014/main" id="{CA72DC06-F470-CD46-BBE8-8B6C9B1167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7351" y="3369611"/>
            <a:ext cx="1394576" cy="2006132"/>
          </a:xfrm>
          <a:prstGeom prst="rect">
            <a:avLst/>
          </a:prstGeom>
        </p:spPr>
      </p:pic>
      <p:sp>
        <p:nvSpPr>
          <p:cNvPr id="16" name="TextBox 15">
            <a:extLst>
              <a:ext uri="{FF2B5EF4-FFF2-40B4-BE49-F238E27FC236}">
                <a16:creationId xmlns:a16="http://schemas.microsoft.com/office/drawing/2014/main" id="{6D29FF1B-5541-39A7-C38E-5E0F1A7B0198}"/>
              </a:ext>
            </a:extLst>
          </p:cNvPr>
          <p:cNvSpPr txBox="1"/>
          <p:nvPr/>
        </p:nvSpPr>
        <p:spPr>
          <a:xfrm>
            <a:off x="2041501" y="1758392"/>
            <a:ext cx="2825139" cy="954107"/>
          </a:xfrm>
          <a:prstGeom prst="rect">
            <a:avLst/>
          </a:prstGeom>
          <a:noFill/>
        </p:spPr>
        <p:txBody>
          <a:bodyPr wrap="square">
            <a:spAutoFit/>
          </a:bodyPr>
          <a:lstStyle/>
          <a:p>
            <a:pPr algn="ctr">
              <a:spcAft>
                <a:spcPts val="300"/>
              </a:spcAft>
            </a:pPr>
            <a:r>
              <a:rPr lang="en-US" sz="2000" dirty="0">
                <a:latin typeface="Lub Dub Medium" panose="020B0603030403020204" pitchFamily="34" charset="0"/>
              </a:rPr>
              <a:t>Pre-Operative </a:t>
            </a:r>
          </a:p>
          <a:p>
            <a:pPr algn="ctr">
              <a:spcAft>
                <a:spcPts val="300"/>
              </a:spcAft>
            </a:pPr>
            <a:r>
              <a:rPr lang="en-US" sz="2000" dirty="0">
                <a:latin typeface="Lub Dub Bold" panose="020B0803030403020204" pitchFamily="34" charset="0"/>
              </a:rPr>
              <a:t>12-Lead ECG</a:t>
            </a:r>
          </a:p>
          <a:p>
            <a:pPr algn="ctr">
              <a:spcAft>
                <a:spcPts val="300"/>
              </a:spcAft>
            </a:pPr>
            <a:r>
              <a:rPr lang="en-US" sz="1100" i="1" dirty="0">
                <a:latin typeface="Lub Dub Medium" panose="020B0603030403020204" pitchFamily="34" charset="0"/>
              </a:rPr>
              <a:t>*beyond risk factors identified in H&amp;P</a:t>
            </a:r>
          </a:p>
        </p:txBody>
      </p:sp>
      <p:pic>
        <p:nvPicPr>
          <p:cNvPr id="22" name="Graphic 21" descr="Does not equal">
            <a:extLst>
              <a:ext uri="{FF2B5EF4-FFF2-40B4-BE49-F238E27FC236}">
                <a16:creationId xmlns:a16="http://schemas.microsoft.com/office/drawing/2014/main" id="{F9806C5F-1B5D-5570-9843-55F966C3D8F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42089" y="1789168"/>
            <a:ext cx="822921" cy="800220"/>
          </a:xfrm>
          <a:prstGeom prst="rect">
            <a:avLst/>
          </a:prstGeom>
        </p:spPr>
      </p:pic>
      <p:sp>
        <p:nvSpPr>
          <p:cNvPr id="19" name="TextBox 18">
            <a:extLst>
              <a:ext uri="{FF2B5EF4-FFF2-40B4-BE49-F238E27FC236}">
                <a16:creationId xmlns:a16="http://schemas.microsoft.com/office/drawing/2014/main" id="{44828EEE-DE7D-D408-BFD2-886C23EF82BD}"/>
              </a:ext>
            </a:extLst>
          </p:cNvPr>
          <p:cNvSpPr txBox="1"/>
          <p:nvPr/>
        </p:nvSpPr>
        <p:spPr>
          <a:xfrm>
            <a:off x="6124122" y="1943057"/>
            <a:ext cx="4107659" cy="646331"/>
          </a:xfrm>
          <a:prstGeom prst="rect">
            <a:avLst/>
          </a:prstGeom>
          <a:noFill/>
        </p:spPr>
        <p:txBody>
          <a:bodyPr wrap="square">
            <a:spAutoFit/>
          </a:bodyPr>
          <a:lstStyle/>
          <a:p>
            <a:pPr algn="ctr"/>
            <a:r>
              <a:rPr lang="en-US" sz="1800" dirty="0">
                <a:latin typeface="Lub Dub Medium" panose="020B0603030403020204" pitchFamily="34" charset="0"/>
                <a:cs typeface="Arial" panose="020B0604020202020204" pitchFamily="34" charset="0"/>
              </a:rPr>
              <a:t>1) Improved Post-Operative Death</a:t>
            </a:r>
          </a:p>
          <a:p>
            <a:pPr algn="ctr"/>
            <a:r>
              <a:rPr lang="en-US" sz="1800" dirty="0">
                <a:latin typeface="Lub Dub Medium" panose="020B0603030403020204" pitchFamily="34" charset="0"/>
                <a:cs typeface="Arial" panose="020B0604020202020204" pitchFamily="34" charset="0"/>
              </a:rPr>
              <a:t>2) Ability to Predict MI</a:t>
            </a:r>
          </a:p>
        </p:txBody>
      </p:sp>
      <p:sp>
        <p:nvSpPr>
          <p:cNvPr id="24" name="TextBox 23">
            <a:extLst>
              <a:ext uri="{FF2B5EF4-FFF2-40B4-BE49-F238E27FC236}">
                <a16:creationId xmlns:a16="http://schemas.microsoft.com/office/drawing/2014/main" id="{9BE5C1CC-2CEC-D27A-9ED0-6B24AD0EDD13}"/>
              </a:ext>
            </a:extLst>
          </p:cNvPr>
          <p:cNvSpPr txBox="1"/>
          <p:nvPr/>
        </p:nvSpPr>
        <p:spPr>
          <a:xfrm>
            <a:off x="3520866" y="3517181"/>
            <a:ext cx="2444144" cy="984885"/>
          </a:xfrm>
          <a:prstGeom prst="rect">
            <a:avLst/>
          </a:prstGeom>
          <a:noFill/>
        </p:spPr>
        <p:txBody>
          <a:bodyPr wrap="square" rtlCol="0">
            <a:spAutoFit/>
          </a:bodyPr>
          <a:lstStyle/>
          <a:p>
            <a:pPr algn="ctr"/>
            <a:r>
              <a:rPr lang="en-US" dirty="0">
                <a:latin typeface="Lub Dub Medium" panose="020B0603030403020204" pitchFamily="34" charset="0"/>
              </a:rPr>
              <a:t>Use of pre-operative 12-Lead ECG is of </a:t>
            </a:r>
          </a:p>
          <a:p>
            <a:pPr algn="ctr"/>
            <a:r>
              <a:rPr lang="en-US" sz="2200" b="1" i="1" u="sng" dirty="0">
                <a:latin typeface="Lub Dub Bold" panose="020B0803030403020204" pitchFamily="34" charset="0"/>
              </a:rPr>
              <a:t>uncertain value</a:t>
            </a:r>
            <a:endParaRPr lang="en-US" sz="2200" i="1" dirty="0">
              <a:latin typeface="Lub Dub Bold" panose="020B0803030403020204" pitchFamily="34" charset="0"/>
            </a:endParaRPr>
          </a:p>
        </p:txBody>
      </p:sp>
      <p:sp>
        <p:nvSpPr>
          <p:cNvPr id="25" name="TextBox 24">
            <a:extLst>
              <a:ext uri="{FF2B5EF4-FFF2-40B4-BE49-F238E27FC236}">
                <a16:creationId xmlns:a16="http://schemas.microsoft.com/office/drawing/2014/main" id="{D00BE367-734B-D51C-F655-BAC200259806}"/>
              </a:ext>
            </a:extLst>
          </p:cNvPr>
          <p:cNvSpPr txBox="1"/>
          <p:nvPr/>
        </p:nvSpPr>
        <p:spPr>
          <a:xfrm>
            <a:off x="3560068" y="4547068"/>
            <a:ext cx="2314810" cy="600164"/>
          </a:xfrm>
          <a:prstGeom prst="rect">
            <a:avLst/>
          </a:prstGeom>
          <a:noFill/>
        </p:spPr>
        <p:txBody>
          <a:bodyPr wrap="square" rtlCol="0">
            <a:spAutoFit/>
          </a:bodyPr>
          <a:lstStyle/>
          <a:p>
            <a:pPr algn="ctr"/>
            <a:r>
              <a:rPr lang="en-US" sz="1100" i="1" dirty="0">
                <a:latin typeface="Lub Dub Medium" panose="020B0603030403020204" pitchFamily="34" charset="0"/>
              </a:rPr>
              <a:t>*eliminating routine testing may avoid cascade of subsequent diagnostic testing</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ECG, electrocardiogram; H&amp;P, history &amp; physical; MI, myocardial infarction.</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46</a:t>
            </a:fld>
            <a:endParaRPr lang="en-US" dirty="0"/>
          </a:p>
        </p:txBody>
      </p:sp>
    </p:spTree>
    <p:extLst>
      <p:ext uri="{BB962C8B-B14F-4D97-AF65-F5344CB8AC3E}">
        <p14:creationId xmlns:p14="http://schemas.microsoft.com/office/powerpoint/2010/main" val="1370234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A965C-E108-FBE0-0391-6A5C2491990A}"/>
              </a:ext>
              <a:ext uri="{C183D7F6-B498-43B3-948B-1728B52AA6E4}">
                <adec:decorative xmlns:adec="http://schemas.microsoft.com/office/drawing/2017/decorative" val="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CCTA &amp; Stress Testing</a:t>
            </a:r>
          </a:p>
        </p:txBody>
      </p:sp>
      <p:sp>
        <p:nvSpPr>
          <p:cNvPr id="29" name="TextBox 28">
            <a:extLst>
              <a:ext uri="{FF2B5EF4-FFF2-40B4-BE49-F238E27FC236}">
                <a16:creationId xmlns:a16="http://schemas.microsoft.com/office/drawing/2014/main" id="{664AF48B-DD29-2E02-5B24-8E55A2BC2512}"/>
              </a:ext>
              <a:ext uri="{C183D7F6-B498-43B3-948B-1728B52AA6E4}">
                <adec:decorative xmlns:adec="http://schemas.microsoft.com/office/drawing/2017/decorative" val="1"/>
              </a:ext>
            </a:extLst>
          </p:cNvPr>
          <p:cNvSpPr txBox="1"/>
          <p:nvPr/>
        </p:nvSpPr>
        <p:spPr>
          <a:xfrm>
            <a:off x="6285181" y="3422583"/>
            <a:ext cx="5186892" cy="219048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32E26E71-2665-7D3A-04DE-99CB945D349D}"/>
              </a:ext>
              <a:ext uri="{C183D7F6-B498-43B3-948B-1728B52AA6E4}">
                <adec:decorative xmlns:adec="http://schemas.microsoft.com/office/drawing/2017/decorative" val="1"/>
              </a:ext>
            </a:extLst>
          </p:cNvPr>
          <p:cNvSpPr txBox="1"/>
          <p:nvPr/>
        </p:nvSpPr>
        <p:spPr>
          <a:xfrm>
            <a:off x="824037" y="1316916"/>
            <a:ext cx="5038283" cy="368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D20CD2CF-7B38-3561-BC1A-EBAFCAE46862}"/>
              </a:ext>
              <a:ext uri="{C183D7F6-B498-43B3-948B-1728B52AA6E4}">
                <adec:decorative xmlns:adec="http://schemas.microsoft.com/office/drawing/2017/decorative" val="0"/>
              </a:ext>
            </a:extLst>
          </p:cNvPr>
          <p:cNvSpPr txBox="1"/>
          <p:nvPr/>
        </p:nvSpPr>
        <p:spPr>
          <a:xfrm>
            <a:off x="1434969" y="1393115"/>
            <a:ext cx="3752415"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CCTA</a:t>
            </a:r>
          </a:p>
        </p:txBody>
      </p:sp>
      <p:sp>
        <p:nvSpPr>
          <p:cNvPr id="15" name="TextBox 14">
            <a:extLst>
              <a:ext uri="{FF2B5EF4-FFF2-40B4-BE49-F238E27FC236}">
                <a16:creationId xmlns:a16="http://schemas.microsoft.com/office/drawing/2014/main" id="{BB9B75D9-E303-AD74-AB94-5703F3D70281}"/>
              </a:ext>
            </a:extLst>
          </p:cNvPr>
          <p:cNvSpPr txBox="1"/>
          <p:nvPr/>
        </p:nvSpPr>
        <p:spPr>
          <a:xfrm>
            <a:off x="1782169" y="1754029"/>
            <a:ext cx="3589709" cy="1023357"/>
          </a:xfrm>
          <a:prstGeom prst="rect">
            <a:avLst/>
          </a:prstGeom>
          <a:noFill/>
        </p:spPr>
        <p:txBody>
          <a:bodyPr wrap="square">
            <a:spAutoFit/>
          </a:bodyPr>
          <a:lstStyle/>
          <a:p>
            <a:pPr>
              <a:spcAft>
                <a:spcPts val="300"/>
              </a:spcAft>
            </a:pPr>
            <a:r>
              <a:rPr lang="en-US" sz="1400" dirty="0">
                <a:latin typeface="Lub Dub Bold" panose="020B0803030403020204" pitchFamily="34" charset="0"/>
              </a:rPr>
              <a:t>Associated with:</a:t>
            </a:r>
          </a:p>
          <a:p>
            <a:pPr marL="517525" indent="-342900">
              <a:spcAft>
                <a:spcPts val="300"/>
              </a:spcAft>
              <a:buFont typeface="+mj-lt"/>
              <a:buAutoNum type="arabicPeriod"/>
            </a:pPr>
            <a:r>
              <a:rPr lang="en-US" sz="1400" dirty="0">
                <a:latin typeface="Lub Dub Medium" panose="020B0603030403020204" pitchFamily="34" charset="0"/>
              </a:rPr>
              <a:t>More coronary angiography</a:t>
            </a:r>
          </a:p>
          <a:p>
            <a:pPr marL="517525" indent="-342900">
              <a:spcAft>
                <a:spcPts val="300"/>
              </a:spcAft>
              <a:buFont typeface="+mj-lt"/>
              <a:buAutoNum type="arabicPeriod"/>
            </a:pPr>
            <a:r>
              <a:rPr lang="en-US" sz="1400" dirty="0">
                <a:latin typeface="Lub Dub Medium" panose="020B0603030403020204" pitchFamily="34" charset="0"/>
              </a:rPr>
              <a:t>Greater healthcare costs</a:t>
            </a:r>
          </a:p>
          <a:p>
            <a:pPr>
              <a:spcAft>
                <a:spcPts val="300"/>
              </a:spcAft>
            </a:pPr>
            <a:r>
              <a:rPr lang="en-US" sz="1100" i="1" dirty="0">
                <a:latin typeface="Lub Dub Medium" panose="020B0603030403020204" pitchFamily="34" charset="0"/>
              </a:rPr>
              <a:t>*compared to functional stress testing</a:t>
            </a:r>
          </a:p>
        </p:txBody>
      </p:sp>
      <p:pic>
        <p:nvPicPr>
          <p:cNvPr id="16" name="Picture 15">
            <a:extLst>
              <a:ext uri="{FF2B5EF4-FFF2-40B4-BE49-F238E27FC236}">
                <a16:creationId xmlns:a16="http://schemas.microsoft.com/office/drawing/2014/main" id="{5E5E6DAB-4F31-F591-1FFC-9A963D9FAAF9}"/>
              </a:ext>
              <a:ext uri="{C183D7F6-B498-43B3-948B-1728B52AA6E4}">
                <adec:decorative xmlns:adec="http://schemas.microsoft.com/office/drawing/2017/decorative" val="1"/>
              </a:ext>
            </a:extLst>
          </p:cNvPr>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0800" y="1786881"/>
            <a:ext cx="898515" cy="936095"/>
          </a:xfrm>
          <a:prstGeom prst="rect">
            <a:avLst/>
          </a:prstGeom>
        </p:spPr>
      </p:pic>
      <p:sp>
        <p:nvSpPr>
          <p:cNvPr id="17" name="TextBox 16">
            <a:extLst>
              <a:ext uri="{FF2B5EF4-FFF2-40B4-BE49-F238E27FC236}">
                <a16:creationId xmlns:a16="http://schemas.microsoft.com/office/drawing/2014/main" id="{7E063358-42B7-CCF5-3651-ED825B1231C5}"/>
              </a:ext>
              <a:ext uri="{C183D7F6-B498-43B3-948B-1728B52AA6E4}">
                <adec:decorative xmlns:adec="http://schemas.microsoft.com/office/drawing/2017/decorative" val="1"/>
              </a:ext>
            </a:extLst>
          </p:cNvPr>
          <p:cNvSpPr txBox="1"/>
          <p:nvPr/>
        </p:nvSpPr>
        <p:spPr>
          <a:xfrm>
            <a:off x="824037" y="3346384"/>
            <a:ext cx="5038283" cy="368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3AE4A430-0D59-552C-8998-48311F1FF1C0}"/>
              </a:ext>
              <a:ext uri="{C183D7F6-B498-43B3-948B-1728B52AA6E4}">
                <adec:decorative xmlns:adec="http://schemas.microsoft.com/office/drawing/2017/decorative" val="0"/>
              </a:ext>
            </a:extLst>
          </p:cNvPr>
          <p:cNvSpPr txBox="1"/>
          <p:nvPr/>
        </p:nvSpPr>
        <p:spPr>
          <a:xfrm>
            <a:off x="1434969" y="3422583"/>
            <a:ext cx="3752415"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Echo Stress Test</a:t>
            </a:r>
          </a:p>
        </p:txBody>
      </p:sp>
      <p:sp>
        <p:nvSpPr>
          <p:cNvPr id="19" name="TextBox 18">
            <a:extLst>
              <a:ext uri="{FF2B5EF4-FFF2-40B4-BE49-F238E27FC236}">
                <a16:creationId xmlns:a16="http://schemas.microsoft.com/office/drawing/2014/main" id="{87FBB447-7051-14AE-0D2B-057C988E9116}"/>
              </a:ext>
            </a:extLst>
          </p:cNvPr>
          <p:cNvSpPr txBox="1"/>
          <p:nvPr/>
        </p:nvSpPr>
        <p:spPr>
          <a:xfrm>
            <a:off x="1782168" y="3753642"/>
            <a:ext cx="4114801" cy="1962076"/>
          </a:xfrm>
          <a:prstGeom prst="rect">
            <a:avLst/>
          </a:prstGeom>
          <a:noFill/>
        </p:spPr>
        <p:txBody>
          <a:bodyPr wrap="square">
            <a:spAutoFit/>
          </a:bodyPr>
          <a:lstStyle/>
          <a:p>
            <a:pPr>
              <a:spcAft>
                <a:spcPts val="300"/>
              </a:spcAft>
            </a:pPr>
            <a:r>
              <a:rPr lang="en-US" sz="1400" dirty="0">
                <a:latin typeface="Lub Dub Bold" panose="020B0803030403020204" pitchFamily="34" charset="0"/>
              </a:rPr>
              <a:t>Associated with:</a:t>
            </a:r>
          </a:p>
          <a:p>
            <a:pPr marL="517525" indent="-342900">
              <a:spcAft>
                <a:spcPts val="300"/>
              </a:spcAft>
              <a:buFont typeface="+mj-lt"/>
              <a:buAutoNum type="arabicPeriod"/>
            </a:pPr>
            <a:r>
              <a:rPr lang="en-US" sz="1400" dirty="0">
                <a:latin typeface="Lub Dub Medium" panose="020B0603030403020204" pitchFamily="34" charset="0"/>
              </a:rPr>
              <a:t>Fewer clinic and emergency room visits</a:t>
            </a:r>
          </a:p>
          <a:p>
            <a:pPr marL="517525" indent="-342900">
              <a:spcAft>
                <a:spcPts val="300"/>
              </a:spcAft>
              <a:buFont typeface="+mj-lt"/>
              <a:buAutoNum type="arabicPeriod"/>
            </a:pPr>
            <a:r>
              <a:rPr lang="en-US" sz="1400" dirty="0">
                <a:latin typeface="Lub Dub Medium" panose="020B0603030403020204" pitchFamily="34" charset="0"/>
              </a:rPr>
              <a:t>Less coronary angiography</a:t>
            </a:r>
          </a:p>
          <a:p>
            <a:pPr marL="517525" indent="-342900">
              <a:spcAft>
                <a:spcPts val="300"/>
              </a:spcAft>
              <a:buFont typeface="+mj-lt"/>
              <a:buAutoNum type="arabicPeriod"/>
            </a:pPr>
            <a:r>
              <a:rPr lang="en-US" sz="1400" dirty="0">
                <a:latin typeface="Lub Dub Medium" panose="020B0603030403020204" pitchFamily="34" charset="0"/>
              </a:rPr>
              <a:t>Lower healthcare costs</a:t>
            </a:r>
          </a:p>
          <a:p>
            <a:pPr marL="517525" indent="-342900">
              <a:spcAft>
                <a:spcPts val="300"/>
              </a:spcAft>
              <a:buFont typeface="+mj-lt"/>
              <a:buAutoNum type="arabicPeriod"/>
            </a:pPr>
            <a:r>
              <a:rPr lang="en-US" sz="1400" dirty="0">
                <a:latin typeface="Lub Dub Medium" panose="020B0603030403020204" pitchFamily="34" charset="0"/>
              </a:rPr>
              <a:t>No difference in composite of death, MI, unplanned revascularization, and chest pain hospitalization</a:t>
            </a:r>
          </a:p>
          <a:p>
            <a:pPr>
              <a:spcAft>
                <a:spcPts val="300"/>
              </a:spcAft>
            </a:pPr>
            <a:r>
              <a:rPr lang="en-US" sz="1100" i="1" dirty="0">
                <a:latin typeface="Lub Dub Medium" panose="020B0603030403020204" pitchFamily="34" charset="0"/>
              </a:rPr>
              <a:t>*compared to exercise ECG stress testing</a:t>
            </a:r>
          </a:p>
        </p:txBody>
      </p:sp>
      <p:pic>
        <p:nvPicPr>
          <p:cNvPr id="21" name="Picture 20">
            <a:extLst>
              <a:ext uri="{FF2B5EF4-FFF2-40B4-BE49-F238E27FC236}">
                <a16:creationId xmlns:a16="http://schemas.microsoft.com/office/drawing/2014/main" id="{D9B991D7-9EF0-7126-1FD2-AB95DBDA2820}"/>
              </a:ext>
              <a:ext uri="{C183D7F6-B498-43B3-948B-1728B52AA6E4}">
                <adec:decorative xmlns:adec="http://schemas.microsoft.com/office/drawing/2017/decorative" val="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9927" y="3918874"/>
            <a:ext cx="1000309" cy="914345"/>
          </a:xfrm>
          <a:prstGeom prst="rect">
            <a:avLst/>
          </a:prstGeom>
        </p:spPr>
      </p:pic>
      <p:pic>
        <p:nvPicPr>
          <p:cNvPr id="22" name="Picture 21">
            <a:extLst>
              <a:ext uri="{FF2B5EF4-FFF2-40B4-BE49-F238E27FC236}">
                <a16:creationId xmlns:a16="http://schemas.microsoft.com/office/drawing/2014/main" id="{80F82346-48F2-DB0B-2B1A-5F3D7B6127D5}"/>
              </a:ext>
              <a:ext uri="{C183D7F6-B498-43B3-948B-1728B52AA6E4}">
                <adec:decorative xmlns:adec="http://schemas.microsoft.com/office/drawing/2017/decorative" val="1"/>
              </a:ext>
            </a:extLst>
          </p:cNvPr>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298971" y="3800375"/>
            <a:ext cx="405681" cy="325952"/>
          </a:xfrm>
          <a:prstGeom prst="rect">
            <a:avLst/>
          </a:prstGeom>
        </p:spPr>
      </p:pic>
      <p:sp>
        <p:nvSpPr>
          <p:cNvPr id="24" name="TextBox 23">
            <a:extLst>
              <a:ext uri="{FF2B5EF4-FFF2-40B4-BE49-F238E27FC236}">
                <a16:creationId xmlns:a16="http://schemas.microsoft.com/office/drawing/2014/main" id="{89C8BF80-12BC-A840-1921-CD88048B22CE}"/>
              </a:ext>
            </a:extLst>
          </p:cNvPr>
          <p:cNvSpPr txBox="1"/>
          <p:nvPr/>
        </p:nvSpPr>
        <p:spPr>
          <a:xfrm>
            <a:off x="6400353" y="3469958"/>
            <a:ext cx="4994087" cy="2108269"/>
          </a:xfrm>
          <a:prstGeom prst="rect">
            <a:avLst/>
          </a:prstGeom>
          <a:noFill/>
        </p:spPr>
        <p:txBody>
          <a:bodyPr wrap="square">
            <a:spAutoFit/>
          </a:bodyPr>
          <a:lstStyle/>
          <a:p>
            <a:pPr>
              <a:spcAft>
                <a:spcPts val="600"/>
              </a:spcAft>
            </a:pPr>
            <a:r>
              <a:rPr lang="en-US" u="sng" dirty="0">
                <a:latin typeface="Lub Dub Bold" panose="020B0803030403020204" pitchFamily="34" charset="0"/>
              </a:rPr>
              <a:t>PROMISE Trial</a:t>
            </a:r>
            <a:r>
              <a:rPr lang="en-US" dirty="0">
                <a:latin typeface="Lub Dub Bold" panose="020B0803030403020204" pitchFamily="34" charset="0"/>
              </a:rPr>
              <a:t> </a:t>
            </a:r>
          </a:p>
          <a:p>
            <a:pPr>
              <a:spcAft>
                <a:spcPts val="600"/>
              </a:spcAft>
            </a:pPr>
            <a:r>
              <a:rPr lang="en-US" sz="1400" dirty="0">
                <a:latin typeface="Lub Dub Medium" panose="020B0603030403020204" pitchFamily="34" charset="0"/>
              </a:rPr>
              <a:t>A randomized comparison of anatomic versus functional diagnostic testing strategies in symptomatic patients with suspected coronary artery disease</a:t>
            </a:r>
          </a:p>
          <a:p>
            <a:pPr marL="285750" indent="-285750">
              <a:spcAft>
                <a:spcPts val="600"/>
              </a:spcAft>
              <a:buFontTx/>
              <a:buChar char="-"/>
            </a:pPr>
            <a:r>
              <a:rPr lang="en-US" sz="1400" i="1" dirty="0">
                <a:latin typeface="Lub Dub Medium" panose="020B0603030403020204" pitchFamily="34" charset="0"/>
              </a:rPr>
              <a:t>Notably </a:t>
            </a:r>
            <a:r>
              <a:rPr lang="en-US" sz="1400" b="1" i="1" u="sng" dirty="0">
                <a:latin typeface="Lub Dub Bold" panose="020B0803030403020204" pitchFamily="34" charset="0"/>
              </a:rPr>
              <a:t>did not</a:t>
            </a:r>
            <a:r>
              <a:rPr lang="en-US" sz="1400" i="1" dirty="0">
                <a:latin typeface="Lub Dub Bold" panose="020B0803030403020204" pitchFamily="34" charset="0"/>
              </a:rPr>
              <a:t> </a:t>
            </a:r>
            <a:r>
              <a:rPr lang="en-US" sz="1400" i="1" dirty="0">
                <a:latin typeface="Lub Dub Medium" panose="020B0603030403020204" pitchFamily="34" charset="0"/>
              </a:rPr>
              <a:t>include patients undergoing evaluation prior to </a:t>
            </a:r>
            <a:r>
              <a:rPr lang="en-US" sz="1400" b="1" i="1" u="sng" dirty="0">
                <a:latin typeface="Lub Dub Bold" panose="020B0803030403020204" pitchFamily="34" charset="0"/>
              </a:rPr>
              <a:t>noncardiac surgery  </a:t>
            </a:r>
          </a:p>
          <a:p>
            <a:pPr marL="285750" indent="-285750">
              <a:spcAft>
                <a:spcPts val="600"/>
              </a:spcAft>
              <a:buFontTx/>
              <a:buChar char="-"/>
            </a:pPr>
            <a:r>
              <a:rPr lang="en-US" sz="1400" b="1" i="1" dirty="0">
                <a:latin typeface="Lub Dub Bold" panose="020B0803030403020204" pitchFamily="34" charset="0"/>
              </a:rPr>
              <a:t>USE CAUTION WHEN EXTRAPOLATING FINDINGS TO NONCARDIAC SURGERY</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CCTA indicates coronary computed tomography angiography; ECG, electrocardiogram; and MI, myocardial infarction.</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47</a:t>
            </a:fld>
            <a:endParaRPr lang="en-US" dirty="0"/>
          </a:p>
        </p:txBody>
      </p:sp>
    </p:spTree>
    <p:extLst>
      <p:ext uri="{BB962C8B-B14F-4D97-AF65-F5344CB8AC3E}">
        <p14:creationId xmlns:p14="http://schemas.microsoft.com/office/powerpoint/2010/main" val="4074522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B81F-847D-CA2D-B75A-470957882BDD}"/>
              </a:ext>
            </a:extLst>
          </p:cNvPr>
          <p:cNvSpPr>
            <a:spLocks noGrp="1"/>
          </p:cNvSpPr>
          <p:nvPr>
            <p:ph type="title"/>
          </p:nvPr>
        </p:nvSpPr>
        <p:spPr/>
        <p:txBody>
          <a:bodyPr/>
          <a:lstStyle/>
          <a:p>
            <a:r>
              <a:rPr lang="en-US" dirty="0"/>
              <a:t>Evidence Gaps and Future Research Direction</a:t>
            </a:r>
          </a:p>
        </p:txBody>
      </p:sp>
      <p:sp>
        <p:nvSpPr>
          <p:cNvPr id="6" name="TextBox 5">
            <a:extLst>
              <a:ext uri="{FF2B5EF4-FFF2-40B4-BE49-F238E27FC236}">
                <a16:creationId xmlns:a16="http://schemas.microsoft.com/office/drawing/2014/main" id="{AA406FE6-9AE5-0BCA-63DE-C9EF894F9E7E}"/>
              </a:ext>
            </a:extLst>
          </p:cNvPr>
          <p:cNvSpPr txBox="1"/>
          <p:nvPr/>
        </p:nvSpPr>
        <p:spPr>
          <a:xfrm>
            <a:off x="763427" y="898278"/>
            <a:ext cx="10209846" cy="261610"/>
          </a:xfrm>
          <a:prstGeom prst="rect">
            <a:avLst/>
          </a:prstGeom>
          <a:noFill/>
        </p:spPr>
        <p:txBody>
          <a:bodyPr wrap="none" rtlCol="0">
            <a:spAutoFit/>
          </a:bodyPr>
          <a:lstStyle/>
          <a:p>
            <a:r>
              <a:rPr lang="en-US" sz="1100" dirty="0">
                <a:latin typeface="Lub Dub Condensed" panose="020B0506030403020204" pitchFamily="34" charset="0"/>
              </a:rPr>
              <a:t>*Complete list available in Section 12 of the 2024 AHA/ACC/ACS/ASNC/HRS/SCA/SCCT/SCMR/SVM Guideline for Perioperative Cardiovascular Management for Noncardiac Surgery </a:t>
            </a:r>
          </a:p>
        </p:txBody>
      </p:sp>
      <p:sp>
        <p:nvSpPr>
          <p:cNvPr id="7" name="Rectangle 6">
            <a:extLst>
              <a:ext uri="{FF2B5EF4-FFF2-40B4-BE49-F238E27FC236}">
                <a16:creationId xmlns:a16="http://schemas.microsoft.com/office/drawing/2014/main" id="{B6921BBF-1220-2EF5-19E8-428C7412E4DD}"/>
              </a:ext>
              <a:ext uri="{C183D7F6-B498-43B3-948B-1728B52AA6E4}">
                <adec:decorative xmlns:adec="http://schemas.microsoft.com/office/drawing/2017/decorative" val="1"/>
              </a:ext>
            </a:extLst>
          </p:cNvPr>
          <p:cNvSpPr/>
          <p:nvPr/>
        </p:nvSpPr>
        <p:spPr>
          <a:xfrm>
            <a:off x="1238250" y="1289818"/>
            <a:ext cx="4400549" cy="179233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6ED4638-3F6C-A38A-B5DE-84E99F3FB632}"/>
              </a:ext>
            </a:extLst>
          </p:cNvPr>
          <p:cNvSpPr>
            <a:spLocks noGrp="1"/>
          </p:cNvSpPr>
          <p:nvPr>
            <p:ph idx="1"/>
          </p:nvPr>
        </p:nvSpPr>
        <p:spPr>
          <a:xfrm>
            <a:off x="1771651" y="1418838"/>
            <a:ext cx="3667124" cy="947305"/>
          </a:xfrm>
        </p:spPr>
        <p:txBody>
          <a:bodyPr>
            <a:noAutofit/>
          </a:bodyPr>
          <a:lstStyle/>
          <a:p>
            <a:pPr marL="0" indent="0">
              <a:spcBef>
                <a:spcPts val="600"/>
              </a:spcBef>
              <a:buNone/>
            </a:pPr>
            <a:r>
              <a:rPr lang="en-US" sz="1400" dirty="0">
                <a:latin typeface="Lub Dub Bold" panose="020B0803030403020204" pitchFamily="34" charset="0"/>
              </a:rPr>
              <a:t>Care Delivery &amp; Risk Assessment </a:t>
            </a:r>
          </a:p>
          <a:p>
            <a:pPr marL="457200">
              <a:spcBef>
                <a:spcPts val="600"/>
              </a:spcBef>
              <a:buClr>
                <a:srgbClr val="CF2429"/>
              </a:buClr>
            </a:pPr>
            <a:r>
              <a:rPr lang="en-US" sz="1400" dirty="0">
                <a:latin typeface="Lub Dub Condensed" panose="020B0506030403020204" pitchFamily="34" charset="0"/>
              </a:rPr>
              <a:t>Impact of multidisciplinary care models on perioperative testing – namely remote visits/telemedicine on pre-operative assessment</a:t>
            </a:r>
          </a:p>
          <a:p>
            <a:pPr marL="457200">
              <a:spcBef>
                <a:spcPts val="600"/>
              </a:spcBef>
              <a:buClr>
                <a:srgbClr val="CF2429"/>
              </a:buClr>
            </a:pPr>
            <a:r>
              <a:rPr lang="en-US" sz="1400" dirty="0">
                <a:latin typeface="Lub Dub Condensed" panose="020B0506030403020204" pitchFamily="34" charset="0"/>
              </a:rPr>
              <a:t>Lack of evidence to support use of one perioperative risk index over another</a:t>
            </a:r>
          </a:p>
        </p:txBody>
      </p:sp>
      <p:sp>
        <p:nvSpPr>
          <p:cNvPr id="19" name="Oval 18">
            <a:extLst>
              <a:ext uri="{FF2B5EF4-FFF2-40B4-BE49-F238E27FC236}">
                <a16:creationId xmlns:a16="http://schemas.microsoft.com/office/drawing/2014/main" id="{8559FC9F-4156-54DE-CB0B-4D2D164F905D}"/>
              </a:ext>
              <a:ext uri="{C183D7F6-B498-43B3-948B-1728B52AA6E4}">
                <adec:decorative xmlns:adec="http://schemas.microsoft.com/office/drawing/2017/decorative" val="1"/>
              </a:ext>
            </a:extLst>
          </p:cNvPr>
          <p:cNvSpPr/>
          <p:nvPr/>
        </p:nvSpPr>
        <p:spPr>
          <a:xfrm>
            <a:off x="781050" y="1724025"/>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0D37BC-0B99-03E3-E775-87D3CC90B7F2}"/>
              </a:ext>
              <a:ext uri="{C183D7F6-B498-43B3-948B-1728B52AA6E4}">
                <adec:decorative xmlns:adec="http://schemas.microsoft.com/office/drawing/2017/decorative" val="1"/>
              </a:ext>
            </a:extLst>
          </p:cNvPr>
          <p:cNvSpPr/>
          <p:nvPr/>
        </p:nvSpPr>
        <p:spPr>
          <a:xfrm>
            <a:off x="1238250" y="3295951"/>
            <a:ext cx="4400549" cy="244335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E4B06C05-35DC-E858-46C7-E8FC12F5D5C2}"/>
              </a:ext>
            </a:extLst>
          </p:cNvPr>
          <p:cNvSpPr txBox="1">
            <a:spLocks/>
          </p:cNvSpPr>
          <p:nvPr/>
        </p:nvSpPr>
        <p:spPr>
          <a:xfrm>
            <a:off x="1771650" y="3360461"/>
            <a:ext cx="3667125" cy="2314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Perioperative Management</a:t>
            </a:r>
            <a:endParaRPr lang="en-US" sz="1400" dirty="0">
              <a:latin typeface="Lub Dub Condensed" panose="020B0506030403020204" pitchFamily="34" charset="0"/>
            </a:endParaRPr>
          </a:p>
          <a:p>
            <a:pPr marL="457200">
              <a:spcBef>
                <a:spcPts val="600"/>
              </a:spcBef>
              <a:buClr>
                <a:srgbClr val="CF2429"/>
              </a:buClr>
            </a:pPr>
            <a:r>
              <a:rPr lang="en-US" sz="1400" dirty="0">
                <a:latin typeface="Lub Dub Condensed" panose="020B0506030403020204" pitchFamily="34" charset="0"/>
              </a:rPr>
              <a:t>Approach to perioperative blood pressure assessment, thresholds, and measurement frequency</a:t>
            </a:r>
          </a:p>
          <a:p>
            <a:pPr marL="457200">
              <a:spcBef>
                <a:spcPts val="600"/>
              </a:spcBef>
              <a:buClr>
                <a:srgbClr val="CF2429"/>
              </a:buClr>
            </a:pPr>
            <a:r>
              <a:rPr lang="en-US" sz="1400" dirty="0">
                <a:latin typeface="Lub Dub Condensed" panose="020B0506030403020204" pitchFamily="34" charset="0"/>
              </a:rPr>
              <a:t>Perioperative management of new-onset atrial fibrillation – including rate vs rhythm control and optimal surveillance</a:t>
            </a:r>
          </a:p>
          <a:p>
            <a:pPr marL="457200">
              <a:spcBef>
                <a:spcPts val="600"/>
              </a:spcBef>
              <a:buClr>
                <a:srgbClr val="CF2429"/>
              </a:buClr>
            </a:pPr>
            <a:r>
              <a:rPr lang="en-US" sz="1400" dirty="0">
                <a:latin typeface="Lub Dub Condensed" panose="020B0506030403020204" pitchFamily="34" charset="0"/>
              </a:rPr>
              <a:t>Impact of coronary revascularization in stable patients</a:t>
            </a:r>
          </a:p>
          <a:p>
            <a:pPr marL="457200">
              <a:spcBef>
                <a:spcPts val="600"/>
              </a:spcBef>
              <a:buClr>
                <a:srgbClr val="CF2429"/>
              </a:buClr>
            </a:pPr>
            <a:r>
              <a:rPr lang="en-US" sz="1400" dirty="0">
                <a:latin typeface="Lub Dub Condensed" panose="020B0506030403020204" pitchFamily="34" charset="0"/>
              </a:rPr>
              <a:t>Optimal timing delay of NCS after stroke	</a:t>
            </a:r>
          </a:p>
        </p:txBody>
      </p:sp>
      <p:sp>
        <p:nvSpPr>
          <p:cNvPr id="25" name="Oval 24">
            <a:extLst>
              <a:ext uri="{FF2B5EF4-FFF2-40B4-BE49-F238E27FC236}">
                <a16:creationId xmlns:a16="http://schemas.microsoft.com/office/drawing/2014/main" id="{96B299E7-BAD0-D0A2-9003-D50524936CDF}"/>
              </a:ext>
              <a:ext uri="{C183D7F6-B498-43B3-948B-1728B52AA6E4}">
                <adec:decorative xmlns:adec="http://schemas.microsoft.com/office/drawing/2017/decorative" val="1"/>
              </a:ext>
            </a:extLst>
          </p:cNvPr>
          <p:cNvSpPr/>
          <p:nvPr/>
        </p:nvSpPr>
        <p:spPr>
          <a:xfrm>
            <a:off x="781050" y="4055668"/>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732713-E081-DD86-D1F9-7BD9274FD6E5}"/>
              </a:ext>
              <a:ext uri="{C183D7F6-B498-43B3-948B-1728B52AA6E4}">
                <adec:decorative xmlns:adec="http://schemas.microsoft.com/office/drawing/2017/decorative" val="1"/>
              </a:ext>
            </a:extLst>
          </p:cNvPr>
          <p:cNvSpPr/>
          <p:nvPr/>
        </p:nvSpPr>
        <p:spPr>
          <a:xfrm>
            <a:off x="6553200" y="1289818"/>
            <a:ext cx="4619626" cy="2560093"/>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44EC604-4F5E-6942-6D83-DEC50C35D82F}"/>
              </a:ext>
            </a:extLst>
          </p:cNvPr>
          <p:cNvSpPr txBox="1">
            <a:spLocks/>
          </p:cNvSpPr>
          <p:nvPr/>
        </p:nvSpPr>
        <p:spPr>
          <a:xfrm>
            <a:off x="7086600" y="1418838"/>
            <a:ext cx="4086225" cy="947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Perioperative Evaluation &amp; Medical Therapy</a:t>
            </a:r>
          </a:p>
          <a:p>
            <a:pPr marL="457200">
              <a:spcBef>
                <a:spcPts val="600"/>
              </a:spcBef>
              <a:buClr>
                <a:srgbClr val="CF2429"/>
              </a:buClr>
            </a:pPr>
            <a:r>
              <a:rPr lang="en-US" sz="1400" dirty="0">
                <a:latin typeface="Lub Dub Condensed" panose="020B0506030403020204" pitchFamily="34" charset="0"/>
              </a:rPr>
              <a:t>Data lacking to support pre-operative assessment of LV function</a:t>
            </a:r>
          </a:p>
          <a:p>
            <a:pPr marL="457200">
              <a:spcBef>
                <a:spcPts val="600"/>
              </a:spcBef>
              <a:buClr>
                <a:srgbClr val="CF2429"/>
              </a:buClr>
            </a:pPr>
            <a:r>
              <a:rPr lang="en-US" sz="1400" dirty="0">
                <a:latin typeface="Lub Dub Condensed" panose="020B0506030403020204" pitchFamily="34" charset="0"/>
              </a:rPr>
              <a:t>Further need to define efficacy and safety of shorter DAPT duration</a:t>
            </a:r>
          </a:p>
          <a:p>
            <a:pPr marL="457200">
              <a:spcBef>
                <a:spcPts val="600"/>
              </a:spcBef>
              <a:buClr>
                <a:srgbClr val="CF2429"/>
              </a:buClr>
            </a:pPr>
            <a:r>
              <a:rPr lang="en-US" sz="1400" dirty="0">
                <a:latin typeface="Lub Dub Condensed" panose="020B0506030403020204" pitchFamily="34" charset="0"/>
              </a:rPr>
              <a:t>Elucidating perioperative role of the angiotensin receptor/neprilysin inhibitor, sacubitril/valsartan</a:t>
            </a:r>
          </a:p>
          <a:p>
            <a:pPr marL="457200">
              <a:spcBef>
                <a:spcPts val="600"/>
              </a:spcBef>
              <a:buClr>
                <a:srgbClr val="CF2429"/>
              </a:buClr>
            </a:pPr>
            <a:r>
              <a:rPr lang="en-US" sz="1400" dirty="0">
                <a:latin typeface="Lub Dub Condensed" panose="020B0506030403020204" pitchFamily="34" charset="0"/>
              </a:rPr>
              <a:t>Perioperative care of patients with DM – including glucose monitoring and management post-operatively</a:t>
            </a:r>
          </a:p>
        </p:txBody>
      </p:sp>
      <p:sp>
        <p:nvSpPr>
          <p:cNvPr id="31" name="Oval 30">
            <a:extLst>
              <a:ext uri="{FF2B5EF4-FFF2-40B4-BE49-F238E27FC236}">
                <a16:creationId xmlns:a16="http://schemas.microsoft.com/office/drawing/2014/main" id="{E61AF98F-F006-3B8A-A30D-02538658D052}"/>
              </a:ext>
              <a:ext uri="{C183D7F6-B498-43B3-948B-1728B52AA6E4}">
                <adec:decorative xmlns:adec="http://schemas.microsoft.com/office/drawing/2017/decorative" val="1"/>
              </a:ext>
            </a:extLst>
          </p:cNvPr>
          <p:cNvSpPr/>
          <p:nvPr/>
        </p:nvSpPr>
        <p:spPr>
          <a:xfrm>
            <a:off x="6095999" y="2185987"/>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B2CE54-7CCC-DADF-D39E-310345D75D63}"/>
              </a:ext>
              <a:ext uri="{C183D7F6-B498-43B3-948B-1728B52AA6E4}">
                <adec:decorative xmlns:adec="http://schemas.microsoft.com/office/drawing/2017/decorative" val="1"/>
              </a:ext>
            </a:extLst>
          </p:cNvPr>
          <p:cNvSpPr/>
          <p:nvPr/>
        </p:nvSpPr>
        <p:spPr>
          <a:xfrm>
            <a:off x="6553200" y="4128785"/>
            <a:ext cx="4619626" cy="161539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9DA531A4-2B1E-4A0F-CEAF-410ED966550B}"/>
              </a:ext>
            </a:extLst>
          </p:cNvPr>
          <p:cNvSpPr txBox="1">
            <a:spLocks/>
          </p:cNvSpPr>
          <p:nvPr/>
        </p:nvSpPr>
        <p:spPr>
          <a:xfrm>
            <a:off x="7086599" y="4193294"/>
            <a:ext cx="3962401" cy="1421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Intraoperative Management</a:t>
            </a:r>
          </a:p>
          <a:p>
            <a:pPr marL="457200">
              <a:spcBef>
                <a:spcPts val="600"/>
              </a:spcBef>
              <a:buClr>
                <a:srgbClr val="CF2429"/>
              </a:buClr>
            </a:pPr>
            <a:r>
              <a:rPr lang="en-US" sz="1400" dirty="0">
                <a:latin typeface="Lub Dub Condensed" panose="020B0506030403020204" pitchFamily="34" charset="0"/>
              </a:rPr>
              <a:t>Effectiveness of routine intraoperative TEE</a:t>
            </a:r>
          </a:p>
          <a:p>
            <a:pPr marL="457200">
              <a:spcBef>
                <a:spcPts val="600"/>
              </a:spcBef>
              <a:buClr>
                <a:srgbClr val="CF2429"/>
              </a:buClr>
            </a:pPr>
            <a:r>
              <a:rPr lang="en-US" sz="1400" dirty="0">
                <a:latin typeface="Lub Dub Condensed" panose="020B0506030403020204" pitchFamily="34" charset="0"/>
              </a:rPr>
              <a:t>Routine use of mechanical circulatory support in patients at high risk of cardiogenic shock</a:t>
            </a:r>
          </a:p>
          <a:p>
            <a:pPr marL="457200">
              <a:spcBef>
                <a:spcPts val="600"/>
              </a:spcBef>
              <a:buClr>
                <a:srgbClr val="CF2429"/>
              </a:buClr>
            </a:pPr>
            <a:r>
              <a:rPr lang="en-US" sz="1400" dirty="0">
                <a:latin typeface="Lub Dub Condensed" panose="020B0506030403020204" pitchFamily="34" charset="0"/>
              </a:rPr>
              <a:t>Utility of pulmonary artery catheters during noncardiac surgery	</a:t>
            </a:r>
          </a:p>
        </p:txBody>
      </p:sp>
      <p:sp>
        <p:nvSpPr>
          <p:cNvPr id="34" name="Oval 33">
            <a:extLst>
              <a:ext uri="{FF2B5EF4-FFF2-40B4-BE49-F238E27FC236}">
                <a16:creationId xmlns:a16="http://schemas.microsoft.com/office/drawing/2014/main" id="{50FF4DD7-F644-E6FF-8D90-F7D675A2078B}"/>
              </a:ext>
              <a:ext uri="{C183D7F6-B498-43B3-948B-1728B52AA6E4}">
                <adec:decorative xmlns:adec="http://schemas.microsoft.com/office/drawing/2017/decorative" val="1"/>
              </a:ext>
            </a:extLst>
          </p:cNvPr>
          <p:cNvSpPr/>
          <p:nvPr/>
        </p:nvSpPr>
        <p:spPr>
          <a:xfrm>
            <a:off x="6095999" y="4476867"/>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C9415BC-4178-96F4-406F-1B30ECFF089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7924" y="4690858"/>
            <a:ext cx="570585" cy="526008"/>
          </a:xfrm>
          <a:prstGeom prst="rect">
            <a:avLst/>
          </a:prstGeom>
        </p:spPr>
      </p:pic>
      <p:pic>
        <p:nvPicPr>
          <p:cNvPr id="10" name="Graphic 9">
            <a:extLst>
              <a:ext uri="{FF2B5EF4-FFF2-40B4-BE49-F238E27FC236}">
                <a16:creationId xmlns:a16="http://schemas.microsoft.com/office/drawing/2014/main" id="{0182571D-B756-D5A0-671D-6E15EA452B8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121" y="4193294"/>
            <a:ext cx="473501" cy="640619"/>
          </a:xfrm>
          <a:prstGeom prst="rect">
            <a:avLst/>
          </a:prstGeom>
        </p:spPr>
      </p:pic>
      <p:pic>
        <p:nvPicPr>
          <p:cNvPr id="9" name="Picture 8">
            <a:extLst>
              <a:ext uri="{FF2B5EF4-FFF2-40B4-BE49-F238E27FC236}">
                <a16:creationId xmlns:a16="http://schemas.microsoft.com/office/drawing/2014/main" id="{23F4FB1E-7C63-DEF5-430A-486E38956C7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50940" y="2296121"/>
            <a:ext cx="703657" cy="703657"/>
          </a:xfrm>
          <a:prstGeom prst="rect">
            <a:avLst/>
          </a:prstGeom>
        </p:spPr>
      </p:pic>
      <p:pic>
        <p:nvPicPr>
          <p:cNvPr id="13" name="Graphic 12">
            <a:extLst>
              <a:ext uri="{FF2B5EF4-FFF2-40B4-BE49-F238E27FC236}">
                <a16:creationId xmlns:a16="http://schemas.microsoft.com/office/drawing/2014/main" id="{3462E20B-9E6A-B641-47B0-D7603E7F157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174" y="1808503"/>
            <a:ext cx="514350" cy="704850"/>
          </a:xfrm>
          <a:prstGeom prst="rect">
            <a:avLst/>
          </a:prstGeom>
        </p:spPr>
      </p:pic>
      <p:sp>
        <p:nvSpPr>
          <p:cNvPr id="5" name="Text Placeholder 4">
            <a:extLst>
              <a:ext uri="{FF2B5EF4-FFF2-40B4-BE49-F238E27FC236}">
                <a16:creationId xmlns:a16="http://schemas.microsoft.com/office/drawing/2014/main" id="{ED7DCFEE-6E99-DA51-E288-9D042B14B904}"/>
              </a:ext>
            </a:extLst>
          </p:cNvPr>
          <p:cNvSpPr>
            <a:spLocks noGrp="1"/>
          </p:cNvSpPr>
          <p:nvPr>
            <p:ph type="body" sz="quarter" idx="13"/>
          </p:nvPr>
        </p:nvSpPr>
        <p:spPr>
          <a:xfrm>
            <a:off x="1454576" y="5873961"/>
            <a:ext cx="9282849" cy="421493"/>
          </a:xfrm>
        </p:spPr>
        <p:txBody>
          <a:bodyPr/>
          <a:lstStyle/>
          <a:p>
            <a:r>
              <a:rPr lang="en-US" b="1" dirty="0"/>
              <a:t>Abbreviations: </a:t>
            </a:r>
            <a:r>
              <a:rPr lang="en-US" dirty="0"/>
              <a:t>DAPT indicates dual anti-platelet therapy; LV, left ventricular; NCS, noncardiac surgery; and TTE, transesophageal echocardiogram.</a:t>
            </a:r>
          </a:p>
        </p:txBody>
      </p:sp>
      <p:sp>
        <p:nvSpPr>
          <p:cNvPr id="4" name="Slide Number Placeholder 3">
            <a:extLst>
              <a:ext uri="{FF2B5EF4-FFF2-40B4-BE49-F238E27FC236}">
                <a16:creationId xmlns:a16="http://schemas.microsoft.com/office/drawing/2014/main" id="{6694CA24-254C-9199-29A0-EAF256BB01C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Tree>
    <p:extLst>
      <p:ext uri="{BB962C8B-B14F-4D97-AF65-F5344CB8AC3E}">
        <p14:creationId xmlns:p14="http://schemas.microsoft.com/office/powerpoint/2010/main" val="401981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2024 AHA/ACC/ACS/ASNC/HRS/SCA/SCCT/SCMR/SVM Guideline for Perioperative Cardiovascular Management for Noncardiac Surgery</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029601"/>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Yimin</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Chen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Evaline Cheng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Adee</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Elhamdani</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Ahmed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Kolkailah</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John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Ostrominski</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Raymond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Yeow</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9648825"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1800" dirty="0">
                <a:solidFill>
                  <a:prstClr val="black"/>
                </a:solidFill>
                <a:latin typeface="Lub Dub Condensed" panose="020B0506030403020204" pitchFamily="34" charset="0"/>
              </a:rPr>
              <a:t>Chen, Y., Cheng, E., </a:t>
            </a:r>
            <a:r>
              <a:rPr lang="en-US" sz="1800" dirty="0" err="1">
                <a:solidFill>
                  <a:prstClr val="black"/>
                </a:solidFill>
                <a:latin typeface="Lub Dub Condensed" panose="020B0506030403020204" pitchFamily="34" charset="0"/>
              </a:rPr>
              <a:t>Elhamdani</a:t>
            </a:r>
            <a:r>
              <a:rPr lang="en-US" sz="1800" dirty="0">
                <a:solidFill>
                  <a:prstClr val="black"/>
                </a:solidFill>
                <a:latin typeface="Lub Dub Condensed" panose="020B0506030403020204" pitchFamily="34" charset="0"/>
              </a:rPr>
              <a:t>, A., </a:t>
            </a:r>
            <a:r>
              <a:rPr lang="en-US" sz="1800" dirty="0" err="1">
                <a:solidFill>
                  <a:prstClr val="black"/>
                </a:solidFill>
                <a:latin typeface="Lub Dub Condensed" panose="020B0506030403020204" pitchFamily="34" charset="0"/>
              </a:rPr>
              <a:t>Kolkailah</a:t>
            </a:r>
            <a:r>
              <a:rPr lang="en-US" sz="1800" dirty="0">
                <a:solidFill>
                  <a:prstClr val="black"/>
                </a:solidFill>
                <a:latin typeface="Lub Dub Condensed" panose="020B0506030403020204" pitchFamily="34" charset="0"/>
              </a:rPr>
              <a:t>, A.A., </a:t>
            </a:r>
            <a:r>
              <a:rPr lang="en-US" sz="1800" dirty="0" err="1">
                <a:solidFill>
                  <a:prstClr val="black"/>
                </a:solidFill>
                <a:latin typeface="Lub Dub Condensed" panose="020B0506030403020204" pitchFamily="34" charset="0"/>
              </a:rPr>
              <a:t>Ostrominski</a:t>
            </a:r>
            <a:r>
              <a:rPr lang="en-US" sz="1800" dirty="0">
                <a:solidFill>
                  <a:prstClr val="black"/>
                </a:solidFill>
                <a:latin typeface="Lub Dub Condensed" panose="020B0506030403020204" pitchFamily="34" charset="0"/>
              </a:rPr>
              <a:t>, J., </a:t>
            </a:r>
            <a:r>
              <a:rPr lang="en-US" sz="1800" dirty="0" err="1">
                <a:solidFill>
                  <a:prstClr val="black"/>
                </a:solidFill>
                <a:latin typeface="Lub Dub Condensed" panose="020B0506030403020204" pitchFamily="34" charset="0"/>
              </a:rPr>
              <a:t>Yeow</a:t>
            </a:r>
            <a:r>
              <a:rPr lang="en-US" sz="1800" dirty="0">
                <a:solidFill>
                  <a:prstClr val="black"/>
                </a:solidFill>
                <a:latin typeface="Lub Dub Condensed" panose="020B0506030403020204" pitchFamily="34" charset="0"/>
              </a:rPr>
              <a:t>, R., Reyna, G.G.,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Update; Adapted from: [PowerPoint slides]. Retrieved from the 2024 </a:t>
            </a:r>
            <a:r>
              <a:rPr lang="en-US" sz="1800" dirty="0">
                <a:effectLst/>
                <a:latin typeface="Lub Dub Condensed" panose="020B0506030403020204" pitchFamily="34" charset="0"/>
                <a:ea typeface="Calibri" panose="020F0502020204030204" pitchFamily="34" charset="0"/>
              </a:rPr>
              <a:t>AHA/ACC/ACS/ASNC/HRS/SCA/SCCT/SCMR/SVM Guideline for Perioperative Cardiovascular Management for Noncardiac Surgery.</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https://professional.heart.org/en/science-news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t>
            </a: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49</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8BBED5-D09F-C25B-6263-53F9086A80DA}"/>
              </a:ext>
              <a:ext uri="{C183D7F6-B498-43B3-948B-1728B52AA6E4}">
                <adec:decorative xmlns:adec="http://schemas.microsoft.com/office/drawing/2017/decorative" val="1"/>
              </a:ext>
            </a:extLst>
          </p:cNvPr>
          <p:cNvSpPr/>
          <p:nvPr/>
        </p:nvSpPr>
        <p:spPr>
          <a:xfrm>
            <a:off x="5436530" y="2893640"/>
            <a:ext cx="301079" cy="26643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04C58F1C-56DD-1665-2A1E-CA4539845EC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9838720"/>
              </p:ext>
            </p:extLst>
          </p:nvPr>
        </p:nvGraphicFramePr>
        <p:xfrm>
          <a:off x="676812" y="1133502"/>
          <a:ext cx="4363649" cy="3875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807E594-8661-5E17-F9E6-3CF3A31B5DF0}"/>
              </a:ext>
              <a:ext uri="{C183D7F6-B498-43B3-948B-1728B52AA6E4}">
                <adec:decorative xmlns:adec="http://schemas.microsoft.com/office/drawing/2017/decorative" val="1"/>
              </a:ext>
            </a:extLst>
          </p:cNvPr>
          <p:cNvSpPr txBox="1"/>
          <p:nvPr/>
        </p:nvSpPr>
        <p:spPr>
          <a:xfrm>
            <a:off x="5432478" y="2472147"/>
            <a:ext cx="4927369" cy="4214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557EDA00-E9AC-70A6-764D-F0C5C6CE3F94}"/>
              </a:ext>
            </a:extLst>
          </p:cNvPr>
          <p:cNvSpPr>
            <a:spLocks noGrp="1"/>
          </p:cNvSpPr>
          <p:nvPr>
            <p:ph type="title"/>
          </p:nvPr>
        </p:nvSpPr>
        <p:spPr>
          <a:xfrm>
            <a:off x="479809" y="182179"/>
            <a:ext cx="10515600" cy="660111"/>
          </a:xfrm>
        </p:spPr>
        <p:txBody>
          <a:bodyPr/>
          <a:lstStyle/>
          <a:p>
            <a:r>
              <a:rPr lang="en-US" dirty="0"/>
              <a:t>Risk Prediction Tools</a:t>
            </a:r>
          </a:p>
        </p:txBody>
      </p:sp>
      <p:sp>
        <p:nvSpPr>
          <p:cNvPr id="24" name="TextBox 23">
            <a:extLst>
              <a:ext uri="{FF2B5EF4-FFF2-40B4-BE49-F238E27FC236}">
                <a16:creationId xmlns:a16="http://schemas.microsoft.com/office/drawing/2014/main" id="{93DFE608-B8BD-37BC-FF0F-C28876193AFB}"/>
              </a:ext>
            </a:extLst>
          </p:cNvPr>
          <p:cNvSpPr txBox="1"/>
          <p:nvPr/>
        </p:nvSpPr>
        <p:spPr>
          <a:xfrm>
            <a:off x="1840427" y="2748122"/>
            <a:ext cx="2173898" cy="646331"/>
          </a:xfrm>
          <a:prstGeom prst="rect">
            <a:avLst/>
          </a:prstGeom>
          <a:noFill/>
        </p:spPr>
        <p:txBody>
          <a:bodyPr wrap="square">
            <a:spAutoFit/>
          </a:bodyPr>
          <a:lstStyle/>
          <a:p>
            <a:pPr lvl="0" algn="ctr">
              <a:lnSpc>
                <a:spcPct val="90000"/>
              </a:lnSpc>
            </a:pPr>
            <a:r>
              <a:rPr lang="en-US" sz="2000" dirty="0">
                <a:latin typeface="Lub Dub Bold" panose="020B0803030403020204" pitchFamily="34" charset="0"/>
              </a:rPr>
              <a:t>Risk </a:t>
            </a:r>
          </a:p>
          <a:p>
            <a:pPr lvl="0" algn="ctr">
              <a:lnSpc>
                <a:spcPct val="90000"/>
              </a:lnSpc>
            </a:pPr>
            <a:r>
              <a:rPr lang="en-US" sz="2000" dirty="0">
                <a:latin typeface="Lub Dub Bold" panose="020B0803030403020204" pitchFamily="34" charset="0"/>
              </a:rPr>
              <a:t>Prediction</a:t>
            </a:r>
          </a:p>
        </p:txBody>
      </p:sp>
      <p:sp>
        <p:nvSpPr>
          <p:cNvPr id="19" name="TextBox 18">
            <a:extLst>
              <a:ext uri="{FF2B5EF4-FFF2-40B4-BE49-F238E27FC236}">
                <a16:creationId xmlns:a16="http://schemas.microsoft.com/office/drawing/2014/main" id="{BE9AE263-231B-D7CC-7600-C924E5A7EACE}"/>
              </a:ext>
            </a:extLst>
          </p:cNvPr>
          <p:cNvSpPr txBox="1"/>
          <p:nvPr/>
        </p:nvSpPr>
        <p:spPr>
          <a:xfrm>
            <a:off x="2309981" y="1391693"/>
            <a:ext cx="1092444" cy="437107"/>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Risk Calculators</a:t>
            </a:r>
          </a:p>
        </p:txBody>
      </p:sp>
      <p:sp>
        <p:nvSpPr>
          <p:cNvPr id="20" name="TextBox 19">
            <a:extLst>
              <a:ext uri="{FF2B5EF4-FFF2-40B4-BE49-F238E27FC236}">
                <a16:creationId xmlns:a16="http://schemas.microsoft.com/office/drawing/2014/main" id="{75B3148B-D967-5C80-0661-EFEC090D6E5D}"/>
              </a:ext>
            </a:extLst>
          </p:cNvPr>
          <p:cNvSpPr txBox="1"/>
          <p:nvPr/>
        </p:nvSpPr>
        <p:spPr>
          <a:xfrm>
            <a:off x="3772895" y="2613833"/>
            <a:ext cx="1092444" cy="707951"/>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Surgical Factors</a:t>
            </a:r>
            <a:br>
              <a:rPr lang="en-US" sz="1400" b="1" dirty="0">
                <a:solidFill>
                  <a:schemeClr val="bg1"/>
                </a:solidFill>
                <a:latin typeface="Lub Dub Condensed" panose="020B0506030403020204" pitchFamily="34" charset="0"/>
              </a:rPr>
            </a:br>
            <a:r>
              <a:rPr lang="en-US" sz="1100" dirty="0">
                <a:solidFill>
                  <a:schemeClr val="bg1"/>
                </a:solidFill>
                <a:latin typeface="Lub Dub Condensed" panose="020B0506030403020204" pitchFamily="34" charset="0"/>
              </a:rPr>
              <a:t>Surgical timing and risk</a:t>
            </a:r>
          </a:p>
        </p:txBody>
      </p:sp>
      <p:sp>
        <p:nvSpPr>
          <p:cNvPr id="21" name="TextBox 20">
            <a:extLst>
              <a:ext uri="{FF2B5EF4-FFF2-40B4-BE49-F238E27FC236}">
                <a16:creationId xmlns:a16="http://schemas.microsoft.com/office/drawing/2014/main" id="{2E684575-28D9-2A3C-A2EB-8FD916897C84}"/>
              </a:ext>
            </a:extLst>
          </p:cNvPr>
          <p:cNvSpPr txBox="1"/>
          <p:nvPr/>
        </p:nvSpPr>
        <p:spPr>
          <a:xfrm>
            <a:off x="2309981" y="4194835"/>
            <a:ext cx="1092444" cy="843372"/>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Cardiac Biomarkers*</a:t>
            </a:r>
          </a:p>
          <a:p>
            <a:pPr lvl="0" algn="ctr">
              <a:lnSpc>
                <a:spcPct val="80000"/>
              </a:lnSpc>
            </a:pPr>
            <a:r>
              <a:rPr lang="en-US" sz="1100" dirty="0">
                <a:solidFill>
                  <a:schemeClr val="bg1"/>
                </a:solidFill>
                <a:latin typeface="Lub Dub Condensed" panose="020B0506030403020204" pitchFamily="34" charset="0"/>
              </a:rPr>
              <a:t>Troponin(2a), BNP or NT-</a:t>
            </a:r>
            <a:r>
              <a:rPr lang="en-US" sz="1100" dirty="0" err="1">
                <a:solidFill>
                  <a:schemeClr val="bg1"/>
                </a:solidFill>
                <a:latin typeface="Lub Dub Condensed" panose="020B0506030403020204" pitchFamily="34" charset="0"/>
              </a:rPr>
              <a:t>proBNP</a:t>
            </a:r>
            <a:r>
              <a:rPr lang="en-US" sz="1100" dirty="0">
                <a:solidFill>
                  <a:schemeClr val="bg1"/>
                </a:solidFill>
                <a:latin typeface="Lub Dub Condensed" panose="020B0506030403020204" pitchFamily="34" charset="0"/>
              </a:rPr>
              <a:t> (2b)</a:t>
            </a:r>
          </a:p>
        </p:txBody>
      </p:sp>
      <p:sp>
        <p:nvSpPr>
          <p:cNvPr id="22" name="TextBox 21">
            <a:extLst>
              <a:ext uri="{FF2B5EF4-FFF2-40B4-BE49-F238E27FC236}">
                <a16:creationId xmlns:a16="http://schemas.microsoft.com/office/drawing/2014/main" id="{F4DBA4F5-CC27-4A44-3334-F84B5271A367}"/>
              </a:ext>
            </a:extLst>
          </p:cNvPr>
          <p:cNvSpPr txBox="1"/>
          <p:nvPr/>
        </p:nvSpPr>
        <p:spPr>
          <a:xfrm>
            <a:off x="847067" y="2581891"/>
            <a:ext cx="1092444" cy="978794"/>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Patient Factors</a:t>
            </a:r>
            <a:br>
              <a:rPr lang="en-US" sz="1400" b="1" dirty="0">
                <a:solidFill>
                  <a:schemeClr val="bg1"/>
                </a:solidFill>
                <a:latin typeface="Lub Dub Condensed" panose="020B0506030403020204" pitchFamily="34" charset="0"/>
              </a:rPr>
            </a:br>
            <a:r>
              <a:rPr lang="en-US" sz="1100" dirty="0">
                <a:solidFill>
                  <a:schemeClr val="bg1"/>
                </a:solidFill>
                <a:latin typeface="Lub Dub Condensed" panose="020B0506030403020204" pitchFamily="34" charset="0"/>
              </a:rPr>
              <a:t>Functional status, frailty, Medical Conditions</a:t>
            </a:r>
            <a:endParaRPr lang="en-US" sz="1400" dirty="0">
              <a:solidFill>
                <a:schemeClr val="bg1"/>
              </a:solidFill>
              <a:latin typeface="Lub Dub Condensed" panose="020B0506030403020204" pitchFamily="34" charset="0"/>
            </a:endParaRPr>
          </a:p>
        </p:txBody>
      </p:sp>
      <p:graphicFrame>
        <p:nvGraphicFramePr>
          <p:cNvPr id="8" name="Content Placeholder 5">
            <a:extLst>
              <a:ext uri="{FF2B5EF4-FFF2-40B4-BE49-F238E27FC236}">
                <a16:creationId xmlns:a16="http://schemas.microsoft.com/office/drawing/2014/main" id="{E4720205-2154-8CFD-5A81-73B7C0324C1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9047856"/>
              </p:ext>
            </p:extLst>
          </p:nvPr>
        </p:nvGraphicFramePr>
        <p:xfrm>
          <a:off x="5432481" y="1025236"/>
          <a:ext cx="4927370" cy="1130906"/>
        </p:xfrm>
        <a:graphic>
          <a:graphicData uri="http://schemas.openxmlformats.org/drawingml/2006/table">
            <a:tbl>
              <a:tblPr firstRow="1" bandRow="1">
                <a:tableStyleId>{5C22544A-7EE6-4342-B048-85BDC9FD1C3A}</a:tableStyleId>
              </a:tblPr>
              <a:tblGrid>
                <a:gridCol w="654196">
                  <a:extLst>
                    <a:ext uri="{9D8B030D-6E8A-4147-A177-3AD203B41FA5}">
                      <a16:colId xmlns:a16="http://schemas.microsoft.com/office/drawing/2014/main" val="2649235253"/>
                    </a:ext>
                  </a:extLst>
                </a:gridCol>
                <a:gridCol w="4273174">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known cardiovascular disease (CVD) being considered for NCS, a validated risk-prediction tool can be useful to estimate the risk of perioperative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8" name="TextBox 17">
            <a:extLst>
              <a:ext uri="{FF2B5EF4-FFF2-40B4-BE49-F238E27FC236}">
                <a16:creationId xmlns:a16="http://schemas.microsoft.com/office/drawing/2014/main" id="{13CAB0FA-6973-E1BD-65EE-5BEEFC3F214F}"/>
              </a:ext>
            </a:extLst>
          </p:cNvPr>
          <p:cNvSpPr txBox="1"/>
          <p:nvPr/>
        </p:nvSpPr>
        <p:spPr>
          <a:xfrm>
            <a:off x="814292" y="5384811"/>
            <a:ext cx="4226169" cy="430887"/>
          </a:xfrm>
          <a:prstGeom prst="rect">
            <a:avLst/>
          </a:prstGeom>
          <a:noFill/>
        </p:spPr>
        <p:txBody>
          <a:bodyPr wrap="square">
            <a:spAutoFit/>
          </a:bodyPr>
          <a:lstStyle/>
          <a:p>
            <a:pPr marL="111125" indent="-111125"/>
            <a:r>
              <a:rPr lang="en-US" sz="1050" dirty="0">
                <a:latin typeface="Lub Dub Condensed" panose="020B0506030403020204" pitchFamily="34" charset="0"/>
              </a:rPr>
              <a:t>*  For pts with CVD, age ≥65 years, or age ≥45 years with symptoms suggestive of CVD undergoing elevated risk NCS</a:t>
            </a:r>
          </a:p>
        </p:txBody>
      </p:sp>
      <p:sp>
        <p:nvSpPr>
          <p:cNvPr id="7" name="TextBox 6">
            <a:extLst>
              <a:ext uri="{FF2B5EF4-FFF2-40B4-BE49-F238E27FC236}">
                <a16:creationId xmlns:a16="http://schemas.microsoft.com/office/drawing/2014/main" id="{33114192-6C99-E482-624A-30AEB84C4D13}"/>
              </a:ext>
              <a:ext uri="{C183D7F6-B498-43B3-948B-1728B52AA6E4}">
                <adec:decorative xmlns:adec="http://schemas.microsoft.com/office/drawing/2017/decorative" val="0"/>
              </a:ext>
            </a:extLst>
          </p:cNvPr>
          <p:cNvSpPr txBox="1"/>
          <p:nvPr/>
        </p:nvSpPr>
        <p:spPr>
          <a:xfrm>
            <a:off x="5432477" y="2548347"/>
            <a:ext cx="4927371" cy="326848"/>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Risk Calculators</a:t>
            </a:r>
          </a:p>
        </p:txBody>
      </p:sp>
      <p:sp>
        <p:nvSpPr>
          <p:cNvPr id="3" name="Content Placeholder 2">
            <a:extLst>
              <a:ext uri="{FF2B5EF4-FFF2-40B4-BE49-F238E27FC236}">
                <a16:creationId xmlns:a16="http://schemas.microsoft.com/office/drawing/2014/main" id="{3746D190-EAFE-C713-70EF-A550F745E33E}"/>
              </a:ext>
            </a:extLst>
          </p:cNvPr>
          <p:cNvSpPr>
            <a:spLocks noGrp="1"/>
          </p:cNvSpPr>
          <p:nvPr>
            <p:ph idx="1"/>
          </p:nvPr>
        </p:nvSpPr>
        <p:spPr>
          <a:xfrm>
            <a:off x="5737611" y="3010175"/>
            <a:ext cx="4614586" cy="1983177"/>
          </a:xfrm>
        </p:spPr>
        <p:txBody>
          <a:bodyPr wrap="square">
            <a:noAutofit/>
          </a:bodyPr>
          <a:lstStyle/>
          <a:p>
            <a:r>
              <a:rPr lang="en-US" sz="1400" dirty="0"/>
              <a:t>Goldman Index of Cardiac Risk</a:t>
            </a:r>
          </a:p>
          <a:p>
            <a:r>
              <a:rPr lang="en-US" sz="1400" dirty="0">
                <a:solidFill>
                  <a:srgbClr val="CF2429"/>
                </a:solidFill>
              </a:rPr>
              <a:t>Revised Cardiac Risk Index (RCRI)</a:t>
            </a:r>
          </a:p>
          <a:p>
            <a:r>
              <a:rPr lang="en-US" sz="1400" dirty="0">
                <a:solidFill>
                  <a:srgbClr val="CF2429"/>
                </a:solidFill>
              </a:rPr>
              <a:t>Universal NSQIP Perioperative MI and Cardiac Arrest (MICA) Risk Calculator</a:t>
            </a:r>
          </a:p>
          <a:p>
            <a:r>
              <a:rPr lang="en-US" sz="1400" dirty="0">
                <a:solidFill>
                  <a:srgbClr val="CF2429"/>
                </a:solidFill>
              </a:rPr>
              <a:t>NSQIP Surgical Risk Calculator</a:t>
            </a:r>
          </a:p>
          <a:p>
            <a:r>
              <a:rPr lang="en-US" sz="1400" dirty="0"/>
              <a:t>Surgical Outcome Risk Tool</a:t>
            </a:r>
          </a:p>
          <a:p>
            <a:r>
              <a:rPr lang="en-US" sz="1400" dirty="0"/>
              <a:t>NSQIP Geriatric-Sensitive Perioperative Cardiac Risk Index</a:t>
            </a:r>
          </a:p>
          <a:p>
            <a:r>
              <a:rPr lang="en-US" sz="1400" dirty="0"/>
              <a:t>AUB-HAS2 Cardiovascular Risk Index</a:t>
            </a:r>
          </a:p>
        </p:txBody>
      </p:sp>
      <p:sp>
        <p:nvSpPr>
          <p:cNvPr id="9" name="TextBox 8">
            <a:extLst>
              <a:ext uri="{FF2B5EF4-FFF2-40B4-BE49-F238E27FC236}">
                <a16:creationId xmlns:a16="http://schemas.microsoft.com/office/drawing/2014/main" id="{C7CCDC99-49BE-62DE-379D-243BF2CDA792}"/>
              </a:ext>
              <a:ext uri="{C183D7F6-B498-43B3-948B-1728B52AA6E4}">
                <adec:decorative xmlns:adec="http://schemas.microsoft.com/office/drawing/2017/decorative" val="1"/>
              </a:ext>
            </a:extLst>
          </p:cNvPr>
          <p:cNvSpPr txBox="1"/>
          <p:nvPr/>
        </p:nvSpPr>
        <p:spPr>
          <a:xfrm rot="16200000">
            <a:off x="5089494" y="4654353"/>
            <a:ext cx="1032632" cy="307777"/>
          </a:xfrm>
          <a:prstGeom prst="rect">
            <a:avLst/>
          </a:prstGeom>
          <a:noFill/>
        </p:spPr>
        <p:txBody>
          <a:bodyPr wrap="square" rtlCol="0">
            <a:spAutoFit/>
          </a:bodyPr>
          <a:lstStyle/>
          <a:p>
            <a:r>
              <a:rPr lang="en-US" sz="1400" b="1" dirty="0">
                <a:latin typeface="Lub Dub Condensed" panose="020B0506030403020204" pitchFamily="34" charset="0"/>
                <a:cs typeface="Arial" panose="020B0604020202020204" pitchFamily="34" charset="0"/>
              </a:rPr>
              <a:t>NEWEST</a:t>
            </a:r>
          </a:p>
        </p:txBody>
      </p:sp>
      <p:sp>
        <p:nvSpPr>
          <p:cNvPr id="12" name="TextBox 11">
            <a:extLst>
              <a:ext uri="{FF2B5EF4-FFF2-40B4-BE49-F238E27FC236}">
                <a16:creationId xmlns:a16="http://schemas.microsoft.com/office/drawing/2014/main" id="{D1A0E87A-8F03-7236-BB06-72C91466F763}"/>
              </a:ext>
              <a:ext uri="{C183D7F6-B498-43B3-948B-1728B52AA6E4}">
                <adec:decorative xmlns:adec="http://schemas.microsoft.com/office/drawing/2017/decorative" val="1"/>
              </a:ext>
            </a:extLst>
          </p:cNvPr>
          <p:cNvSpPr txBox="1"/>
          <p:nvPr/>
        </p:nvSpPr>
        <p:spPr>
          <a:xfrm rot="16200000">
            <a:off x="5202488" y="3458891"/>
            <a:ext cx="775866" cy="307777"/>
          </a:xfrm>
          <a:prstGeom prst="rect">
            <a:avLst/>
          </a:prstGeom>
          <a:noFill/>
        </p:spPr>
        <p:txBody>
          <a:bodyPr wrap="square">
            <a:spAutoFit/>
          </a:bodyPr>
          <a:lstStyle/>
          <a:p>
            <a:r>
              <a:rPr lang="en-US" sz="1400" b="1" dirty="0">
                <a:latin typeface="Lub Dub Condensed" panose="020B0506030403020204" pitchFamily="34" charset="0"/>
                <a:cs typeface="Arial" panose="020B0604020202020204" pitchFamily="34" charset="0"/>
              </a:rPr>
              <a:t>OLDEST</a:t>
            </a:r>
            <a:endParaRPr lang="en-US" sz="1400" dirty="0"/>
          </a:p>
        </p:txBody>
      </p:sp>
      <p:cxnSp>
        <p:nvCxnSpPr>
          <p:cNvPr id="14" name="Straight Arrow Connector 13">
            <a:extLst>
              <a:ext uri="{FF2B5EF4-FFF2-40B4-BE49-F238E27FC236}">
                <a16:creationId xmlns:a16="http://schemas.microsoft.com/office/drawing/2014/main" id="{777243BD-E0E4-699C-7712-91905FCFEB4F}"/>
              </a:ext>
              <a:ext uri="{C183D7F6-B498-43B3-948B-1728B52AA6E4}">
                <adec:decorative xmlns:adec="http://schemas.microsoft.com/office/drawing/2017/decorative" val="1"/>
              </a:ext>
            </a:extLst>
          </p:cNvPr>
          <p:cNvCxnSpPr/>
          <p:nvPr/>
        </p:nvCxnSpPr>
        <p:spPr>
          <a:xfrm>
            <a:off x="5590421" y="4000713"/>
            <a:ext cx="0" cy="51269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820416B-9FFE-E4B2-947F-C1AC40CF5278}"/>
              </a:ext>
            </a:extLst>
          </p:cNvPr>
          <p:cNvSpPr>
            <a:spLocks noGrp="1"/>
          </p:cNvSpPr>
          <p:nvPr>
            <p:ph type="body" sz="quarter" idx="13"/>
          </p:nvPr>
        </p:nvSpPr>
        <p:spPr/>
        <p:txBody>
          <a:bodyPr/>
          <a:lstStyle/>
          <a:p>
            <a:r>
              <a:rPr lang="en-US" b="1" dirty="0"/>
              <a:t>Abbreviations: </a:t>
            </a:r>
            <a:r>
              <a:rPr lang="en-US" dirty="0"/>
              <a:t>AUB indicates American University of Beirut; COR, class of recommendation; CVD, cardiovascular disease; LOE, level of evidence; MACE, major cardiovascular adverse events; NCS, non-cardiac surgery; and NSQIP, National Surgical Quality Improvement Program.</a:t>
            </a:r>
          </a:p>
        </p:txBody>
      </p:sp>
      <p:sp>
        <p:nvSpPr>
          <p:cNvPr id="4" name="Slide Number Placeholder 3">
            <a:extLst>
              <a:ext uri="{FF2B5EF4-FFF2-40B4-BE49-F238E27FC236}">
                <a16:creationId xmlns:a16="http://schemas.microsoft.com/office/drawing/2014/main" id="{91506809-0280-E7C4-3256-1410E8DDFE7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375548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p:txBody>
          <a:bodyPr/>
          <a:lstStyle/>
          <a:p>
            <a:r>
              <a:rPr lang="en-US" dirty="0"/>
              <a:t>Patient Factors: </a:t>
            </a:r>
            <a:r>
              <a:rPr lang="en-US" dirty="0">
                <a:solidFill>
                  <a:srgbClr val="CF2429"/>
                </a:solidFill>
                <a:latin typeface="Lub Dub Medium" panose="020B0603030403020204" pitchFamily="34" charset="0"/>
              </a:rPr>
              <a:t>Functional Capacity and Frailty</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845687" y="1237050"/>
            <a:ext cx="447921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1300969" y="1303725"/>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Functional Capacity</a:t>
            </a:r>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15924588"/>
              </p:ext>
            </p:extLst>
          </p:nvPr>
        </p:nvGraphicFramePr>
        <p:xfrm>
          <a:off x="833582" y="1664898"/>
          <a:ext cx="4500420" cy="1280160"/>
        </p:xfrm>
        <a:graphic>
          <a:graphicData uri="http://schemas.openxmlformats.org/drawingml/2006/table">
            <a:tbl>
              <a:tblPr firstRow="1" bandRow="1">
                <a:tableStyleId>{5C22544A-7EE6-4342-B048-85BDC9FD1C3A}</a:tableStyleId>
              </a:tblPr>
              <a:tblGrid>
                <a:gridCol w="597511">
                  <a:extLst>
                    <a:ext uri="{9D8B030D-6E8A-4147-A177-3AD203B41FA5}">
                      <a16:colId xmlns:a16="http://schemas.microsoft.com/office/drawing/2014/main" val="2649235253"/>
                    </a:ext>
                  </a:extLst>
                </a:gridCol>
                <a:gridCol w="390290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elevated risk NCS, structured assessment of functional capacity  is reasonable to stratify risk of perioperative adverse cardiovascular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2" name="TextBox 11">
            <a:extLst>
              <a:ext uri="{FF2B5EF4-FFF2-40B4-BE49-F238E27FC236}">
                <a16:creationId xmlns:a16="http://schemas.microsoft.com/office/drawing/2014/main" id="{D97E71C7-BB53-CE57-D4AB-2ECFBD743CEC}"/>
              </a:ext>
              <a:ext uri="{C183D7F6-B498-43B3-948B-1728B52AA6E4}">
                <adec:decorative xmlns:adec="http://schemas.microsoft.com/office/drawing/2017/decorative" val="1"/>
              </a:ext>
            </a:extLst>
          </p:cNvPr>
          <p:cNvSpPr txBox="1"/>
          <p:nvPr/>
        </p:nvSpPr>
        <p:spPr>
          <a:xfrm>
            <a:off x="5975717" y="1237050"/>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416FF3BB-F6C3-E53A-0124-7824274DBECC}"/>
              </a:ext>
              <a:ext uri="{C183D7F6-B498-43B3-948B-1728B52AA6E4}">
                <adec:decorative xmlns:adec="http://schemas.microsoft.com/office/drawing/2017/decorative" val="0"/>
              </a:ext>
            </a:extLst>
          </p:cNvPr>
          <p:cNvSpPr txBox="1"/>
          <p:nvPr/>
        </p:nvSpPr>
        <p:spPr>
          <a:xfrm>
            <a:off x="6296810" y="130372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Frailty</a:t>
            </a:r>
          </a:p>
        </p:txBody>
      </p:sp>
      <p:graphicFrame>
        <p:nvGraphicFramePr>
          <p:cNvPr id="14" name="Content Placeholder 5">
            <a:extLst>
              <a:ext uri="{FF2B5EF4-FFF2-40B4-BE49-F238E27FC236}">
                <a16:creationId xmlns:a16="http://schemas.microsoft.com/office/drawing/2014/main" id="{ECE6BB62-7077-67F2-6B23-108704A092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51461698"/>
              </p:ext>
            </p:extLst>
          </p:nvPr>
        </p:nvGraphicFramePr>
        <p:xfrm>
          <a:off x="5962650" y="1664898"/>
          <a:ext cx="4857751" cy="1280160"/>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all patients with perceived frailty who are undergoing elevated risk NCS, preoperative frailty assessment using a validated tool can be useful for evaluating perioperative risk and guiding management.</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E79B6212-B1E2-F3CF-6813-761632CCD90C}"/>
              </a:ext>
              <a:ext uri="{C183D7F6-B498-43B3-948B-1728B52AA6E4}">
                <adec:decorative xmlns:adec="http://schemas.microsoft.com/office/drawing/2017/decorative" val="0"/>
              </a:ext>
            </a:extLst>
          </p:cNvPr>
          <p:cNvSpPr txBox="1"/>
          <p:nvPr/>
        </p:nvSpPr>
        <p:spPr>
          <a:xfrm>
            <a:off x="2748750" y="3429000"/>
            <a:ext cx="582355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Assessing Functional Capacity</a:t>
            </a:r>
          </a:p>
        </p:txBody>
      </p:sp>
      <p:graphicFrame>
        <p:nvGraphicFramePr>
          <p:cNvPr id="16" name="Table 15">
            <a:extLst>
              <a:ext uri="{FF2B5EF4-FFF2-40B4-BE49-F238E27FC236}">
                <a16:creationId xmlns:a16="http://schemas.microsoft.com/office/drawing/2014/main" id="{B3F09C6E-608C-CD1F-3F93-07283C4BE8F9}"/>
              </a:ext>
            </a:extLst>
          </p:cNvPr>
          <p:cNvGraphicFramePr>
            <a:graphicFrameLocks noGrp="1"/>
          </p:cNvGraphicFramePr>
          <p:nvPr>
            <p:extLst>
              <p:ext uri="{D42A27DB-BD31-4B8C-83A1-F6EECF244321}">
                <p14:modId xmlns:p14="http://schemas.microsoft.com/office/powerpoint/2010/main" val="928296697"/>
              </p:ext>
            </p:extLst>
          </p:nvPr>
        </p:nvGraphicFramePr>
        <p:xfrm>
          <a:off x="1483828" y="3354622"/>
          <a:ext cx="4276524" cy="1402080"/>
        </p:xfrm>
        <a:graphic>
          <a:graphicData uri="http://schemas.openxmlformats.org/drawingml/2006/table">
            <a:tbl>
              <a:tblPr firstRow="1" bandRow="1">
                <a:tableStyleId>{5C22544A-7EE6-4342-B048-85BDC9FD1C3A}</a:tableStyleId>
              </a:tblPr>
              <a:tblGrid>
                <a:gridCol w="2547113">
                  <a:extLst>
                    <a:ext uri="{9D8B030D-6E8A-4147-A177-3AD203B41FA5}">
                      <a16:colId xmlns:a16="http://schemas.microsoft.com/office/drawing/2014/main" val="3718292322"/>
                    </a:ext>
                  </a:extLst>
                </a:gridCol>
                <a:gridCol w="1729411">
                  <a:extLst>
                    <a:ext uri="{9D8B030D-6E8A-4147-A177-3AD203B41FA5}">
                      <a16:colId xmlns:a16="http://schemas.microsoft.com/office/drawing/2014/main" val="793025408"/>
                    </a:ext>
                  </a:extLst>
                </a:gridCol>
              </a:tblGrid>
              <a:tr h="468236">
                <a:tc>
                  <a:txBody>
                    <a:bodyPr/>
                    <a:lstStyle/>
                    <a:p>
                      <a:pPr marL="461963" indent="0" algn="l"/>
                      <a:r>
                        <a:rPr lang="en-US" sz="1600" dirty="0">
                          <a:solidFill>
                            <a:schemeClr val="tx1"/>
                          </a:solidFill>
                          <a:latin typeface="Lub Dub Bold" panose="020B0803030403020204" pitchFamily="34" charset="0"/>
                        </a:rPr>
                        <a:t>Walk up 2 flights of stairs?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Lub Dub Bold" panose="020B0803030403020204" pitchFamily="34" charset="0"/>
                        </a:rPr>
                        <a:t>≥</a:t>
                      </a: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4 METS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7528713"/>
                  </a:ext>
                </a:extLst>
              </a:tr>
              <a:tr h="454929">
                <a:tc>
                  <a:txBody>
                    <a:bodyPr/>
                    <a:lstStyle/>
                    <a:p>
                      <a:pPr marL="461963" indent="0" algn="l"/>
                      <a:r>
                        <a:rPr lang="en-US" sz="1600" dirty="0">
                          <a:solidFill>
                            <a:schemeClr val="tx1"/>
                          </a:solidFill>
                          <a:latin typeface="Lub Dub Bold" panose="020B0803030403020204" pitchFamily="34" charset="0"/>
                        </a:rPr>
                        <a:t>Duke Activity Status Index (DASI) </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kern="1200" dirty="0">
                          <a:solidFill>
                            <a:schemeClr val="tx1"/>
                          </a:solidFill>
                          <a:latin typeface="Lub Dub Bold" panose="020B0803030403020204" pitchFamily="34" charset="0"/>
                          <a:ea typeface="+mn-ea"/>
                          <a:cs typeface="+mn-cs"/>
                        </a:rPr>
                        <a:t>&gt;34</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8696547"/>
                  </a:ext>
                </a:extLst>
              </a:tr>
            </a:tbl>
          </a:graphicData>
        </a:graphic>
      </p:graphicFrame>
      <p:cxnSp>
        <p:nvCxnSpPr>
          <p:cNvPr id="19" name="Straight Arrow Connector 18">
            <a:extLst>
              <a:ext uri="{FF2B5EF4-FFF2-40B4-BE49-F238E27FC236}">
                <a16:creationId xmlns:a16="http://schemas.microsoft.com/office/drawing/2014/main" id="{68A36164-B576-4E7D-5FD2-40204B2D2FFA}"/>
              </a:ext>
              <a:ext uri="{C183D7F6-B498-43B3-948B-1728B52AA6E4}">
                <adec:decorative xmlns:adec="http://schemas.microsoft.com/office/drawing/2017/decorative" val="1"/>
              </a:ext>
            </a:extLst>
          </p:cNvPr>
          <p:cNvCxnSpPr>
            <a:cxnSpLocks/>
          </p:cNvCxnSpPr>
          <p:nvPr/>
        </p:nvCxnSpPr>
        <p:spPr>
          <a:xfrm>
            <a:off x="4032504" y="3651331"/>
            <a:ext cx="4032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ED488D-B97B-6058-B9A5-16DD271D29B5}"/>
              </a:ext>
              <a:ext uri="{C183D7F6-B498-43B3-948B-1728B52AA6E4}">
                <adec:decorative xmlns:adec="http://schemas.microsoft.com/office/drawing/2017/decorative" val="1"/>
              </a:ext>
            </a:extLst>
          </p:cNvPr>
          <p:cNvCxnSpPr>
            <a:cxnSpLocks/>
          </p:cNvCxnSpPr>
          <p:nvPr/>
        </p:nvCxnSpPr>
        <p:spPr>
          <a:xfrm>
            <a:off x="4032504" y="4350024"/>
            <a:ext cx="4032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F191873-1F4C-AED1-1E35-1EDE3D512D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4608" y="1248506"/>
            <a:ext cx="316246" cy="392379"/>
          </a:xfrm>
          <a:prstGeom prst="rect">
            <a:avLst/>
          </a:prstGeom>
        </p:spPr>
      </p:pic>
      <p:sp>
        <p:nvSpPr>
          <p:cNvPr id="23" name="Oval 22">
            <a:extLst>
              <a:ext uri="{FF2B5EF4-FFF2-40B4-BE49-F238E27FC236}">
                <a16:creationId xmlns:a16="http://schemas.microsoft.com/office/drawing/2014/main" id="{63B9A1FA-8EA9-CBC6-61DB-FEA3E1703D22}"/>
              </a:ext>
              <a:ext uri="{C183D7F6-B498-43B3-948B-1728B52AA6E4}">
                <adec:decorative xmlns:adec="http://schemas.microsoft.com/office/drawing/2017/decorative" val="1"/>
              </a:ext>
            </a:extLst>
          </p:cNvPr>
          <p:cNvSpPr/>
          <p:nvPr/>
        </p:nvSpPr>
        <p:spPr>
          <a:xfrm>
            <a:off x="784813" y="4055662"/>
            <a:ext cx="706372" cy="706372"/>
          </a:xfrm>
          <a:prstGeom prst="ellipse">
            <a:avLst/>
          </a:prstGeom>
          <a:solidFill>
            <a:srgbClr val="2F559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614497-9D39-5811-35BD-51DB66EB2512}"/>
              </a:ext>
              <a:ext uri="{C183D7F6-B498-43B3-948B-1728B52AA6E4}">
                <adec:decorative xmlns:adec="http://schemas.microsoft.com/office/drawing/2017/decorative" val="1"/>
              </a:ext>
            </a:extLst>
          </p:cNvPr>
          <p:cNvSpPr/>
          <p:nvPr/>
        </p:nvSpPr>
        <p:spPr>
          <a:xfrm>
            <a:off x="781398" y="3290038"/>
            <a:ext cx="706372" cy="706372"/>
          </a:xfrm>
          <a:prstGeom prst="ellipse">
            <a:avLst/>
          </a:prstGeom>
          <a:solidFill>
            <a:srgbClr val="2F559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57E4A5C-D0BB-4C64-188D-D25B7003E7D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624" y="4158203"/>
            <a:ext cx="417741" cy="501289"/>
          </a:xfrm>
          <a:prstGeom prst="rect">
            <a:avLst/>
          </a:prstGeom>
        </p:spPr>
      </p:pic>
      <p:pic>
        <p:nvPicPr>
          <p:cNvPr id="29" name="Graphic 28">
            <a:extLst>
              <a:ext uri="{FF2B5EF4-FFF2-40B4-BE49-F238E27FC236}">
                <a16:creationId xmlns:a16="http://schemas.microsoft.com/office/drawing/2014/main" id="{05A99DCD-6704-5310-13DA-22E6821ADCA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4823" y="1243090"/>
            <a:ext cx="343542" cy="414271"/>
          </a:xfrm>
          <a:prstGeom prst="rect">
            <a:avLst/>
          </a:prstGeom>
        </p:spPr>
      </p:pic>
      <p:pic>
        <p:nvPicPr>
          <p:cNvPr id="17" name="Graphic 16">
            <a:extLst>
              <a:ext uri="{FF2B5EF4-FFF2-40B4-BE49-F238E27FC236}">
                <a16:creationId xmlns:a16="http://schemas.microsoft.com/office/drawing/2014/main" id="{7DB1E84F-680C-6434-A463-BD73BD2020E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6621" y="3315521"/>
            <a:ext cx="642757" cy="655405"/>
          </a:xfrm>
          <a:prstGeom prst="rect">
            <a:avLst/>
          </a:prstGeom>
        </p:spPr>
      </p:pic>
      <p:sp>
        <p:nvSpPr>
          <p:cNvPr id="15" name="TextBox 14">
            <a:extLst>
              <a:ext uri="{FF2B5EF4-FFF2-40B4-BE49-F238E27FC236}">
                <a16:creationId xmlns:a16="http://schemas.microsoft.com/office/drawing/2014/main" id="{745B1B95-C526-F93D-9401-53C0985B3ACA}"/>
              </a:ext>
            </a:extLst>
          </p:cNvPr>
          <p:cNvSpPr txBox="1"/>
          <p:nvPr/>
        </p:nvSpPr>
        <p:spPr>
          <a:xfrm>
            <a:off x="6346324" y="3178363"/>
            <a:ext cx="4715033" cy="1680460"/>
          </a:xfrm>
          <a:prstGeom prst="rect">
            <a:avLst/>
          </a:prstGeom>
          <a:noFill/>
        </p:spPr>
        <p:txBody>
          <a:bodyPr wrap="square" rtlCol="0">
            <a:spAutoFit/>
          </a:bodyPr>
          <a:lstStyle/>
          <a:p>
            <a:pPr marL="231775" indent="-231775">
              <a:lnSpc>
                <a:spcPct val="90000"/>
              </a:lnSpc>
              <a:spcAft>
                <a:spcPts val="600"/>
              </a:spcAft>
              <a:buFont typeface="Arial" panose="020B0604020202020204" pitchFamily="34" charset="0"/>
              <a:buChar char="•"/>
            </a:pPr>
            <a:r>
              <a:rPr lang="en-US" sz="1400" i="1" dirty="0">
                <a:latin typeface="Lub Dub Condensed" panose="020B0506030403020204" pitchFamily="34" charset="0"/>
              </a:rPr>
              <a:t>“Physiologic declines across multiple organ systems resulting in increased vulnerability to stressors”</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Prevalence </a:t>
            </a:r>
            <a:r>
              <a:rPr lang="en-US" sz="1400" b="1" dirty="0">
                <a:solidFill>
                  <a:srgbClr val="CF2429"/>
                </a:solidFill>
                <a:latin typeface="Lub Dub Condensed" panose="020B0506030403020204" pitchFamily="34" charset="0"/>
              </a:rPr>
              <a:t>10.7% </a:t>
            </a:r>
            <a:r>
              <a:rPr lang="en-US" sz="1400" dirty="0">
                <a:latin typeface="Lub Dub Condensed" panose="020B0506030403020204" pitchFamily="34" charset="0"/>
              </a:rPr>
              <a:t>among community-dwelling individuals ≥65 years of age</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Frailty </a:t>
            </a:r>
            <a:r>
              <a:rPr lang="en-US" sz="1400" b="1" dirty="0">
                <a:solidFill>
                  <a:srgbClr val="CF2429"/>
                </a:solidFill>
                <a:latin typeface="Lub Dub Condensed" panose="020B0506030403020204" pitchFamily="34" charset="0"/>
              </a:rPr>
              <a:t>2x</a:t>
            </a:r>
            <a:r>
              <a:rPr lang="en-US" sz="1400" dirty="0">
                <a:latin typeface="Lub Dub Condensed" panose="020B0506030403020204" pitchFamily="34" charset="0"/>
              </a:rPr>
              <a:t> higher in women ♀ than men ♂</a:t>
            </a:r>
          </a:p>
          <a:p>
            <a:pPr marL="231775" indent="-231775">
              <a:lnSpc>
                <a:spcPct val="90000"/>
              </a:lnSpc>
              <a:spcAft>
                <a:spcPts val="600"/>
              </a:spcAft>
              <a:buFont typeface="Arial" panose="020B0604020202020204" pitchFamily="34" charset="0"/>
              <a:buChar char="•"/>
            </a:pPr>
            <a:r>
              <a:rPr lang="en-US" sz="1400" b="1" dirty="0">
                <a:latin typeface="Lub Dub Condensed" panose="020B0506030403020204" pitchFamily="34" charset="0"/>
              </a:rPr>
              <a:t>Validated instruments: </a:t>
            </a:r>
            <a:r>
              <a:rPr lang="en-US" sz="1400" dirty="0">
                <a:latin typeface="Lub Dub Condensed" panose="020B0506030403020204" pitchFamily="34" charset="0"/>
              </a:rPr>
              <a:t>Physical Frailty Phenotype, Deficit Accumulation Index, FRAIL Scale, Clinical Frailty Scale, SPPB</a:t>
            </a:r>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COR indicates class of recommendation; LOE, level of evidence;</a:t>
            </a:r>
            <a:br>
              <a:rPr lang="en-US" dirty="0"/>
            </a:br>
            <a:r>
              <a:rPr lang="en-US" dirty="0"/>
              <a:t>MET, metabolic equivalent; NCS, non-cardiac surgery; and SPPB, Short Physical Performance Battery</a:t>
            </a:r>
          </a:p>
        </p:txBody>
      </p:sp>
    </p:spTree>
    <p:extLst>
      <p:ext uri="{BB962C8B-B14F-4D97-AF65-F5344CB8AC3E}">
        <p14:creationId xmlns:p14="http://schemas.microsoft.com/office/powerpoint/2010/main" val="394489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p:txBody>
          <a:bodyPr/>
          <a:lstStyle/>
          <a:p>
            <a:r>
              <a:rPr lang="en-US" dirty="0"/>
              <a:t>Preoperative Risk Stratification: </a:t>
            </a:r>
            <a:r>
              <a:rPr lang="en-US" dirty="0">
                <a:solidFill>
                  <a:srgbClr val="CF2429"/>
                </a:solidFill>
                <a:latin typeface="Lub Dub Medium" panose="020B0603030403020204" pitchFamily="34" charset="0"/>
              </a:rPr>
              <a:t>Biomarkers</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2750979" y="1402079"/>
            <a:ext cx="3345021" cy="447899"/>
          </a:xfrm>
          <a:prstGeom prst="rect">
            <a:avLst/>
          </a:prstGeom>
          <a:solidFill>
            <a:schemeClr val="bg2">
              <a:lumMod val="2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2530353" y="1461112"/>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BNP or NT-</a:t>
            </a:r>
            <a:r>
              <a:rPr lang="en-US" dirty="0" err="1"/>
              <a:t>proBNP</a:t>
            </a:r>
            <a:endParaRPr lang="en-US" dirty="0"/>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64960861"/>
              </p:ext>
            </p:extLst>
          </p:nvPr>
        </p:nvGraphicFramePr>
        <p:xfrm>
          <a:off x="2750979" y="1892580"/>
          <a:ext cx="6921246" cy="1724808"/>
        </p:xfrm>
        <a:graphic>
          <a:graphicData uri="http://schemas.openxmlformats.org/drawingml/2006/table">
            <a:tbl>
              <a:tblPr firstRow="1" bandRow="1">
                <a:tableStyleId>{5C22544A-7EE6-4342-B048-85BDC9FD1C3A}</a:tableStyleId>
              </a:tblPr>
              <a:tblGrid>
                <a:gridCol w="918918">
                  <a:extLst>
                    <a:ext uri="{9D8B030D-6E8A-4147-A177-3AD203B41FA5}">
                      <a16:colId xmlns:a16="http://schemas.microsoft.com/office/drawing/2014/main" val="2649235253"/>
                    </a:ext>
                  </a:extLst>
                </a:gridCol>
                <a:gridCol w="6002328">
                  <a:extLst>
                    <a:ext uri="{9D8B030D-6E8A-4147-A177-3AD203B41FA5}">
                      <a16:colId xmlns:a16="http://schemas.microsoft.com/office/drawing/2014/main" val="3265590656"/>
                    </a:ext>
                  </a:extLst>
                </a:gridCol>
              </a:tblGrid>
              <a:tr h="28305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8952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algn="l"/>
                      <a:r>
                        <a:rPr lang="en-US" sz="1400" b="0" i="0" u="none" strike="noStrike" kern="1200" baseline="0" dirty="0">
                          <a:solidFill>
                            <a:schemeClr val="dk1"/>
                          </a:solidFill>
                          <a:latin typeface="Lub Dub Condensed" panose="020B0506030403020204" pitchFamily="34" charset="0"/>
                          <a:ea typeface="+mn-ea"/>
                          <a:cs typeface="+mn-cs"/>
                        </a:rPr>
                        <a:t>In patients with known CVD, or age ≥65 years, or age ≥45 years with symptoms suggestive of CVD undergoing elevated-risk NCS, it is reasonable to measure</a:t>
                      </a:r>
                      <a:r>
                        <a:rPr lang="en-US" sz="1400" b="1" i="0" u="none" strike="noStrike" kern="1200" baseline="0" dirty="0">
                          <a:solidFill>
                            <a:schemeClr val="dk1"/>
                          </a:solidFill>
                          <a:latin typeface="Lub Dub Condensed" panose="020B0506030403020204" pitchFamily="34" charset="0"/>
                          <a:ea typeface="+mn-ea"/>
                          <a:cs typeface="+mn-cs"/>
                        </a:rPr>
                        <a:t> B-type natriuretic peptide (BNP) or N-terminal pro–B-type natriuretic peptide (NT-</a:t>
                      </a:r>
                      <a:r>
                        <a:rPr lang="en-US" sz="1400" b="1" i="0" u="none" strike="noStrike" kern="1200" baseline="0" dirty="0" err="1">
                          <a:solidFill>
                            <a:schemeClr val="dk1"/>
                          </a:solidFill>
                          <a:latin typeface="Lub Dub Condensed" panose="020B0506030403020204" pitchFamily="34" charset="0"/>
                          <a:ea typeface="+mn-ea"/>
                          <a:cs typeface="+mn-cs"/>
                        </a:rPr>
                        <a:t>proBNP</a:t>
                      </a:r>
                      <a:r>
                        <a:rPr lang="en-US" sz="1400" b="1" i="0" u="none" strike="noStrike" kern="1200" baseline="0" dirty="0">
                          <a:solidFill>
                            <a:schemeClr val="dk1"/>
                          </a:solidFill>
                          <a:latin typeface="Lub Dub Condensed" panose="020B0506030403020204" pitchFamily="34" charset="0"/>
                          <a:ea typeface="+mn-ea"/>
                          <a:cs typeface="+mn-cs"/>
                        </a:rPr>
                        <a:t>)</a:t>
                      </a:r>
                      <a:r>
                        <a:rPr lang="en-US" sz="1400" b="0" i="0" u="none" strike="noStrike" kern="1200" baseline="0" dirty="0">
                          <a:solidFill>
                            <a:schemeClr val="dk1"/>
                          </a:solidFill>
                          <a:latin typeface="Lub Dub Condensed" panose="020B0506030403020204" pitchFamily="34" charset="0"/>
                          <a:ea typeface="+mn-ea"/>
                          <a:cs typeface="+mn-cs"/>
                        </a:rPr>
                        <a:t> before surgery to supplement evaluation of perioperative risk.</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2" name="TextBox 11">
            <a:extLst>
              <a:ext uri="{FF2B5EF4-FFF2-40B4-BE49-F238E27FC236}">
                <a16:creationId xmlns:a16="http://schemas.microsoft.com/office/drawing/2014/main" id="{D97E71C7-BB53-CE57-D4AB-2ECFBD743CEC}"/>
              </a:ext>
              <a:ext uri="{C183D7F6-B498-43B3-948B-1728B52AA6E4}">
                <adec:decorative xmlns:adec="http://schemas.microsoft.com/office/drawing/2017/decorative" val="1"/>
              </a:ext>
            </a:extLst>
          </p:cNvPr>
          <p:cNvSpPr txBox="1"/>
          <p:nvPr/>
        </p:nvSpPr>
        <p:spPr>
          <a:xfrm>
            <a:off x="2750979" y="3660150"/>
            <a:ext cx="3345021" cy="447899"/>
          </a:xfrm>
          <a:prstGeom prst="rect">
            <a:avLst/>
          </a:prstGeom>
          <a:solidFill>
            <a:schemeClr val="bg2">
              <a:lumMod val="2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416FF3BB-F6C3-E53A-0124-7824274DBECC}"/>
              </a:ext>
              <a:ext uri="{C183D7F6-B498-43B3-948B-1728B52AA6E4}">
                <adec:decorative xmlns:adec="http://schemas.microsoft.com/office/drawing/2017/decorative" val="0"/>
              </a:ext>
            </a:extLst>
          </p:cNvPr>
          <p:cNvSpPr txBox="1"/>
          <p:nvPr/>
        </p:nvSpPr>
        <p:spPr>
          <a:xfrm>
            <a:off x="2134193" y="3716053"/>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Cardiac Troponin</a:t>
            </a:r>
          </a:p>
        </p:txBody>
      </p:sp>
      <p:graphicFrame>
        <p:nvGraphicFramePr>
          <p:cNvPr id="14" name="Content Placeholder 5">
            <a:extLst>
              <a:ext uri="{FF2B5EF4-FFF2-40B4-BE49-F238E27FC236}">
                <a16:creationId xmlns:a16="http://schemas.microsoft.com/office/drawing/2014/main" id="{ECE6BB62-7077-67F2-6B23-108704A092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69837324"/>
              </p:ext>
            </p:extLst>
          </p:nvPr>
        </p:nvGraphicFramePr>
        <p:xfrm>
          <a:off x="2750979" y="4117468"/>
          <a:ext cx="6921246" cy="1655749"/>
        </p:xfrm>
        <a:graphic>
          <a:graphicData uri="http://schemas.openxmlformats.org/drawingml/2006/table">
            <a:tbl>
              <a:tblPr firstRow="1" bandRow="1">
                <a:tableStyleId>{5C22544A-7EE6-4342-B048-85BDC9FD1C3A}</a:tableStyleId>
              </a:tblPr>
              <a:tblGrid>
                <a:gridCol w="918918">
                  <a:extLst>
                    <a:ext uri="{9D8B030D-6E8A-4147-A177-3AD203B41FA5}">
                      <a16:colId xmlns:a16="http://schemas.microsoft.com/office/drawing/2014/main" val="2649235253"/>
                    </a:ext>
                  </a:extLst>
                </a:gridCol>
                <a:gridCol w="6002328">
                  <a:extLst>
                    <a:ext uri="{9D8B030D-6E8A-4147-A177-3AD203B41FA5}">
                      <a16:colId xmlns:a16="http://schemas.microsoft.com/office/drawing/2014/main" val="3265590656"/>
                    </a:ext>
                  </a:extLst>
                </a:gridCol>
              </a:tblGrid>
              <a:tr h="4336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221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b="0" i="0" u="none" strike="noStrike" kern="1200" baseline="0" dirty="0">
                          <a:solidFill>
                            <a:schemeClr val="dk1"/>
                          </a:solidFill>
                          <a:latin typeface="Lub Dub Condensed" panose="020B0506030403020204" pitchFamily="34" charset="0"/>
                          <a:ea typeface="+mn-ea"/>
                          <a:cs typeface="+mn-cs"/>
                        </a:rPr>
                        <a:t>In patients with known CVD, or age ≥65 years, or age ≥45 years with symptoms suggestive of CVD undergoing elevated-risk NCS, it may be reasonable to measure </a:t>
                      </a:r>
                      <a:r>
                        <a:rPr lang="en-US" sz="1400" b="1" i="0" u="none" strike="noStrike" kern="1200" baseline="0" dirty="0">
                          <a:solidFill>
                            <a:schemeClr val="dk1"/>
                          </a:solidFill>
                          <a:latin typeface="Lub Dub Condensed" panose="020B0506030403020204" pitchFamily="34" charset="0"/>
                          <a:ea typeface="+mn-ea"/>
                          <a:cs typeface="+mn-cs"/>
                        </a:rPr>
                        <a:t>cardiac troponin (</a:t>
                      </a:r>
                      <a:r>
                        <a:rPr lang="en-US" sz="1400" b="1" i="0" u="none" strike="noStrike" kern="1200" baseline="0" dirty="0" err="1">
                          <a:solidFill>
                            <a:schemeClr val="dk1"/>
                          </a:solidFill>
                          <a:latin typeface="Lub Dub Condensed" panose="020B0506030403020204" pitchFamily="34" charset="0"/>
                          <a:ea typeface="+mn-ea"/>
                          <a:cs typeface="+mn-cs"/>
                        </a:rPr>
                        <a:t>cTn</a:t>
                      </a:r>
                      <a:r>
                        <a:rPr lang="en-US" sz="1400" b="1" i="0" u="none" strike="noStrike" kern="1200" baseline="0" dirty="0">
                          <a:solidFill>
                            <a:schemeClr val="dk1"/>
                          </a:solidFill>
                          <a:latin typeface="Lub Dub Condensed" panose="020B0506030403020204" pitchFamily="34" charset="0"/>
                          <a:ea typeface="+mn-ea"/>
                          <a:cs typeface="+mn-cs"/>
                        </a:rPr>
                        <a:t>) </a:t>
                      </a:r>
                      <a:r>
                        <a:rPr lang="en-US" sz="1400" b="0" i="0" u="none" strike="noStrike" kern="1200" baseline="0" dirty="0">
                          <a:solidFill>
                            <a:schemeClr val="dk1"/>
                          </a:solidFill>
                          <a:latin typeface="Lub Dub Condensed" panose="020B0506030403020204" pitchFamily="34" charset="0"/>
                          <a:ea typeface="+mn-ea"/>
                          <a:cs typeface="+mn-cs"/>
                        </a:rPr>
                        <a:t>before surgery to supplement evaluation of perioperative risk.</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23" name="Oval 22">
            <a:extLst>
              <a:ext uri="{FF2B5EF4-FFF2-40B4-BE49-F238E27FC236}">
                <a16:creationId xmlns:a16="http://schemas.microsoft.com/office/drawing/2014/main" id="{63B9A1FA-8EA9-CBC6-61DB-FEA3E1703D22}"/>
              </a:ext>
              <a:ext uri="{C183D7F6-B498-43B3-948B-1728B52AA6E4}">
                <adec:decorative xmlns:adec="http://schemas.microsoft.com/office/drawing/2017/decorative" val="1"/>
              </a:ext>
            </a:extLst>
          </p:cNvPr>
          <p:cNvSpPr/>
          <p:nvPr/>
        </p:nvSpPr>
        <p:spPr>
          <a:xfrm>
            <a:off x="838200" y="4105656"/>
            <a:ext cx="1431416" cy="1448619"/>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614497-9D39-5811-35BD-51DB66EB2512}"/>
              </a:ext>
              <a:ext uri="{C183D7F6-B498-43B3-948B-1728B52AA6E4}">
                <adec:decorative xmlns:adec="http://schemas.microsoft.com/office/drawing/2017/decorative" val="1"/>
              </a:ext>
            </a:extLst>
          </p:cNvPr>
          <p:cNvSpPr/>
          <p:nvPr/>
        </p:nvSpPr>
        <p:spPr>
          <a:xfrm>
            <a:off x="845687" y="2121432"/>
            <a:ext cx="1423929" cy="1475786"/>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COR indicates class of recommendation; BNP, B-type natriuretic peptide; </a:t>
            </a:r>
            <a:r>
              <a:rPr lang="en-US" dirty="0" err="1"/>
              <a:t>cTn</a:t>
            </a:r>
            <a:r>
              <a:rPr lang="en-US" dirty="0"/>
              <a:t>, cardiac troponin; CVD, cardiovascular disease; NCS, noncardiac surgery; and NT-</a:t>
            </a:r>
            <a:r>
              <a:rPr lang="en-US" dirty="0" err="1"/>
              <a:t>proBNP</a:t>
            </a:r>
            <a:r>
              <a:rPr lang="en-US" dirty="0"/>
              <a:t>, N-terminal pro-B-type natriuretic peptide.</a:t>
            </a:r>
          </a:p>
        </p:txBody>
      </p:sp>
      <p:pic>
        <p:nvPicPr>
          <p:cNvPr id="9" name="Graphic 8" descr="Water with solid fill">
            <a:extLst>
              <a:ext uri="{FF2B5EF4-FFF2-40B4-BE49-F238E27FC236}">
                <a16:creationId xmlns:a16="http://schemas.microsoft.com/office/drawing/2014/main" id="{13FBB162-5FF2-B0BD-4F2F-FC8283D358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451" y="2387579"/>
            <a:ext cx="914400" cy="914400"/>
          </a:xfrm>
          <a:prstGeom prst="rect">
            <a:avLst/>
          </a:prstGeom>
        </p:spPr>
      </p:pic>
      <p:pic>
        <p:nvPicPr>
          <p:cNvPr id="21" name="Graphic 20" descr="Water outline">
            <a:extLst>
              <a:ext uri="{FF2B5EF4-FFF2-40B4-BE49-F238E27FC236}">
                <a16:creationId xmlns:a16="http://schemas.microsoft.com/office/drawing/2014/main" id="{27817485-1C50-BCDD-1B93-D55A5F1AE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708" y="4342518"/>
            <a:ext cx="914400" cy="914400"/>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2481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12-Lead ECG</a:t>
            </a:r>
          </a:p>
        </p:txBody>
      </p:sp>
      <p:sp>
        <p:nvSpPr>
          <p:cNvPr id="10" name="TextBox 9">
            <a:extLst>
              <a:ext uri="{FF2B5EF4-FFF2-40B4-BE49-F238E27FC236}">
                <a16:creationId xmlns:a16="http://schemas.microsoft.com/office/drawing/2014/main" id="{712C29EF-B78B-1D1D-5EFB-3E8945FC5F16}"/>
              </a:ext>
              <a:ext uri="{C183D7F6-B498-43B3-948B-1728B52AA6E4}">
                <adec:decorative xmlns:adec="http://schemas.microsoft.com/office/drawing/2017/decorative" val="1"/>
              </a:ext>
            </a:extLst>
          </p:cNvPr>
          <p:cNvSpPr txBox="1"/>
          <p:nvPr/>
        </p:nvSpPr>
        <p:spPr>
          <a:xfrm>
            <a:off x="926382" y="1741693"/>
            <a:ext cx="3585431"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IF preoperative ECG shows </a:t>
            </a:r>
            <a:r>
              <a:rPr lang="en-US" u="sng" dirty="0"/>
              <a:t>new abnormalities</a:t>
            </a:r>
            <a:r>
              <a:rPr lang="en-US" dirty="0"/>
              <a:t>*</a:t>
            </a:r>
          </a:p>
        </p:txBody>
      </p:sp>
      <p:sp>
        <p:nvSpPr>
          <p:cNvPr id="11" name="Round Same Side Corner Rectangle 60">
            <a:extLst>
              <a:ext uri="{FF2B5EF4-FFF2-40B4-BE49-F238E27FC236}">
                <a16:creationId xmlns:a16="http://schemas.microsoft.com/office/drawing/2014/main" id="{E3A9074D-2844-EEA7-E1FF-96C3BFF97890}"/>
              </a:ext>
              <a:ext uri="{C183D7F6-B498-43B3-948B-1728B52AA6E4}">
                <adec:decorative xmlns:adec="http://schemas.microsoft.com/office/drawing/2017/decorative" val="1"/>
              </a:ext>
            </a:extLst>
          </p:cNvPr>
          <p:cNvSpPr/>
          <p:nvPr/>
        </p:nvSpPr>
        <p:spPr>
          <a:xfrm>
            <a:off x="927030" y="2517339"/>
            <a:ext cx="3583424" cy="64560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further evaluation to refine cardiovascular risk </a:t>
            </a:r>
          </a:p>
          <a:p>
            <a:pPr algn="ctr"/>
            <a:r>
              <a:rPr lang="en-US" sz="1200" b="1" dirty="0">
                <a:solidFill>
                  <a:schemeClr val="tx1"/>
                </a:solidFill>
                <a:latin typeface="Lub Dub Condensed" panose="020B0506030403020204"/>
              </a:rPr>
              <a:t>(Class 2a)</a:t>
            </a:r>
          </a:p>
        </p:txBody>
      </p:sp>
      <p:cxnSp>
        <p:nvCxnSpPr>
          <p:cNvPr id="12" name="Straight Arrow Connector 11">
            <a:extLst>
              <a:ext uri="{FF2B5EF4-FFF2-40B4-BE49-F238E27FC236}">
                <a16:creationId xmlns:a16="http://schemas.microsoft.com/office/drawing/2014/main" id="{20A517FA-549E-8C6B-4565-8494A1216EA7}"/>
              </a:ext>
              <a:ext uri="{C183D7F6-B498-43B3-948B-1728B52AA6E4}">
                <adec:decorative xmlns:adec="http://schemas.microsoft.com/office/drawing/2017/decorative" val="1"/>
              </a:ext>
            </a:extLst>
          </p:cNvPr>
          <p:cNvCxnSpPr>
            <a:cxnSpLocks/>
            <a:endCxn id="11" idx="0"/>
          </p:cNvCxnSpPr>
          <p:nvPr/>
        </p:nvCxnSpPr>
        <p:spPr>
          <a:xfrm>
            <a:off x="2718742" y="2297244"/>
            <a:ext cx="0" cy="2200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7432C9-091A-BEAD-DE11-40F0B4D8FEC8}"/>
              </a:ext>
              <a:ext uri="{C183D7F6-B498-43B3-948B-1728B52AA6E4}">
                <adec:decorative xmlns:adec="http://schemas.microsoft.com/office/drawing/2017/decorative" val="1"/>
              </a:ext>
            </a:extLst>
          </p:cNvPr>
          <p:cNvSpPr txBox="1"/>
          <p:nvPr/>
        </p:nvSpPr>
        <p:spPr>
          <a:xfrm>
            <a:off x="6574044" y="1750548"/>
            <a:ext cx="3434681" cy="61894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Elevated (intermediate, high) risk surgery? </a:t>
            </a:r>
          </a:p>
        </p:txBody>
      </p:sp>
      <p:sp>
        <p:nvSpPr>
          <p:cNvPr id="18" name="Round Same Side Corner Rectangle 60">
            <a:extLst>
              <a:ext uri="{FF2B5EF4-FFF2-40B4-BE49-F238E27FC236}">
                <a16:creationId xmlns:a16="http://schemas.microsoft.com/office/drawing/2014/main" id="{DE7A3AC9-E72D-426F-9719-B444B31D6F95}"/>
              </a:ext>
              <a:ext uri="{C183D7F6-B498-43B3-948B-1728B52AA6E4}">
                <adec:decorative xmlns:adec="http://schemas.microsoft.com/office/drawing/2017/decorative" val="1"/>
              </a:ext>
            </a:extLst>
          </p:cNvPr>
          <p:cNvSpPr/>
          <p:nvPr/>
        </p:nvSpPr>
        <p:spPr>
          <a:xfrm>
            <a:off x="8912940" y="2917073"/>
            <a:ext cx="1556509" cy="54343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ECG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p>
        </p:txBody>
      </p:sp>
      <p:sp>
        <p:nvSpPr>
          <p:cNvPr id="3" name="Rectangle 2" descr="If preoperative ECG shows a new abnormality then it is reasonable to obtain further evaluation to determine cardiovascular risk.">
            <a:extLst>
              <a:ext uri="{FF2B5EF4-FFF2-40B4-BE49-F238E27FC236}">
                <a16:creationId xmlns:a16="http://schemas.microsoft.com/office/drawing/2014/main" id="{9ED3456F-5EFA-1AB1-D663-E3504EDD5276}"/>
              </a:ext>
            </a:extLst>
          </p:cNvPr>
          <p:cNvSpPr/>
          <p:nvPr/>
        </p:nvSpPr>
        <p:spPr>
          <a:xfrm>
            <a:off x="879667" y="1614997"/>
            <a:ext cx="3731209" cy="165652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780395-B81D-1BD1-9376-12E95F101A46}"/>
              </a:ext>
              <a:ext uri="{C183D7F6-B498-43B3-948B-1728B52AA6E4}">
                <adec:decorative xmlns:adec="http://schemas.microsoft.com/office/drawing/2017/decorative" val="0"/>
              </a:ext>
            </a:extLst>
          </p:cNvPr>
          <p:cNvSpPr txBox="1"/>
          <p:nvPr/>
        </p:nvSpPr>
        <p:spPr>
          <a:xfrm>
            <a:off x="824280" y="3368086"/>
            <a:ext cx="3800474" cy="1959511"/>
          </a:xfrm>
          <a:prstGeom prst="rect">
            <a:avLst/>
          </a:prstGeom>
          <a:noFill/>
        </p:spPr>
        <p:txBody>
          <a:bodyPr wrap="square" rtlCol="0">
            <a:spAutoFit/>
          </a:bodyPr>
          <a:lstStyle/>
          <a:p>
            <a:r>
              <a:rPr lang="en-US" sz="1400" b="1" i="0" dirty="0">
                <a:solidFill>
                  <a:srgbClr val="000000"/>
                </a:solidFill>
                <a:effectLst/>
                <a:latin typeface="Lub Dub Condensed" panose="020B0506030403020204" pitchFamily="34" charset="0"/>
                <a:cs typeface="Arial" panose="020B0604020202020204" pitchFamily="34" charset="0"/>
              </a:rPr>
              <a:t>*Abnormalities may include:</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ST segment elevation or depression, T wave inversions</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L</a:t>
            </a:r>
            <a:r>
              <a:rPr lang="en-US" sz="1200" b="0" i="0" dirty="0">
                <a:solidFill>
                  <a:srgbClr val="000000"/>
                </a:solidFill>
                <a:effectLst/>
                <a:latin typeface="Lub Dub Condensed" panose="020B0506030403020204" pitchFamily="34" charset="0"/>
                <a:cs typeface="Arial" panose="020B0604020202020204" pitchFamily="34" charset="0"/>
              </a:rPr>
              <a:t>eft ventricular hypertrophy</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S</a:t>
            </a:r>
            <a:r>
              <a:rPr lang="en-US" sz="1200" b="0" i="0" dirty="0">
                <a:solidFill>
                  <a:srgbClr val="000000"/>
                </a:solidFill>
                <a:effectLst/>
                <a:latin typeface="Lub Dub Condensed" panose="020B0506030403020204" pitchFamily="34" charset="0"/>
                <a:cs typeface="Arial" panose="020B0604020202020204" pitchFamily="34" charset="0"/>
              </a:rPr>
              <a:t>ignificant pathologic Q-waves</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Mobitz type II or higher AV block</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B</a:t>
            </a:r>
            <a:r>
              <a:rPr lang="en-US" sz="1200" b="0" i="0" dirty="0">
                <a:solidFill>
                  <a:srgbClr val="000000"/>
                </a:solidFill>
                <a:effectLst/>
                <a:latin typeface="Lub Dub Condensed" panose="020B0506030403020204" pitchFamily="34" charset="0"/>
                <a:cs typeface="Arial" panose="020B0604020202020204" pitchFamily="34" charset="0"/>
              </a:rPr>
              <a:t>undle branch block</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QT prolongation</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A</a:t>
            </a:r>
            <a:r>
              <a:rPr lang="en-US" sz="1200" b="0" i="0" dirty="0">
                <a:solidFill>
                  <a:srgbClr val="000000"/>
                </a:solidFill>
                <a:effectLst/>
                <a:latin typeface="Lub Dub Condensed" panose="020B0506030403020204" pitchFamily="34" charset="0"/>
                <a:cs typeface="Arial" panose="020B0604020202020204" pitchFamily="34" charset="0"/>
              </a:rPr>
              <a:t>trial fibrillation </a:t>
            </a:r>
            <a:endParaRPr lang="en-US" sz="1200" dirty="0">
              <a:latin typeface="Lub Dub Condensed" panose="020B0506030403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24F6A-877F-1443-A715-F663699F5601}"/>
              </a:ext>
              <a:ext uri="{C183D7F6-B498-43B3-948B-1728B52AA6E4}">
                <adec:decorative xmlns:adec="http://schemas.microsoft.com/office/drawing/2017/decorative" val="1"/>
              </a:ext>
            </a:extLst>
          </p:cNvPr>
          <p:cNvSpPr txBox="1"/>
          <p:nvPr/>
        </p:nvSpPr>
        <p:spPr>
          <a:xfrm>
            <a:off x="6010687" y="2916251"/>
            <a:ext cx="2471066" cy="54343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Known CAD, significant arrhythmia, PAD, cerebrovascular disease, significant SHD, or symptoms?</a:t>
            </a:r>
          </a:p>
        </p:txBody>
      </p:sp>
      <p:cxnSp>
        <p:nvCxnSpPr>
          <p:cNvPr id="28" name="Elbow Connector 82">
            <a:extLst>
              <a:ext uri="{FF2B5EF4-FFF2-40B4-BE49-F238E27FC236}">
                <a16:creationId xmlns:a16="http://schemas.microsoft.com/office/drawing/2014/main" id="{31BD23AD-D55F-9ECB-8980-CA02B4B2BFAE}"/>
              </a:ext>
              <a:ext uri="{C183D7F6-B498-43B3-948B-1728B52AA6E4}">
                <adec:decorative xmlns:adec="http://schemas.microsoft.com/office/drawing/2017/decorative" val="1"/>
              </a:ext>
            </a:extLst>
          </p:cNvPr>
          <p:cNvCxnSpPr>
            <a:cxnSpLocks/>
            <a:stCxn id="15" idx="2"/>
            <a:endCxn id="20" idx="0"/>
          </p:cNvCxnSpPr>
          <p:nvPr/>
        </p:nvCxnSpPr>
        <p:spPr>
          <a:xfrm rot="5400000">
            <a:off x="7495423" y="2120288"/>
            <a:ext cx="546761" cy="10451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F6213770-A583-CE82-E821-F12634A15BC4}"/>
              </a:ext>
              <a:ext uri="{C183D7F6-B498-43B3-948B-1728B52AA6E4}">
                <adec:decorative xmlns:adec="http://schemas.microsoft.com/office/drawing/2017/decorative" val="1"/>
              </a:ext>
            </a:extLst>
          </p:cNvPr>
          <p:cNvCxnSpPr>
            <a:cxnSpLocks/>
            <a:stCxn id="15" idx="2"/>
            <a:endCxn id="18" idx="0"/>
          </p:cNvCxnSpPr>
          <p:nvPr/>
        </p:nvCxnSpPr>
        <p:spPr>
          <a:xfrm rot="16200000" flipH="1">
            <a:off x="8717499" y="1943376"/>
            <a:ext cx="547583" cy="13998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 Same Side Corner Rectangle 60">
            <a:extLst>
              <a:ext uri="{FF2B5EF4-FFF2-40B4-BE49-F238E27FC236}">
                <a16:creationId xmlns:a16="http://schemas.microsoft.com/office/drawing/2014/main" id="{E01EC059-CF03-A6BB-E744-443DA4A52F35}"/>
              </a:ext>
              <a:ext uri="{C183D7F6-B498-43B3-948B-1728B52AA6E4}">
                <adec:decorative xmlns:adec="http://schemas.microsoft.com/office/drawing/2017/decorative" val="1"/>
              </a:ext>
            </a:extLst>
          </p:cNvPr>
          <p:cNvSpPr/>
          <p:nvPr/>
        </p:nvSpPr>
        <p:spPr>
          <a:xfrm>
            <a:off x="6010687" y="4335892"/>
            <a:ext cx="975123" cy="5434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ECG</a:t>
            </a:r>
          </a:p>
          <a:p>
            <a:pPr algn="ctr"/>
            <a:r>
              <a:rPr lang="en-US" sz="1200" b="1" dirty="0">
                <a:solidFill>
                  <a:schemeClr val="tx1"/>
                </a:solidFill>
                <a:latin typeface="Lub Dub Condensed" panose="020B0506030403020204"/>
              </a:rPr>
              <a:t>(Class 2a)</a:t>
            </a:r>
          </a:p>
        </p:txBody>
      </p:sp>
      <p:cxnSp>
        <p:nvCxnSpPr>
          <p:cNvPr id="38" name="Elbow Connector 82">
            <a:extLst>
              <a:ext uri="{FF2B5EF4-FFF2-40B4-BE49-F238E27FC236}">
                <a16:creationId xmlns:a16="http://schemas.microsoft.com/office/drawing/2014/main" id="{1755BA39-2900-250E-55DD-A6EE44CA8F5A}"/>
              </a:ext>
              <a:ext uri="{C183D7F6-B498-43B3-948B-1728B52AA6E4}">
                <adec:decorative xmlns:adec="http://schemas.microsoft.com/office/drawing/2017/decorative" val="1"/>
              </a:ext>
            </a:extLst>
          </p:cNvPr>
          <p:cNvCxnSpPr>
            <a:cxnSpLocks/>
            <a:stCxn id="20" idx="2"/>
            <a:endCxn id="42" idx="0"/>
          </p:cNvCxnSpPr>
          <p:nvPr/>
        </p:nvCxnSpPr>
        <p:spPr>
          <a:xfrm rot="16200000" flipH="1">
            <a:off x="7164434" y="3541468"/>
            <a:ext cx="878287" cy="71471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078F4249-2733-1419-930B-1B0BC6846C93}"/>
              </a:ext>
              <a:ext uri="{C183D7F6-B498-43B3-948B-1728B52AA6E4}">
                <adec:decorative xmlns:adec="http://schemas.microsoft.com/office/drawing/2017/decorative" val="1"/>
              </a:ext>
            </a:extLst>
          </p:cNvPr>
          <p:cNvCxnSpPr>
            <a:cxnSpLocks/>
            <a:stCxn id="20" idx="2"/>
            <a:endCxn id="36" idx="0"/>
          </p:cNvCxnSpPr>
          <p:nvPr/>
        </p:nvCxnSpPr>
        <p:spPr>
          <a:xfrm rot="5400000">
            <a:off x="6434130" y="3523802"/>
            <a:ext cx="876210" cy="7479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ound Same Side Corner Rectangle 60">
            <a:extLst>
              <a:ext uri="{FF2B5EF4-FFF2-40B4-BE49-F238E27FC236}">
                <a16:creationId xmlns:a16="http://schemas.microsoft.com/office/drawing/2014/main" id="{D7A9CD67-2C3F-26BB-8AC1-FB270CDCE798}"/>
              </a:ext>
              <a:ext uri="{C183D7F6-B498-43B3-948B-1728B52AA6E4}">
                <adec:decorative xmlns:adec="http://schemas.microsoft.com/office/drawing/2017/decorative" val="1"/>
              </a:ext>
            </a:extLst>
          </p:cNvPr>
          <p:cNvSpPr/>
          <p:nvPr/>
        </p:nvSpPr>
        <p:spPr>
          <a:xfrm>
            <a:off x="7473372" y="4337969"/>
            <a:ext cx="975123" cy="54343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ECG</a:t>
            </a:r>
          </a:p>
          <a:p>
            <a:pPr algn="ctr"/>
            <a:r>
              <a:rPr lang="en-US" sz="1200" b="1" dirty="0">
                <a:solidFill>
                  <a:schemeClr val="tx1"/>
                </a:solidFill>
                <a:latin typeface="Lub Dub Condensed" panose="020B0506030403020204"/>
              </a:rPr>
              <a:t>(Class 2b)</a:t>
            </a:r>
          </a:p>
        </p:txBody>
      </p:sp>
      <p:sp>
        <p:nvSpPr>
          <p:cNvPr id="26" name="TextBox 25">
            <a:extLst>
              <a:ext uri="{FF2B5EF4-FFF2-40B4-BE49-F238E27FC236}">
                <a16:creationId xmlns:a16="http://schemas.microsoft.com/office/drawing/2014/main" id="{B6652D3C-CBAF-EEFB-673B-FF2BB316F50E}"/>
              </a:ext>
              <a:ext uri="{C183D7F6-B498-43B3-948B-1728B52AA6E4}">
                <adec:decorative xmlns:adec="http://schemas.microsoft.com/office/drawing/2017/decorative" val="1"/>
              </a:ext>
            </a:extLst>
          </p:cNvPr>
          <p:cNvSpPr txBox="1"/>
          <p:nvPr/>
        </p:nvSpPr>
        <p:spPr>
          <a:xfrm>
            <a:off x="6714249" y="379246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7" name="TextBox 26">
            <a:extLst>
              <a:ext uri="{FF2B5EF4-FFF2-40B4-BE49-F238E27FC236}">
                <a16:creationId xmlns:a16="http://schemas.microsoft.com/office/drawing/2014/main" id="{CA7B1F14-D991-8E44-DC85-784A3D70C97E}"/>
              </a:ext>
              <a:ext uri="{C183D7F6-B498-43B3-948B-1728B52AA6E4}">
                <adec:decorative xmlns:adec="http://schemas.microsoft.com/office/drawing/2017/decorative" val="1"/>
              </a:ext>
            </a:extLst>
          </p:cNvPr>
          <p:cNvSpPr txBox="1"/>
          <p:nvPr/>
        </p:nvSpPr>
        <p:spPr>
          <a:xfrm>
            <a:off x="7398770" y="378995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46" name="TextBox 45">
            <a:extLst>
              <a:ext uri="{FF2B5EF4-FFF2-40B4-BE49-F238E27FC236}">
                <a16:creationId xmlns:a16="http://schemas.microsoft.com/office/drawing/2014/main" id="{4AF53BE8-5FEE-5C3C-4CDA-F9ABCCDBD0FF}"/>
              </a:ext>
              <a:ext uri="{C183D7F6-B498-43B3-948B-1728B52AA6E4}">
                <adec:decorative xmlns:adec="http://schemas.microsoft.com/office/drawing/2017/decorative" val="1"/>
              </a:ext>
            </a:extLst>
          </p:cNvPr>
          <p:cNvSpPr txBox="1"/>
          <p:nvPr/>
        </p:nvSpPr>
        <p:spPr>
          <a:xfrm>
            <a:off x="7596183" y="253232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47" name="TextBox 46">
            <a:extLst>
              <a:ext uri="{FF2B5EF4-FFF2-40B4-BE49-F238E27FC236}">
                <a16:creationId xmlns:a16="http://schemas.microsoft.com/office/drawing/2014/main" id="{6316E9F3-8FC4-492C-6C83-A42403C23B0A}"/>
              </a:ext>
              <a:ext uri="{C183D7F6-B498-43B3-948B-1728B52AA6E4}">
                <adec:decorative xmlns:adec="http://schemas.microsoft.com/office/drawing/2017/decorative" val="1"/>
              </a:ext>
            </a:extLst>
          </p:cNvPr>
          <p:cNvSpPr txBox="1"/>
          <p:nvPr/>
        </p:nvSpPr>
        <p:spPr>
          <a:xfrm>
            <a:off x="8730565" y="252507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 name="Rectangle 5" descr="Patients with known CHD, significant arrhythmia, PAD, cerebrovascular disease, significant SHD, or symptoms undergoing elevated risk surgery it is reasonable to obtain an ECG. If patient does not have known CAD an ECG may be considered. For asymptomatic patients undergoing low-risk surgery, an ECG is not recommended due to no benefit.">
            <a:extLst>
              <a:ext uri="{FF2B5EF4-FFF2-40B4-BE49-F238E27FC236}">
                <a16:creationId xmlns:a16="http://schemas.microsoft.com/office/drawing/2014/main" id="{0B4F8621-EED8-A692-819E-3F2E60C4FEDB}"/>
              </a:ext>
            </a:extLst>
          </p:cNvPr>
          <p:cNvSpPr/>
          <p:nvPr/>
        </p:nvSpPr>
        <p:spPr>
          <a:xfrm>
            <a:off x="5657978" y="1618592"/>
            <a:ext cx="5060821" cy="346140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CAD indicated coronary artery disease; ECG, electrocardiogram; MACE, major adverse cardiovascular events; </a:t>
            </a:r>
            <a:br>
              <a:rPr lang="en-US" dirty="0"/>
            </a:br>
            <a:r>
              <a:rPr lang="en-US" dirty="0"/>
              <a:t>PAD, peripheral artery disease; and SHD, structural heart disease.</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5205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22" presetClass="entr" presetSubtype="2"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right)">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8" grpId="0" animBg="1"/>
      <p:bldP spid="19" grpId="0"/>
      <p:bldP spid="20" grpId="0" animBg="1"/>
      <p:bldP spid="36" grpId="0" animBg="1"/>
      <p:bldP spid="42" grpId="0" animBg="1"/>
      <p:bldP spid="26" grpId="0" animBg="1"/>
      <p:bldP spid="27"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Assessing Ventricular Function</a:t>
            </a:r>
          </a:p>
        </p:txBody>
      </p:sp>
      <p:sp>
        <p:nvSpPr>
          <p:cNvPr id="8" name="TextBox 7">
            <a:extLst>
              <a:ext uri="{FF2B5EF4-FFF2-40B4-BE49-F238E27FC236}">
                <a16:creationId xmlns:a16="http://schemas.microsoft.com/office/drawing/2014/main" id="{848A06FC-E33B-1262-770C-E6A88970F0A0}"/>
              </a:ext>
              <a:ext uri="{C183D7F6-B498-43B3-948B-1728B52AA6E4}">
                <adec:decorative xmlns:adec="http://schemas.microsoft.com/office/drawing/2017/decorative" val="1"/>
              </a:ext>
            </a:extLst>
          </p:cNvPr>
          <p:cNvSpPr txBox="1"/>
          <p:nvPr/>
        </p:nvSpPr>
        <p:spPr>
          <a:xfrm>
            <a:off x="838200" y="1712360"/>
            <a:ext cx="3469472"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C2F084A1-CD33-11A6-D3AC-BFAFB284D52F}"/>
              </a:ext>
              <a:ext uri="{C183D7F6-B498-43B3-948B-1728B52AA6E4}">
                <adec:decorative xmlns:adec="http://schemas.microsoft.com/office/drawing/2017/decorative" val="0"/>
              </a:ext>
            </a:extLst>
          </p:cNvPr>
          <p:cNvSpPr txBox="1"/>
          <p:nvPr/>
        </p:nvSpPr>
        <p:spPr>
          <a:xfrm>
            <a:off x="838201" y="1805411"/>
            <a:ext cx="3469472"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Right Ventricular Function</a:t>
            </a:r>
          </a:p>
        </p:txBody>
      </p:sp>
      <p:sp>
        <p:nvSpPr>
          <p:cNvPr id="10" name="TextBox 9">
            <a:extLst>
              <a:ext uri="{FF2B5EF4-FFF2-40B4-BE49-F238E27FC236}">
                <a16:creationId xmlns:a16="http://schemas.microsoft.com/office/drawing/2014/main" id="{2BCC7D0B-CC44-65FA-DB22-6FFF65E29821}"/>
              </a:ext>
            </a:extLst>
          </p:cNvPr>
          <p:cNvSpPr txBox="1"/>
          <p:nvPr/>
        </p:nvSpPr>
        <p:spPr>
          <a:xfrm>
            <a:off x="838201" y="2276750"/>
            <a:ext cx="3468570" cy="1332673"/>
          </a:xfrm>
          <a:prstGeom prst="rect">
            <a:avLst/>
          </a:prstGeom>
          <a:noFill/>
        </p:spPr>
        <p:txBody>
          <a:bodyPr wrap="square" rtlCol="0">
            <a:spAutoFit/>
          </a:bodyPr>
          <a:lstStyle/>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RV dysfunction associated with adverse CV outcomes in NCS.</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Routine preoperative evaluation of RV function </a:t>
            </a:r>
            <a:r>
              <a:rPr lang="en-US" sz="1400" b="1" dirty="0">
                <a:latin typeface="Lub Dub Condensed" panose="020B0506030403020204" pitchFamily="34" charset="0"/>
              </a:rPr>
              <a:t>is not recommended</a:t>
            </a:r>
            <a:r>
              <a:rPr lang="en-US" sz="1400" dirty="0">
                <a:latin typeface="Lub Dub Condensed" panose="020B0506030403020204" pitchFamily="34" charset="0"/>
              </a:rPr>
              <a:t> in asymptomatic and clinically stable patients.</a:t>
            </a:r>
          </a:p>
        </p:txBody>
      </p:sp>
      <p:sp>
        <p:nvSpPr>
          <p:cNvPr id="11" name="TextBox 10">
            <a:extLst>
              <a:ext uri="{FF2B5EF4-FFF2-40B4-BE49-F238E27FC236}">
                <a16:creationId xmlns:a16="http://schemas.microsoft.com/office/drawing/2014/main" id="{3192DD67-7CD4-17ED-196D-A00005CF41B8}"/>
              </a:ext>
              <a:ext uri="{C183D7F6-B498-43B3-948B-1728B52AA6E4}">
                <adec:decorative xmlns:adec="http://schemas.microsoft.com/office/drawing/2017/decorative" val="1"/>
              </a:ext>
            </a:extLst>
          </p:cNvPr>
          <p:cNvSpPr txBox="1"/>
          <p:nvPr/>
        </p:nvSpPr>
        <p:spPr>
          <a:xfrm>
            <a:off x="6138819" y="1713415"/>
            <a:ext cx="4202498"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E40923C8-5E64-D331-9DFF-49CEAD29CAED}"/>
              </a:ext>
              <a:ext uri="{C183D7F6-B498-43B3-948B-1728B52AA6E4}">
                <adec:decorative xmlns:adec="http://schemas.microsoft.com/office/drawing/2017/decorative" val="0"/>
              </a:ext>
            </a:extLst>
          </p:cNvPr>
          <p:cNvSpPr txBox="1"/>
          <p:nvPr/>
        </p:nvSpPr>
        <p:spPr>
          <a:xfrm>
            <a:off x="6138819" y="1806466"/>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Left Ventricular Function</a:t>
            </a:r>
          </a:p>
        </p:txBody>
      </p:sp>
      <p:sp>
        <p:nvSpPr>
          <p:cNvPr id="13" name="TextBox 12">
            <a:extLst>
              <a:ext uri="{FF2B5EF4-FFF2-40B4-BE49-F238E27FC236}">
                <a16:creationId xmlns:a16="http://schemas.microsoft.com/office/drawing/2014/main" id="{62DC263D-F5FC-33E9-CBA6-3053B607F1B9}"/>
              </a:ext>
              <a:ext uri="{C183D7F6-B498-43B3-948B-1728B52AA6E4}">
                <adec:decorative xmlns:adec="http://schemas.microsoft.com/office/drawing/2017/decorative" val="1"/>
              </a:ext>
            </a:extLst>
          </p:cNvPr>
          <p:cNvSpPr txBox="1"/>
          <p:nvPr/>
        </p:nvSpPr>
        <p:spPr>
          <a:xfrm>
            <a:off x="6477328" y="2276750"/>
            <a:ext cx="3589864" cy="52630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New dyspnea, physical exam findings of HF, or suspected new/worsening LV dysfunction?</a:t>
            </a:r>
          </a:p>
        </p:txBody>
      </p:sp>
      <p:sp>
        <p:nvSpPr>
          <p:cNvPr id="14" name="Round Same Side Corner Rectangle 60">
            <a:extLst>
              <a:ext uri="{FF2B5EF4-FFF2-40B4-BE49-F238E27FC236}">
                <a16:creationId xmlns:a16="http://schemas.microsoft.com/office/drawing/2014/main" id="{F4D587A2-09EA-A5F2-3A54-2B136546000F}"/>
              </a:ext>
              <a:ext uri="{C183D7F6-B498-43B3-948B-1728B52AA6E4}">
                <adec:decorative xmlns:adec="http://schemas.microsoft.com/office/drawing/2017/decorative" val="1"/>
              </a:ext>
            </a:extLst>
          </p:cNvPr>
          <p:cNvSpPr/>
          <p:nvPr/>
        </p:nvSpPr>
        <p:spPr>
          <a:xfrm>
            <a:off x="8816224" y="3350636"/>
            <a:ext cx="1556509" cy="86429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preoperative evaluation of LV function </a:t>
            </a:r>
          </a:p>
          <a:p>
            <a:pPr algn="ctr"/>
            <a:r>
              <a:rPr lang="en-US" sz="1200" b="1" dirty="0">
                <a:solidFill>
                  <a:schemeClr val="tx1"/>
                </a:solidFill>
                <a:latin typeface="Lub Dub Condensed" panose="020B0506030403020204"/>
              </a:rPr>
              <a:t>(Class 3: No benefit)</a:t>
            </a:r>
          </a:p>
        </p:txBody>
      </p:sp>
      <p:sp>
        <p:nvSpPr>
          <p:cNvPr id="15" name="TextBox 14">
            <a:extLst>
              <a:ext uri="{FF2B5EF4-FFF2-40B4-BE49-F238E27FC236}">
                <a16:creationId xmlns:a16="http://schemas.microsoft.com/office/drawing/2014/main" id="{116AAB88-EEC1-2AD0-5D07-B46DF70D72EB}"/>
              </a:ext>
              <a:ext uri="{C183D7F6-B498-43B3-948B-1728B52AA6E4}">
                <adec:decorative xmlns:adec="http://schemas.microsoft.com/office/drawing/2017/decorative" val="1"/>
              </a:ext>
            </a:extLst>
          </p:cNvPr>
          <p:cNvSpPr txBox="1"/>
          <p:nvPr/>
        </p:nvSpPr>
        <p:spPr>
          <a:xfrm>
            <a:off x="6247443" y="3349815"/>
            <a:ext cx="1752833" cy="36416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Known diagnosis of HF?</a:t>
            </a:r>
          </a:p>
        </p:txBody>
      </p:sp>
      <p:cxnSp>
        <p:nvCxnSpPr>
          <p:cNvPr id="18" name="Elbow Connector 82">
            <a:extLst>
              <a:ext uri="{FF2B5EF4-FFF2-40B4-BE49-F238E27FC236}">
                <a16:creationId xmlns:a16="http://schemas.microsoft.com/office/drawing/2014/main" id="{F74686DC-6F8C-CC5E-55AC-260F3E12D7F8}"/>
              </a:ext>
              <a:ext uri="{C183D7F6-B498-43B3-948B-1728B52AA6E4}">
                <adec:decorative xmlns:adec="http://schemas.microsoft.com/office/drawing/2017/decorative" val="1"/>
              </a:ext>
            </a:extLst>
          </p:cNvPr>
          <p:cNvCxnSpPr>
            <a:cxnSpLocks/>
            <a:stCxn id="13" idx="2"/>
            <a:endCxn id="15" idx="0"/>
          </p:cNvCxnSpPr>
          <p:nvPr/>
        </p:nvCxnSpPr>
        <p:spPr>
          <a:xfrm rot="5400000">
            <a:off x="7424679" y="2502234"/>
            <a:ext cx="546762" cy="11484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82">
            <a:extLst>
              <a:ext uri="{FF2B5EF4-FFF2-40B4-BE49-F238E27FC236}">
                <a16:creationId xmlns:a16="http://schemas.microsoft.com/office/drawing/2014/main" id="{9B2C5BF3-6937-0A11-4B7F-3D6BD4FCDB2E}"/>
              </a:ext>
              <a:ext uri="{C183D7F6-B498-43B3-948B-1728B52AA6E4}">
                <adec:decorative xmlns:adec="http://schemas.microsoft.com/office/drawing/2017/decorative" val="1"/>
              </a:ext>
            </a:extLst>
          </p:cNvPr>
          <p:cNvCxnSpPr>
            <a:cxnSpLocks/>
            <a:stCxn id="13" idx="2"/>
            <a:endCxn id="14" idx="0"/>
          </p:cNvCxnSpPr>
          <p:nvPr/>
        </p:nvCxnSpPr>
        <p:spPr>
          <a:xfrm rot="16200000" flipH="1">
            <a:off x="8659578" y="2415734"/>
            <a:ext cx="547583" cy="13222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 Same Side Corner Rectangle 60">
            <a:extLst>
              <a:ext uri="{FF2B5EF4-FFF2-40B4-BE49-F238E27FC236}">
                <a16:creationId xmlns:a16="http://schemas.microsoft.com/office/drawing/2014/main" id="{F36C0D1F-1922-39EC-19FC-5A69DDB17FB9}"/>
              </a:ext>
              <a:ext uri="{C183D7F6-B498-43B3-948B-1728B52AA6E4}">
                <adec:decorative xmlns:adec="http://schemas.microsoft.com/office/drawing/2017/decorative" val="1"/>
              </a:ext>
            </a:extLst>
          </p:cNvPr>
          <p:cNvSpPr/>
          <p:nvPr/>
        </p:nvSpPr>
        <p:spPr>
          <a:xfrm>
            <a:off x="5913971" y="4460002"/>
            <a:ext cx="1148401" cy="9729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Preoperative assessment of LV function is reasonable</a:t>
            </a:r>
          </a:p>
          <a:p>
            <a:pPr algn="ctr"/>
            <a:r>
              <a:rPr lang="en-US" sz="1200" b="1" dirty="0">
                <a:solidFill>
                  <a:schemeClr val="tx1"/>
                </a:solidFill>
                <a:latin typeface="Lub Dub Condensed" panose="020B0506030403020204"/>
              </a:rPr>
              <a:t>(Class 2a)</a:t>
            </a:r>
          </a:p>
        </p:txBody>
      </p:sp>
      <p:cxnSp>
        <p:nvCxnSpPr>
          <p:cNvPr id="25" name="Elbow Connector 82">
            <a:extLst>
              <a:ext uri="{FF2B5EF4-FFF2-40B4-BE49-F238E27FC236}">
                <a16:creationId xmlns:a16="http://schemas.microsoft.com/office/drawing/2014/main" id="{C86BA6F8-7A17-25B3-7825-FFF87661B995}"/>
              </a:ext>
              <a:ext uri="{C183D7F6-B498-43B3-948B-1728B52AA6E4}">
                <adec:decorative xmlns:adec="http://schemas.microsoft.com/office/drawing/2017/decorative" val="1"/>
              </a:ext>
            </a:extLst>
          </p:cNvPr>
          <p:cNvCxnSpPr>
            <a:cxnSpLocks/>
            <a:stCxn id="15" idx="2"/>
            <a:endCxn id="27" idx="0"/>
          </p:cNvCxnSpPr>
          <p:nvPr/>
        </p:nvCxnSpPr>
        <p:spPr>
          <a:xfrm rot="16200000" flipH="1">
            <a:off x="7163311" y="3674532"/>
            <a:ext cx="748095" cy="8269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CDB35F73-4109-5F57-5C8F-A35B5D7E3521}"/>
              </a:ext>
              <a:ext uri="{C183D7F6-B498-43B3-948B-1728B52AA6E4}">
                <adec:decorative xmlns:adec="http://schemas.microsoft.com/office/drawing/2017/decorative" val="1"/>
              </a:ext>
            </a:extLst>
          </p:cNvPr>
          <p:cNvCxnSpPr>
            <a:cxnSpLocks/>
            <a:stCxn id="15" idx="2"/>
            <a:endCxn id="20" idx="0"/>
          </p:cNvCxnSpPr>
          <p:nvPr/>
        </p:nvCxnSpPr>
        <p:spPr>
          <a:xfrm rot="5400000">
            <a:off x="6433007" y="3769149"/>
            <a:ext cx="746018" cy="6356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3E1EB4BF-67D0-022A-4F6C-EA1162E1B6C0}"/>
              </a:ext>
              <a:ext uri="{C183D7F6-B498-43B3-948B-1728B52AA6E4}">
                <adec:decorative xmlns:adec="http://schemas.microsoft.com/office/drawing/2017/decorative" val="1"/>
              </a:ext>
            </a:extLst>
          </p:cNvPr>
          <p:cNvSpPr/>
          <p:nvPr/>
        </p:nvSpPr>
        <p:spPr>
          <a:xfrm>
            <a:off x="7376656" y="4462079"/>
            <a:ext cx="1148401" cy="97296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Preoperative assessment of LV function is recommended</a:t>
            </a:r>
          </a:p>
          <a:p>
            <a:pPr algn="ctr"/>
            <a:r>
              <a:rPr lang="en-US" sz="1200" b="1" dirty="0">
                <a:solidFill>
                  <a:schemeClr val="tx1"/>
                </a:solidFill>
                <a:latin typeface="Lub Dub Condensed" panose="020B0506030403020204"/>
              </a:rPr>
              <a:t>(Class 1)</a:t>
            </a:r>
          </a:p>
        </p:txBody>
      </p:sp>
      <p:sp>
        <p:nvSpPr>
          <p:cNvPr id="28" name="TextBox 27">
            <a:extLst>
              <a:ext uri="{FF2B5EF4-FFF2-40B4-BE49-F238E27FC236}">
                <a16:creationId xmlns:a16="http://schemas.microsoft.com/office/drawing/2014/main" id="{1FE8C2F2-288E-EB0D-A599-1C81A6B63661}"/>
              </a:ext>
              <a:ext uri="{C183D7F6-B498-43B3-948B-1728B52AA6E4}">
                <adec:decorative xmlns:adec="http://schemas.microsoft.com/office/drawing/2017/decorative" val="1"/>
              </a:ext>
            </a:extLst>
          </p:cNvPr>
          <p:cNvSpPr txBox="1"/>
          <p:nvPr/>
        </p:nvSpPr>
        <p:spPr>
          <a:xfrm>
            <a:off x="6617533" y="396195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9" name="TextBox 28">
            <a:extLst>
              <a:ext uri="{FF2B5EF4-FFF2-40B4-BE49-F238E27FC236}">
                <a16:creationId xmlns:a16="http://schemas.microsoft.com/office/drawing/2014/main" id="{3CD738E4-3228-49B9-63D3-C6BB4E8A510A}"/>
              </a:ext>
              <a:ext uri="{C183D7F6-B498-43B3-948B-1728B52AA6E4}">
                <adec:decorative xmlns:adec="http://schemas.microsoft.com/office/drawing/2017/decorative" val="1"/>
              </a:ext>
            </a:extLst>
          </p:cNvPr>
          <p:cNvSpPr txBox="1"/>
          <p:nvPr/>
        </p:nvSpPr>
        <p:spPr>
          <a:xfrm>
            <a:off x="7302054" y="396823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0" name="TextBox 29">
            <a:extLst>
              <a:ext uri="{FF2B5EF4-FFF2-40B4-BE49-F238E27FC236}">
                <a16:creationId xmlns:a16="http://schemas.microsoft.com/office/drawing/2014/main" id="{DC23A048-AFE5-04A2-C912-C718B33F46A5}"/>
              </a:ext>
              <a:ext uri="{C183D7F6-B498-43B3-948B-1728B52AA6E4}">
                <adec:decorative xmlns:adec="http://schemas.microsoft.com/office/drawing/2017/decorative" val="1"/>
              </a:ext>
            </a:extLst>
          </p:cNvPr>
          <p:cNvSpPr txBox="1"/>
          <p:nvPr/>
        </p:nvSpPr>
        <p:spPr>
          <a:xfrm>
            <a:off x="7499467" y="29658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1" name="TextBox 30">
            <a:extLst>
              <a:ext uri="{FF2B5EF4-FFF2-40B4-BE49-F238E27FC236}">
                <a16:creationId xmlns:a16="http://schemas.microsoft.com/office/drawing/2014/main" id="{6076A1DC-3B6B-3A71-95C3-C869D0FEE3C0}"/>
              </a:ext>
              <a:ext uri="{C183D7F6-B498-43B3-948B-1728B52AA6E4}">
                <adec:decorative xmlns:adec="http://schemas.microsoft.com/office/drawing/2017/decorative" val="1"/>
              </a:ext>
            </a:extLst>
          </p:cNvPr>
          <p:cNvSpPr txBox="1"/>
          <p:nvPr/>
        </p:nvSpPr>
        <p:spPr>
          <a:xfrm>
            <a:off x="8633849" y="295863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 name="Rectangle 2" descr="Patients undergoing NCS with new dyspnea or physical findings of HF, or suspected new or worsening LV dysfunction, it is recommended to perform preoperative evaluation of LV function. In patients with HF it is reasonable to assess LV function preoperatively. In asymptomatic and clinically stable patients, assessment of LV function is not recommended due to a lack of benefit.">
            <a:extLst>
              <a:ext uri="{FF2B5EF4-FFF2-40B4-BE49-F238E27FC236}">
                <a16:creationId xmlns:a16="http://schemas.microsoft.com/office/drawing/2014/main" id="{585729F9-78F0-B1AC-8C4E-D6465B80C34B}"/>
              </a:ext>
            </a:extLst>
          </p:cNvPr>
          <p:cNvSpPr/>
          <p:nvPr/>
        </p:nvSpPr>
        <p:spPr>
          <a:xfrm>
            <a:off x="5709657" y="2213587"/>
            <a:ext cx="5060821" cy="331275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CV indicates cardiovascular; HF, heart failure; LV, left ventricular; NCS, non-cardiac surgery; and RV indicates right ventricular.</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3674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2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2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2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P spid="20"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3055DA03-3874-4E63-AD72-36EA0429E26E}">
  <ds:schemaRefs>
    <ds:schemaRef ds:uri="http://purl.org/dc/elements/1.1/"/>
    <ds:schemaRef ds:uri="http://www.w3.org/XML/1998/namespace"/>
    <ds:schemaRef ds:uri="http://schemas.microsoft.com/office/infopath/2007/PartnerControls"/>
    <ds:schemaRef ds:uri="292e6601-2771-43db-a7cc-8f168ee05178"/>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74061</TotalTime>
  <Words>7548</Words>
  <Application>Microsoft Office PowerPoint</Application>
  <PresentationFormat>Widescreen</PresentationFormat>
  <Paragraphs>971</Paragraphs>
  <Slides>49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Lub Dub Bold</vt:lpstr>
      <vt:lpstr>Lub Dub Condensed</vt:lpstr>
      <vt:lpstr>Lub Dub Light</vt:lpstr>
      <vt:lpstr>Lub Dub Medium</vt:lpstr>
      <vt:lpstr>Wingdings 2</vt:lpstr>
      <vt:lpstr>2_Office Theme</vt:lpstr>
      <vt:lpstr>AHA  Clinical Update</vt:lpstr>
      <vt:lpstr>Table 1.  Applying Class of Recommendation and Level of Evidence to Clinical Strategies, Interventions, Treatments, or Diagnostic Testing in Patient Care </vt:lpstr>
      <vt:lpstr>Definitions of Surgical Timing and Surgical Risk</vt:lpstr>
      <vt:lpstr>Team Based Care</vt:lpstr>
      <vt:lpstr>Risk Prediction Tools</vt:lpstr>
      <vt:lpstr>Patient Factors: Functional Capacity and Frailty</vt:lpstr>
      <vt:lpstr>Preoperative Risk Stratification: Biomarkers</vt:lpstr>
      <vt:lpstr>Preoperative Cardiovascular Diagnostic Testing:  12-Lead ECG</vt:lpstr>
      <vt:lpstr>Preoperative Cardiovascular Diagnostic Testing:  Assessing Ventricular Function</vt:lpstr>
      <vt:lpstr>Preoperative Cardiovascular Diagnostic Testing:  Stress Test and CPET</vt:lpstr>
      <vt:lpstr>Preoperative Testing: Coronary CT Angiography</vt:lpstr>
      <vt:lpstr>Preoperative Testing:  Invasive Coronary Angiography</vt:lpstr>
      <vt:lpstr>Stepwise Approach to Perioperative Cardiac Assessment in NCS</vt:lpstr>
      <vt:lpstr>Stepwise Approach to Perioperative Cardiac Assessment in NCS - continued</vt:lpstr>
      <vt:lpstr>Stepwise Approach to Perioperative Cardiac Assessment in NCS -continued</vt:lpstr>
      <vt:lpstr>Perioperative Management:  Coronary Revascularization</vt:lpstr>
      <vt:lpstr>Perioperative Management:  Hypertension</vt:lpstr>
      <vt:lpstr>Perioperative Management:  Heart Failure</vt:lpstr>
      <vt:lpstr>Perioperative Management:  Hypertrophic Cardiomyopathy</vt:lpstr>
      <vt:lpstr>Perioperative Management:  Pulmonary Hypertension</vt:lpstr>
      <vt:lpstr>Perioperative Management:  Adult Congenital Heart Disease </vt:lpstr>
      <vt:lpstr>Valvular Heart Disease in NCS: Aortic Stenosis</vt:lpstr>
      <vt:lpstr>Valvular Heart Disease in NCS: Mitral Stenosis</vt:lpstr>
      <vt:lpstr>Valvular Heart Disease in NCS:  Chronic Aortic and Mitral Regurgitation </vt:lpstr>
      <vt:lpstr>Valvular Heart Disease in NCS:  Patients with TAVI and TEER</vt:lpstr>
      <vt:lpstr> Atrial Fibrillation and NCS</vt:lpstr>
      <vt:lpstr>Cardiovascular Implantable Electronic Devices  and NCS </vt:lpstr>
      <vt:lpstr>Cardiovascular Implantable Electronic Devices</vt:lpstr>
      <vt:lpstr>Previous Stroke or Transient Ischemic Attack </vt:lpstr>
      <vt:lpstr>Obstructive Sleep Apnea</vt:lpstr>
      <vt:lpstr>Perioperative Medical Therapy:  Statins, Renin-Angiotensin-Aldosterone System Inhibitors, and Alpha-2 Agonists</vt:lpstr>
      <vt:lpstr>Perioperative Medical Therapy:  Antiplatelet Therapy and Timing of NCS in Patients with CAD</vt:lpstr>
      <vt:lpstr>Perioperative Medical Therapy:  Antiplatelet Therapy and Timing of NCS in Patients with CAD</vt:lpstr>
      <vt:lpstr>Perioperative Medical Therapy:  Antiplatelet Therapy and Timing of NCS in Patients with CAD</vt:lpstr>
      <vt:lpstr>Perioperative Medical Therapy: Oral Anticoagulants </vt:lpstr>
      <vt:lpstr>Perioperative Medical Therapy: Beta-Blockers </vt:lpstr>
      <vt:lpstr>Perioperative Medical Therapy: Blood Glucose  </vt:lpstr>
      <vt:lpstr>Choice of Anesthetic Agent and Technique</vt:lpstr>
      <vt:lpstr>Perioperative Pain Management</vt:lpstr>
      <vt:lpstr>Intraoperative Monitoring Techniques</vt:lpstr>
      <vt:lpstr>Perioperative Anemia Management</vt:lpstr>
      <vt:lpstr>Myocardial Injury After Noncardiac Surgery (MINS)</vt:lpstr>
      <vt:lpstr>Management of Perioperative NSTEMI/STEMI</vt:lpstr>
      <vt:lpstr>Considerations for Special Populations: Kidney and Liver Transplantation</vt:lpstr>
      <vt:lpstr>Cost Value Considerations: Biomarkers</vt:lpstr>
      <vt:lpstr>Cost Value Considerations: 12-Lead ECG</vt:lpstr>
      <vt:lpstr>Cost Value Considerations: CCTA &amp; Stress Testing</vt:lpstr>
      <vt:lpstr>Evidence Gaps and Future Research Direction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2024 AHA/ACC/ACS/ASNC/HRS/SCA/SCCT/SCMR/SVM Guideline for Perioperative cardiovascular Management for Noncardiac Surgery</dc:title>
  <dc:creator>AmericanHeartAssociation6@heart.onmicrosoft.com</dc:creator>
  <cp:lastModifiedBy>Gwendolyn Reyna</cp:lastModifiedBy>
  <cp:revision>53</cp:revision>
  <dcterms:created xsi:type="dcterms:W3CDTF">2023-03-14T11:56:10Z</dcterms:created>
  <dcterms:modified xsi:type="dcterms:W3CDTF">2024-09-18T14:00:22Z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