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1"/>
  </p:notesMasterIdLst>
  <p:sldIdLst>
    <p:sldId id="308" r:id="rId5"/>
    <p:sldId id="833" r:id="rId6"/>
    <p:sldId id="1054" r:id="rId7"/>
    <p:sldId id="1055" r:id="rId8"/>
    <p:sldId id="1056" r:id="rId9"/>
    <p:sldId id="1057" r:id="rId10"/>
    <p:sldId id="1058" r:id="rId11"/>
    <p:sldId id="1059" r:id="rId12"/>
    <p:sldId id="1088" r:id="rId13"/>
    <p:sldId id="1154" r:id="rId14"/>
    <p:sldId id="1156" r:id="rId15"/>
    <p:sldId id="1007" r:id="rId16"/>
    <p:sldId id="1089" r:id="rId17"/>
    <p:sldId id="1157" r:id="rId18"/>
    <p:sldId id="1062" r:id="rId19"/>
    <p:sldId id="1063" r:id="rId20"/>
    <p:sldId id="1161" r:id="rId21"/>
    <p:sldId id="1065" r:id="rId22"/>
    <p:sldId id="1066" r:id="rId23"/>
    <p:sldId id="1067" r:id="rId24"/>
    <p:sldId id="1162" r:id="rId25"/>
    <p:sldId id="1069" r:id="rId26"/>
    <p:sldId id="1152" r:id="rId27"/>
    <p:sldId id="1153" r:id="rId28"/>
    <p:sldId id="1160" r:id="rId29"/>
    <p:sldId id="1159" r:id="rId30"/>
    <p:sldId id="1078" r:id="rId31"/>
    <p:sldId id="1079" r:id="rId32"/>
    <p:sldId id="1080" r:id="rId33"/>
    <p:sldId id="1081" r:id="rId34"/>
    <p:sldId id="1163" r:id="rId35"/>
    <p:sldId id="1084" r:id="rId36"/>
    <p:sldId id="1090" r:id="rId37"/>
    <p:sldId id="1158" r:id="rId38"/>
    <p:sldId id="1087" r:id="rId39"/>
    <p:sldId id="84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1A1"/>
    <a:srgbClr val="FAA74B"/>
    <a:srgbClr val="D9D9D9"/>
    <a:srgbClr val="FFDA68"/>
    <a:srgbClr val="FF7F7F"/>
    <a:srgbClr val="FF25B1"/>
    <a:srgbClr val="595959"/>
    <a:srgbClr val="79C78D"/>
    <a:srgbClr val="2F5597"/>
    <a:srgbClr val="AF1C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CFABB-CD16-4432-94B8-0C4E9BCC09EE}" v="60" dt="2025-02-07T19:40:00.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3765" autoAdjust="0"/>
  </p:normalViewPr>
  <p:slideViewPr>
    <p:cSldViewPr snapToGrid="0">
      <p:cViewPr varScale="1">
        <p:scale>
          <a:sx n="104" d="100"/>
          <a:sy n="104" d="100"/>
        </p:scale>
        <p:origin x="115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CCBCFABB-CD16-4432-94B8-0C4E9BCC09EE}"/>
    <pc:docChg chg="custSel delSld modSld">
      <pc:chgData name="Gwendolyn Reyna" userId="0492242f-5314-4750-ad50-640a4fe02908" providerId="ADAL" clId="{CCBCFABB-CD16-4432-94B8-0C4E9BCC09EE}" dt="2025-02-07T19:44:06.525" v="284" actId="20577"/>
      <pc:docMkLst>
        <pc:docMk/>
      </pc:docMkLst>
      <pc:sldChg chg="modSp mod">
        <pc:chgData name="Gwendolyn Reyna" userId="0492242f-5314-4750-ad50-640a4fe02908" providerId="ADAL" clId="{CCBCFABB-CD16-4432-94B8-0C4E9BCC09EE}" dt="2025-02-07T19:31:26.440" v="34" actId="20577"/>
        <pc:sldMkLst>
          <pc:docMk/>
          <pc:sldMk cId="3944890275" sldId="1007"/>
        </pc:sldMkLst>
        <pc:spChg chg="mod">
          <ac:chgData name="Gwendolyn Reyna" userId="0492242f-5314-4750-ad50-640a4fe02908" providerId="ADAL" clId="{CCBCFABB-CD16-4432-94B8-0C4E9BCC09EE}" dt="2025-02-07T19:31:26.440" v="34" actId="20577"/>
          <ac:spMkLst>
            <pc:docMk/>
            <pc:sldMk cId="3944890275" sldId="1007"/>
            <ac:spMk id="15" creationId="{745B1B95-C526-F93D-9401-53C0985B3ACA}"/>
          </ac:spMkLst>
        </pc:spChg>
      </pc:sldChg>
      <pc:sldChg chg="addSp modSp mod modAnim">
        <pc:chgData name="Gwendolyn Reyna" userId="0492242f-5314-4750-ad50-640a4fe02908" providerId="ADAL" clId="{CCBCFABB-CD16-4432-94B8-0C4E9BCC09EE}" dt="2025-02-07T19:30:11.945" v="15" actId="14100"/>
        <pc:sldMkLst>
          <pc:docMk/>
          <pc:sldMk cId="3503455625" sldId="1056"/>
        </pc:sldMkLst>
        <pc:spChg chg="mod">
          <ac:chgData name="Gwendolyn Reyna" userId="0492242f-5314-4750-ad50-640a4fe02908" providerId="ADAL" clId="{CCBCFABB-CD16-4432-94B8-0C4E9BCC09EE}" dt="2025-02-07T19:29:27.774" v="9" actId="1076"/>
          <ac:spMkLst>
            <pc:docMk/>
            <pc:sldMk cId="3503455625" sldId="1056"/>
            <ac:spMk id="16" creationId="{B38F3B70-1B7A-F114-E087-7FA8D0B4D511}"/>
          </ac:spMkLst>
        </pc:spChg>
        <pc:spChg chg="mod">
          <ac:chgData name="Gwendolyn Reyna" userId="0492242f-5314-4750-ad50-640a4fe02908" providerId="ADAL" clId="{CCBCFABB-CD16-4432-94B8-0C4E9BCC09EE}" dt="2025-02-07T19:29:44.287" v="12" actId="1076"/>
          <ac:spMkLst>
            <pc:docMk/>
            <pc:sldMk cId="3503455625" sldId="1056"/>
            <ac:spMk id="22" creationId="{E9290C02-C3E3-72D0-9C70-78AE8C4121C9}"/>
          </ac:spMkLst>
        </pc:spChg>
        <pc:cxnChg chg="mod">
          <ac:chgData name="Gwendolyn Reyna" userId="0492242f-5314-4750-ad50-640a4fe02908" providerId="ADAL" clId="{CCBCFABB-CD16-4432-94B8-0C4E9BCC09EE}" dt="2025-02-07T19:29:32.453" v="10" actId="14100"/>
          <ac:cxnSpMkLst>
            <pc:docMk/>
            <pc:sldMk cId="3503455625" sldId="1056"/>
            <ac:cxnSpMk id="15" creationId="{3341988B-7635-B85F-70EA-72D97C28FD41}"/>
          </ac:cxnSpMkLst>
        </pc:cxnChg>
        <pc:cxnChg chg="mod">
          <ac:chgData name="Gwendolyn Reyna" userId="0492242f-5314-4750-ad50-640a4fe02908" providerId="ADAL" clId="{CCBCFABB-CD16-4432-94B8-0C4E9BCC09EE}" dt="2025-02-07T19:29:39.626" v="11" actId="14100"/>
          <ac:cxnSpMkLst>
            <pc:docMk/>
            <pc:sldMk cId="3503455625" sldId="1056"/>
            <ac:cxnSpMk id="17" creationId="{CDAEC6B9-0949-36F0-F011-62B76668D449}"/>
          </ac:cxnSpMkLst>
        </pc:cxnChg>
        <pc:cxnChg chg="add mod">
          <ac:chgData name="Gwendolyn Reyna" userId="0492242f-5314-4750-ad50-640a4fe02908" providerId="ADAL" clId="{CCBCFABB-CD16-4432-94B8-0C4E9BCC09EE}" dt="2025-02-07T19:30:11.945" v="15" actId="14100"/>
          <ac:cxnSpMkLst>
            <pc:docMk/>
            <pc:sldMk cId="3503455625" sldId="1056"/>
            <ac:cxnSpMk id="18" creationId="{0B7FC2DF-1131-8466-9118-4723D75CA201}"/>
          </ac:cxnSpMkLst>
        </pc:cxnChg>
      </pc:sldChg>
      <pc:sldChg chg="modSp mod">
        <pc:chgData name="Gwendolyn Reyna" userId="0492242f-5314-4750-ad50-640a4fe02908" providerId="ADAL" clId="{CCBCFABB-CD16-4432-94B8-0C4E9BCC09EE}" dt="2025-02-07T19:30:50.294" v="16" actId="20577"/>
        <pc:sldMkLst>
          <pc:docMk/>
          <pc:sldMk cId="4094848055" sldId="1058"/>
        </pc:sldMkLst>
        <pc:graphicFrameChg chg="modGraphic">
          <ac:chgData name="Gwendolyn Reyna" userId="0492242f-5314-4750-ad50-640a4fe02908" providerId="ADAL" clId="{CCBCFABB-CD16-4432-94B8-0C4E9BCC09EE}" dt="2025-02-07T19:30:50.294" v="16" actId="20577"/>
          <ac:graphicFrameMkLst>
            <pc:docMk/>
            <pc:sldMk cId="4094848055" sldId="1058"/>
            <ac:graphicFrameMk id="9" creationId="{B79EF736-02AB-A8F4-CF78-45F5792DAC4C}"/>
          </ac:graphicFrameMkLst>
        </pc:graphicFrameChg>
      </pc:sldChg>
      <pc:sldChg chg="addSp modSp mod modAnim">
        <pc:chgData name="Gwendolyn Reyna" userId="0492242f-5314-4750-ad50-640a4fe02908" providerId="ADAL" clId="{CCBCFABB-CD16-4432-94B8-0C4E9BCC09EE}" dt="2025-02-07T19:33:21.939" v="93" actId="14100"/>
        <pc:sldMkLst>
          <pc:docMk/>
          <pc:sldMk cId="140729624" sldId="1065"/>
        </pc:sldMkLst>
        <pc:spChg chg="add mod">
          <ac:chgData name="Gwendolyn Reyna" userId="0492242f-5314-4750-ad50-640a4fe02908" providerId="ADAL" clId="{CCBCFABB-CD16-4432-94B8-0C4E9BCC09EE}" dt="2025-02-07T19:33:05.317" v="90" actId="1076"/>
          <ac:spMkLst>
            <pc:docMk/>
            <pc:sldMk cId="140729624" sldId="1065"/>
            <ac:spMk id="6" creationId="{6637B857-186C-6281-F4FB-7FAAAC224AED}"/>
          </ac:spMkLst>
        </pc:spChg>
        <pc:spChg chg="mod">
          <ac:chgData name="Gwendolyn Reyna" userId="0492242f-5314-4750-ad50-640a4fe02908" providerId="ADAL" clId="{CCBCFABB-CD16-4432-94B8-0C4E9BCC09EE}" dt="2025-02-07T19:32:53.004" v="88" actId="1076"/>
          <ac:spMkLst>
            <pc:docMk/>
            <pc:sldMk cId="140729624" sldId="1065"/>
            <ac:spMk id="20" creationId="{941293ED-A21D-A140-1C95-12EE2136B105}"/>
          </ac:spMkLst>
        </pc:spChg>
        <pc:cxnChg chg="add mod">
          <ac:chgData name="Gwendolyn Reyna" userId="0492242f-5314-4750-ad50-640a4fe02908" providerId="ADAL" clId="{CCBCFABB-CD16-4432-94B8-0C4E9BCC09EE}" dt="2025-02-07T19:33:21.939" v="93" actId="14100"/>
          <ac:cxnSpMkLst>
            <pc:docMk/>
            <pc:sldMk cId="140729624" sldId="1065"/>
            <ac:cxnSpMk id="9" creationId="{95FE2373-A954-A72C-C22E-92BBF619DA35}"/>
          </ac:cxnSpMkLst>
        </pc:cxnChg>
        <pc:cxnChg chg="mod">
          <ac:chgData name="Gwendolyn Reyna" userId="0492242f-5314-4750-ad50-640a4fe02908" providerId="ADAL" clId="{CCBCFABB-CD16-4432-94B8-0C4E9BCC09EE}" dt="2025-02-07T19:32:53.004" v="88" actId="1076"/>
          <ac:cxnSpMkLst>
            <pc:docMk/>
            <pc:sldMk cId="140729624" sldId="1065"/>
            <ac:cxnSpMk id="17" creationId="{8101AEA3-D74C-55B3-6D3E-53C3A2B7EC62}"/>
          </ac:cxnSpMkLst>
        </pc:cxnChg>
        <pc:cxnChg chg="mod">
          <ac:chgData name="Gwendolyn Reyna" userId="0492242f-5314-4750-ad50-640a4fe02908" providerId="ADAL" clId="{CCBCFABB-CD16-4432-94B8-0C4E9BCC09EE}" dt="2025-02-07T19:32:53.004" v="88" actId="1076"/>
          <ac:cxnSpMkLst>
            <pc:docMk/>
            <pc:sldMk cId="140729624" sldId="1065"/>
            <ac:cxnSpMk id="21" creationId="{5A0268EF-0CE7-259A-87DD-49594AC545C5}"/>
          </ac:cxnSpMkLst>
        </pc:cxnChg>
      </pc:sldChg>
      <pc:sldChg chg="del">
        <pc:chgData name="Gwendolyn Reyna" userId="0492242f-5314-4750-ad50-640a4fe02908" providerId="ADAL" clId="{CCBCFABB-CD16-4432-94B8-0C4E9BCC09EE}" dt="2025-02-07T19:34:57.757" v="94" actId="47"/>
        <pc:sldMkLst>
          <pc:docMk/>
          <pc:sldMk cId="100448336" sldId="1068"/>
        </pc:sldMkLst>
      </pc:sldChg>
      <pc:sldChg chg="delSp modSp mod">
        <pc:chgData name="Gwendolyn Reyna" userId="0492242f-5314-4750-ad50-640a4fe02908" providerId="ADAL" clId="{CCBCFABB-CD16-4432-94B8-0C4E9BCC09EE}" dt="2025-02-07T19:36:37.269" v="100" actId="1076"/>
        <pc:sldMkLst>
          <pc:docMk/>
          <pc:sldMk cId="920685379" sldId="1069"/>
        </pc:sldMkLst>
        <pc:spChg chg="del mod">
          <ac:chgData name="Gwendolyn Reyna" userId="0492242f-5314-4750-ad50-640a4fe02908" providerId="ADAL" clId="{CCBCFABB-CD16-4432-94B8-0C4E9BCC09EE}" dt="2025-02-07T19:36:29.889" v="99" actId="478"/>
          <ac:spMkLst>
            <pc:docMk/>
            <pc:sldMk cId="920685379" sldId="1069"/>
            <ac:spMk id="8" creationId="{B66715EC-DA36-BDE6-8765-7C77BBFA8E4C}"/>
          </ac:spMkLst>
        </pc:spChg>
        <pc:spChg chg="mod">
          <ac:chgData name="Gwendolyn Reyna" userId="0492242f-5314-4750-ad50-640a4fe02908" providerId="ADAL" clId="{CCBCFABB-CD16-4432-94B8-0C4E9BCC09EE}" dt="2025-02-07T19:36:37.269" v="100" actId="1076"/>
          <ac:spMkLst>
            <pc:docMk/>
            <pc:sldMk cId="920685379" sldId="1069"/>
            <ac:spMk id="22" creationId="{B19DB8D9-7AA0-6F9E-0E33-314E50E99A36}"/>
          </ac:spMkLst>
        </pc:spChg>
        <pc:picChg chg="del">
          <ac:chgData name="Gwendolyn Reyna" userId="0492242f-5314-4750-ad50-640a4fe02908" providerId="ADAL" clId="{CCBCFABB-CD16-4432-94B8-0C4E9BCC09EE}" dt="2025-02-07T19:36:22.212" v="97" actId="478"/>
          <ac:picMkLst>
            <pc:docMk/>
            <pc:sldMk cId="920685379" sldId="1069"/>
            <ac:picMk id="12" creationId="{24B83F90-0DB4-35EE-034E-B2EB379AA872}"/>
          </ac:picMkLst>
        </pc:picChg>
      </pc:sldChg>
      <pc:sldChg chg="modSp mod">
        <pc:chgData name="Gwendolyn Reyna" userId="0492242f-5314-4750-ad50-640a4fe02908" providerId="ADAL" clId="{CCBCFABB-CD16-4432-94B8-0C4E9BCC09EE}" dt="2025-02-07T19:42:02.680" v="230" actId="20577"/>
        <pc:sldMkLst>
          <pc:docMk/>
          <pc:sldMk cId="4277618137" sldId="1079"/>
        </pc:sldMkLst>
        <pc:spChg chg="mod">
          <ac:chgData name="Gwendolyn Reyna" userId="0492242f-5314-4750-ad50-640a4fe02908" providerId="ADAL" clId="{CCBCFABB-CD16-4432-94B8-0C4E9BCC09EE}" dt="2025-02-07T19:42:02.680" v="230" actId="20577"/>
          <ac:spMkLst>
            <pc:docMk/>
            <pc:sldMk cId="4277618137" sldId="1079"/>
            <ac:spMk id="5" creationId="{FCF1D7FA-CBFA-01CF-2F47-C1CE70FF129F}"/>
          </ac:spMkLst>
        </pc:spChg>
      </pc:sldChg>
      <pc:sldChg chg="delSp modSp mod">
        <pc:chgData name="Gwendolyn Reyna" userId="0492242f-5314-4750-ad50-640a4fe02908" providerId="ADAL" clId="{CCBCFABB-CD16-4432-94B8-0C4E9BCC09EE}" dt="2025-02-07T19:44:06.525" v="284" actId="20577"/>
        <pc:sldMkLst>
          <pc:docMk/>
          <pc:sldMk cId="3577441510" sldId="1084"/>
        </pc:sldMkLst>
        <pc:spChg chg="mod">
          <ac:chgData name="Gwendolyn Reyna" userId="0492242f-5314-4750-ad50-640a4fe02908" providerId="ADAL" clId="{CCBCFABB-CD16-4432-94B8-0C4E9BCC09EE}" dt="2025-02-07T19:44:06.525" v="284" actId="20577"/>
          <ac:spMkLst>
            <pc:docMk/>
            <pc:sldMk cId="3577441510" sldId="1084"/>
            <ac:spMk id="5" creationId="{30136606-1DDC-9FED-84A6-40726CD50E7F}"/>
          </ac:spMkLst>
        </pc:spChg>
        <pc:spChg chg="mod">
          <ac:chgData name="Gwendolyn Reyna" userId="0492242f-5314-4750-ad50-640a4fe02908" providerId="ADAL" clId="{CCBCFABB-CD16-4432-94B8-0C4E9BCC09EE}" dt="2025-02-07T19:43:12.326" v="241" actId="20577"/>
          <ac:spMkLst>
            <pc:docMk/>
            <pc:sldMk cId="3577441510" sldId="1084"/>
            <ac:spMk id="66" creationId="{120EC6B4-B002-FB8E-9DD7-A21D0E98E2B5}"/>
          </ac:spMkLst>
        </pc:spChg>
        <pc:spChg chg="del">
          <ac:chgData name="Gwendolyn Reyna" userId="0492242f-5314-4750-ad50-640a4fe02908" providerId="ADAL" clId="{CCBCFABB-CD16-4432-94B8-0C4E9BCC09EE}" dt="2025-02-07T19:42:28.594" v="231" actId="478"/>
          <ac:spMkLst>
            <pc:docMk/>
            <pc:sldMk cId="3577441510" sldId="1084"/>
            <ac:spMk id="83" creationId="{67BC1B69-E787-11B4-58FD-B573A34E7B79}"/>
          </ac:spMkLst>
        </pc:spChg>
        <pc:cxnChg chg="del mod">
          <ac:chgData name="Gwendolyn Reyna" userId="0492242f-5314-4750-ad50-640a4fe02908" providerId="ADAL" clId="{CCBCFABB-CD16-4432-94B8-0C4E9BCC09EE}" dt="2025-02-07T19:42:31.816" v="232" actId="478"/>
          <ac:cxnSpMkLst>
            <pc:docMk/>
            <pc:sldMk cId="3577441510" sldId="1084"/>
            <ac:cxnSpMk id="84" creationId="{F174F657-CFC7-7326-986F-DEC2DFFE239C}"/>
          </ac:cxnSpMkLst>
        </pc:cxnChg>
      </pc:sldChg>
      <pc:sldChg chg="addSp delSp modSp mod delAnim modAnim">
        <pc:chgData name="Gwendolyn Reyna" userId="0492242f-5314-4750-ad50-640a4fe02908" providerId="ADAL" clId="{CCBCFABB-CD16-4432-94B8-0C4E9BCC09EE}" dt="2025-02-07T19:40:36.585" v="117" actId="1076"/>
        <pc:sldMkLst>
          <pc:docMk/>
          <pc:sldMk cId="4150832293" sldId="1152"/>
        </pc:sldMkLst>
        <pc:spChg chg="add mod">
          <ac:chgData name="Gwendolyn Reyna" userId="0492242f-5314-4750-ad50-640a4fe02908" providerId="ADAL" clId="{CCBCFABB-CD16-4432-94B8-0C4E9BCC09EE}" dt="2025-02-07T19:40:19.571" v="116" actId="1076"/>
          <ac:spMkLst>
            <pc:docMk/>
            <pc:sldMk cId="4150832293" sldId="1152"/>
            <ac:spMk id="11" creationId="{D68DBB68-E711-9E18-5ED8-943904533E5C}"/>
          </ac:spMkLst>
        </pc:spChg>
        <pc:spChg chg="mod">
          <ac:chgData name="Gwendolyn Reyna" userId="0492242f-5314-4750-ad50-640a4fe02908" providerId="ADAL" clId="{CCBCFABB-CD16-4432-94B8-0C4E9BCC09EE}" dt="2025-02-07T19:40:36.585" v="117" actId="1076"/>
          <ac:spMkLst>
            <pc:docMk/>
            <pc:sldMk cId="4150832293" sldId="1152"/>
            <ac:spMk id="15" creationId="{CEE40FC8-CBC7-061C-7581-DBA699471045}"/>
          </ac:spMkLst>
        </pc:spChg>
        <pc:spChg chg="del mod">
          <ac:chgData name="Gwendolyn Reyna" userId="0492242f-5314-4750-ad50-640a4fe02908" providerId="ADAL" clId="{CCBCFABB-CD16-4432-94B8-0C4E9BCC09EE}" dt="2025-02-07T19:39:07.695" v="106" actId="478"/>
          <ac:spMkLst>
            <pc:docMk/>
            <pc:sldMk cId="4150832293" sldId="1152"/>
            <ac:spMk id="39" creationId="{CDCA6A95-6391-6FDE-74E3-A63B15993C89}"/>
          </ac:spMkLst>
        </pc:spChg>
        <pc:spChg chg="mod">
          <ac:chgData name="Gwendolyn Reyna" userId="0492242f-5314-4750-ad50-640a4fe02908" providerId="ADAL" clId="{CCBCFABB-CD16-4432-94B8-0C4E9BCC09EE}" dt="2025-02-07T19:39:45.047" v="110" actId="1076"/>
          <ac:spMkLst>
            <pc:docMk/>
            <pc:sldMk cId="4150832293" sldId="1152"/>
            <ac:spMk id="43" creationId="{FD84A460-4E13-FEAF-7DBD-D76B8FB76BCB}"/>
          </ac:spMkLst>
        </pc:spChg>
        <pc:spChg chg="mod">
          <ac:chgData name="Gwendolyn Reyna" userId="0492242f-5314-4750-ad50-640a4fe02908" providerId="ADAL" clId="{CCBCFABB-CD16-4432-94B8-0C4E9BCC09EE}" dt="2025-02-07T19:39:54.184" v="111" actId="1076"/>
          <ac:spMkLst>
            <pc:docMk/>
            <pc:sldMk cId="4150832293" sldId="1152"/>
            <ac:spMk id="47" creationId="{44BD97D7-7057-FB68-2A97-045DB4FB001C}"/>
          </ac:spMkLst>
        </pc:spChg>
        <pc:cxnChg chg="mod">
          <ac:chgData name="Gwendolyn Reyna" userId="0492242f-5314-4750-ad50-640a4fe02908" providerId="ADAL" clId="{CCBCFABB-CD16-4432-94B8-0C4E9BCC09EE}" dt="2025-02-07T19:39:38.369" v="109" actId="1076"/>
          <ac:cxnSpMkLst>
            <pc:docMk/>
            <pc:sldMk cId="4150832293" sldId="1152"/>
            <ac:cxnSpMk id="16" creationId="{5DF3076F-49BA-9698-0387-ABDA9D280FC5}"/>
          </ac:cxnSpMkLst>
        </pc:cxnChg>
        <pc:cxnChg chg="mod">
          <ac:chgData name="Gwendolyn Reyna" userId="0492242f-5314-4750-ad50-640a4fe02908" providerId="ADAL" clId="{CCBCFABB-CD16-4432-94B8-0C4E9BCC09EE}" dt="2025-02-07T19:39:23.730" v="107" actId="1076"/>
          <ac:cxnSpMkLst>
            <pc:docMk/>
            <pc:sldMk cId="4150832293" sldId="1152"/>
            <ac:cxnSpMk id="17" creationId="{1D7D5EDB-8245-A85B-0A08-4C640F0EEE45}"/>
          </ac:cxnSpMkLst>
        </pc:cxnChg>
        <pc:cxnChg chg="del mod">
          <ac:chgData name="Gwendolyn Reyna" userId="0492242f-5314-4750-ad50-640a4fe02908" providerId="ADAL" clId="{CCBCFABB-CD16-4432-94B8-0C4E9BCC09EE}" dt="2025-02-07T19:39:25.967" v="108" actId="478"/>
          <ac:cxnSpMkLst>
            <pc:docMk/>
            <pc:sldMk cId="4150832293" sldId="1152"/>
            <ac:cxnSpMk id="40" creationId="{6C9284F6-90FD-2C39-2C99-D34BB0F2DFDA}"/>
          </ac:cxnSpMkLst>
        </pc:cxnChg>
        <pc:cxnChg chg="mod">
          <ac:chgData name="Gwendolyn Reyna" userId="0492242f-5314-4750-ad50-640a4fe02908" providerId="ADAL" clId="{CCBCFABB-CD16-4432-94B8-0C4E9BCC09EE}" dt="2025-02-07T19:39:54.184" v="111" actId="1076"/>
          <ac:cxnSpMkLst>
            <pc:docMk/>
            <pc:sldMk cId="4150832293" sldId="1152"/>
            <ac:cxnSpMk id="52" creationId="{250CEE6B-709C-51D1-1C5C-7E54249EAEBA}"/>
          </ac:cxnSpMkLst>
        </pc:cxnChg>
        <pc:cxnChg chg="mod">
          <ac:chgData name="Gwendolyn Reyna" userId="0492242f-5314-4750-ad50-640a4fe02908" providerId="ADAL" clId="{CCBCFABB-CD16-4432-94B8-0C4E9BCC09EE}" dt="2025-02-07T19:40:36.585" v="117" actId="1076"/>
          <ac:cxnSpMkLst>
            <pc:docMk/>
            <pc:sldMk cId="4150832293" sldId="1152"/>
            <ac:cxnSpMk id="53" creationId="{2A43F487-3B49-F9C3-EFF3-243859BBBC31}"/>
          </ac:cxnSpMkLst>
        </pc:cxnChg>
      </pc:sldChg>
      <pc:sldChg chg="modSp">
        <pc:chgData name="Gwendolyn Reyna" userId="0492242f-5314-4750-ad50-640a4fe02908" providerId="ADAL" clId="{CCBCFABB-CD16-4432-94B8-0C4E9BCC09EE}" dt="2025-02-07T19:35:13.516" v="96" actId="20577"/>
        <pc:sldMkLst>
          <pc:docMk/>
          <pc:sldMk cId="4061786871" sldId="1162"/>
        </pc:sldMkLst>
        <pc:spChg chg="mod">
          <ac:chgData name="Gwendolyn Reyna" userId="0492242f-5314-4750-ad50-640a4fe02908" providerId="ADAL" clId="{CCBCFABB-CD16-4432-94B8-0C4E9BCC09EE}" dt="2025-02-07T19:35:13.516" v="96" actId="20577"/>
          <ac:spMkLst>
            <pc:docMk/>
            <pc:sldMk cId="4061786871" sldId="1162"/>
            <ac:spMk id="22" creationId="{8CA0556D-5ADA-B38B-E839-AB4E15C78A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75F-B7F9-8A88-374C-B6F49DE23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9BAEB-C5D3-9BDF-C055-E77A2839B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6304E-46D3-1753-3361-CB6274FC48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5EE28B-88FB-8A59-353E-3CF873BEDB6D}"/>
              </a:ext>
            </a:extLst>
          </p:cNvPr>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26818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152791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258138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18</a:t>
            </a:fld>
            <a:endParaRPr lang="en-US"/>
          </a:p>
        </p:txBody>
      </p:sp>
    </p:spTree>
    <p:extLst>
      <p:ext uri="{BB962C8B-B14F-4D97-AF65-F5344CB8AC3E}">
        <p14:creationId xmlns:p14="http://schemas.microsoft.com/office/powerpoint/2010/main" val="401610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a:p>
        </p:txBody>
      </p:sp>
    </p:spTree>
    <p:extLst>
      <p:ext uri="{BB962C8B-B14F-4D97-AF65-F5344CB8AC3E}">
        <p14:creationId xmlns:p14="http://schemas.microsoft.com/office/powerpoint/2010/main" val="89803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20</a:t>
            </a:fld>
            <a:endParaRPr lang="en-US"/>
          </a:p>
        </p:txBody>
      </p:sp>
    </p:spTree>
    <p:extLst>
      <p:ext uri="{BB962C8B-B14F-4D97-AF65-F5344CB8AC3E}">
        <p14:creationId xmlns:p14="http://schemas.microsoft.com/office/powerpoint/2010/main" val="87435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a:p>
        </p:txBody>
      </p:sp>
    </p:spTree>
    <p:extLst>
      <p:ext uri="{BB962C8B-B14F-4D97-AF65-F5344CB8AC3E}">
        <p14:creationId xmlns:p14="http://schemas.microsoft.com/office/powerpoint/2010/main" val="193630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a:p>
        </p:txBody>
      </p:sp>
    </p:spTree>
    <p:extLst>
      <p:ext uri="{BB962C8B-B14F-4D97-AF65-F5344CB8AC3E}">
        <p14:creationId xmlns:p14="http://schemas.microsoft.com/office/powerpoint/2010/main" val="342722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24</a:t>
            </a:fld>
            <a:endParaRPr lang="en-US"/>
          </a:p>
        </p:txBody>
      </p:sp>
    </p:spTree>
    <p:extLst>
      <p:ext uri="{BB962C8B-B14F-4D97-AF65-F5344CB8AC3E}">
        <p14:creationId xmlns:p14="http://schemas.microsoft.com/office/powerpoint/2010/main" val="93772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27</a:t>
            </a:fld>
            <a:endParaRPr lang="en-US"/>
          </a:p>
        </p:txBody>
      </p:sp>
    </p:spTree>
    <p:extLst>
      <p:ext uri="{BB962C8B-B14F-4D97-AF65-F5344CB8AC3E}">
        <p14:creationId xmlns:p14="http://schemas.microsoft.com/office/powerpoint/2010/main" val="110930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271997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28</a:t>
            </a:fld>
            <a:endParaRPr lang="en-US"/>
          </a:p>
        </p:txBody>
      </p:sp>
    </p:spTree>
    <p:extLst>
      <p:ext uri="{BB962C8B-B14F-4D97-AF65-F5344CB8AC3E}">
        <p14:creationId xmlns:p14="http://schemas.microsoft.com/office/powerpoint/2010/main" val="145761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Cardiac Rehabilitation was spelled out instead of abbreviated. ‘Psych’ changed to ‘Psycho-social’ in small dark gray circle on the left. Changes in blue.</a:t>
            </a:r>
          </a:p>
        </p:txBody>
      </p:sp>
      <p:sp>
        <p:nvSpPr>
          <p:cNvPr id="4" name="Slide Number Placeholder 3"/>
          <p:cNvSpPr>
            <a:spLocks noGrp="1"/>
          </p:cNvSpPr>
          <p:nvPr>
            <p:ph type="sldNum" sz="quarter" idx="5"/>
          </p:nvPr>
        </p:nvSpPr>
        <p:spPr/>
        <p:txBody>
          <a:bodyPr/>
          <a:lstStyle/>
          <a:p>
            <a:fld id="{F3631FF5-ADD1-489E-9034-3EA822349562}" type="slidenum">
              <a:rPr lang="en-US" smtClean="0"/>
              <a:t>30</a:t>
            </a:fld>
            <a:endParaRPr lang="en-US"/>
          </a:p>
        </p:txBody>
      </p:sp>
    </p:spTree>
    <p:extLst>
      <p:ext uri="{BB962C8B-B14F-4D97-AF65-F5344CB8AC3E}">
        <p14:creationId xmlns:p14="http://schemas.microsoft.com/office/powerpoint/2010/main" val="2297828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32</a:t>
            </a:fld>
            <a:endParaRPr lang="en-US"/>
          </a:p>
        </p:txBody>
      </p:sp>
    </p:spTree>
    <p:extLst>
      <p:ext uri="{BB962C8B-B14F-4D97-AF65-F5344CB8AC3E}">
        <p14:creationId xmlns:p14="http://schemas.microsoft.com/office/powerpoint/2010/main" val="231157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the ‘4-8 weeks’. Change in blue</a:t>
            </a:r>
          </a:p>
        </p:txBody>
      </p:sp>
      <p:sp>
        <p:nvSpPr>
          <p:cNvPr id="4" name="Slide Number Placeholder 3"/>
          <p:cNvSpPr>
            <a:spLocks noGrp="1"/>
          </p:cNvSpPr>
          <p:nvPr>
            <p:ph type="sldNum" sz="quarter" idx="5"/>
          </p:nvPr>
        </p:nvSpPr>
        <p:spPr/>
        <p:txBody>
          <a:bodyPr/>
          <a:lstStyle/>
          <a:p>
            <a:fld id="{F3631FF5-ADD1-489E-9034-3EA822349562}" type="slidenum">
              <a:rPr lang="en-US" smtClean="0"/>
              <a:t>33</a:t>
            </a:fld>
            <a:endParaRPr lang="en-US"/>
          </a:p>
        </p:txBody>
      </p:sp>
    </p:spTree>
    <p:extLst>
      <p:ext uri="{BB962C8B-B14F-4D97-AF65-F5344CB8AC3E}">
        <p14:creationId xmlns:p14="http://schemas.microsoft.com/office/powerpoint/2010/main" val="3219792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F016-A763-0B5D-5269-4745A6A41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1ACA3-B749-5363-2B62-0F0D19EF7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9D697-7972-82C6-5CCC-A02A68E601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20712-0ED4-6D6C-B72D-65689034C837}"/>
              </a:ext>
            </a:extLst>
          </p:cNvPr>
          <p:cNvSpPr>
            <a:spLocks noGrp="1"/>
          </p:cNvSpPr>
          <p:nvPr>
            <p:ph type="sldNum" sz="quarter" idx="5"/>
          </p:nvPr>
        </p:nvSpPr>
        <p:spPr/>
        <p:txBody>
          <a:bodyPr/>
          <a:lstStyle/>
          <a:p>
            <a:fld id="{F3631FF5-ADD1-489E-9034-3EA822349562}" type="slidenum">
              <a:rPr lang="en-US" smtClean="0"/>
              <a:t>34</a:t>
            </a:fld>
            <a:endParaRPr lang="en-US"/>
          </a:p>
        </p:txBody>
      </p:sp>
    </p:spTree>
    <p:extLst>
      <p:ext uri="{BB962C8B-B14F-4D97-AF65-F5344CB8AC3E}">
        <p14:creationId xmlns:p14="http://schemas.microsoft.com/office/powerpoint/2010/main" val="665858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35</a:t>
            </a:fld>
            <a:endParaRPr lang="en-US"/>
          </a:p>
        </p:txBody>
      </p:sp>
    </p:spTree>
    <p:extLst>
      <p:ext uri="{BB962C8B-B14F-4D97-AF65-F5344CB8AC3E}">
        <p14:creationId xmlns:p14="http://schemas.microsoft.com/office/powerpoint/2010/main" val="42332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36</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115008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19497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216316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66325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116830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365923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274970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Rao, S.V., et al. 2025 AHA/ACC/ACEP/NAEMSP/SCAI Guideline for Acute Coronary Syndromes.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svg"/><Relationship Id="rId3" Type="http://schemas.openxmlformats.org/officeDocument/2006/relationships/image" Target="../media/image180.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emf"/><Relationship Id="rId11" Type="http://schemas.openxmlformats.org/officeDocument/2006/relationships/image" Target="../media/image34.png"/><Relationship Id="rId5" Type="http://schemas.openxmlformats.org/officeDocument/2006/relationships/image" Target="../media/image13.svg"/><Relationship Id="rId10"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9.sv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svg"/><Relationship Id="rId26" Type="http://schemas.openxmlformats.org/officeDocument/2006/relationships/image" Target="../media/image72.svg"/><Relationship Id="rId3" Type="http://schemas.openxmlformats.org/officeDocument/2006/relationships/image" Target="../media/image49.jpe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20.xml"/><Relationship Id="rId16" Type="http://schemas.openxmlformats.org/officeDocument/2006/relationships/image" Target="../media/image62.png"/><Relationship Id="rId20" Type="http://schemas.openxmlformats.org/officeDocument/2006/relationships/image" Target="../media/image66.svg"/><Relationship Id="rId1" Type="http://schemas.openxmlformats.org/officeDocument/2006/relationships/slideLayout" Target="../slideLayouts/slideLayout3.xml"/><Relationship Id="rId6" Type="http://schemas.openxmlformats.org/officeDocument/2006/relationships/image" Target="../media/image52.jpeg"/><Relationship Id="rId11" Type="http://schemas.openxmlformats.org/officeDocument/2006/relationships/image" Target="../media/image57.svg"/><Relationship Id="rId24" Type="http://schemas.openxmlformats.org/officeDocument/2006/relationships/image" Target="../media/image70.svg"/><Relationship Id="rId5" Type="http://schemas.openxmlformats.org/officeDocument/2006/relationships/image" Target="../media/image51.jpeg"/><Relationship Id="rId15" Type="http://schemas.openxmlformats.org/officeDocument/2006/relationships/image" Target="../media/image61.svg"/><Relationship Id="rId23" Type="http://schemas.openxmlformats.org/officeDocument/2006/relationships/image" Target="../media/image69.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jpeg"/><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68.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rofessional.heart.org/en/science-new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610500"/>
            <a:ext cx="9144000" cy="1135471"/>
          </a:xfrm>
        </p:spPr>
        <p:txBody>
          <a:bodyPr/>
          <a:lstStyle/>
          <a:p>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2999972"/>
            <a:ext cx="8743950" cy="2713182"/>
          </a:xfrm>
        </p:spPr>
        <p:txBody>
          <a:bodyPr>
            <a:normAutofit/>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2025 ACC/AHA/ACEP/NAEMSP/SCAI  Guideline for the Management of Patients with Acute Coronary Syndromes.</a:t>
            </a:r>
            <a:endParaRPr lang="en-US" sz="4000" dirty="0"/>
          </a:p>
          <a:p>
            <a:pPr>
              <a:lnSpc>
                <a:spcPct val="110000"/>
              </a:lnSpc>
              <a:spcBef>
                <a:spcPts val="0"/>
              </a:spcBef>
            </a:pPr>
            <a:endParaRPr lang="en-US" sz="3200" dirty="0">
              <a:latin typeface="Lub Dub Bold" panose="020B0803030403020204" pitchFamily="34" charset="0"/>
            </a:endParaRPr>
          </a:p>
        </p:txBody>
      </p:sp>
      <p:pic>
        <p:nvPicPr>
          <p:cNvPr id="5" name="Picture 4">
            <a:extLst>
              <a:ext uri="{FF2B5EF4-FFF2-40B4-BE49-F238E27FC236}">
                <a16:creationId xmlns:a16="http://schemas.microsoft.com/office/drawing/2014/main" id="{BCE0510E-CC10-B755-58E8-36956DDA7B92}"/>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7" name="TextBox 6">
            <a:extLst>
              <a:ext uri="{FF2B5EF4-FFF2-40B4-BE49-F238E27FC236}">
                <a16:creationId xmlns:a16="http://schemas.microsoft.com/office/drawing/2014/main" id="{727705E6-91FD-4DED-0C4F-60F6A6632761}"/>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Update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3C42-CA3A-0FA6-0B48-5C7A22C86A28}"/>
              </a:ext>
            </a:extLst>
          </p:cNvPr>
          <p:cNvSpPr>
            <a:spLocks noGrp="1"/>
          </p:cNvSpPr>
          <p:nvPr>
            <p:ph type="title"/>
          </p:nvPr>
        </p:nvSpPr>
        <p:spPr>
          <a:xfrm>
            <a:off x="838200" y="365125"/>
            <a:ext cx="8503227" cy="660111"/>
          </a:xfrm>
        </p:spPr>
        <p:txBody>
          <a:bodyPr/>
          <a:lstStyle/>
          <a:p>
            <a:r>
              <a:rPr lang="en-US" sz="2800" dirty="0"/>
              <a:t>Oral P2Y12 Inhibitors: </a:t>
            </a:r>
            <a:r>
              <a:rPr lang="en-US" sz="2800" dirty="0">
                <a:latin typeface="Lub Dub Medium" panose="020B0603030403020204" pitchFamily="34" charset="0"/>
              </a:rPr>
              <a:t>In-Hospital Management of Patients with NSTE-ACS </a:t>
            </a:r>
          </a:p>
        </p:txBody>
      </p:sp>
      <p:sp>
        <p:nvSpPr>
          <p:cNvPr id="10" name="Round Same Side Corner Rectangle 60">
            <a:extLst>
              <a:ext uri="{FF2B5EF4-FFF2-40B4-BE49-F238E27FC236}">
                <a16:creationId xmlns:a16="http://schemas.microsoft.com/office/drawing/2014/main" id="{A73B9903-9C69-9359-DD5B-B8E054795D5C}"/>
              </a:ext>
              <a:ext uri="{C183D7F6-B498-43B3-948B-1728B52AA6E4}">
                <adec:decorative xmlns:adec="http://schemas.microsoft.com/office/drawing/2017/decorative" val="1"/>
              </a:ext>
            </a:extLst>
          </p:cNvPr>
          <p:cNvSpPr/>
          <p:nvPr/>
        </p:nvSpPr>
        <p:spPr>
          <a:xfrm>
            <a:off x="3460172" y="1963882"/>
            <a:ext cx="2400301" cy="329657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3" name="Round Same Side Corner Rectangle 60">
            <a:extLst>
              <a:ext uri="{FF2B5EF4-FFF2-40B4-BE49-F238E27FC236}">
                <a16:creationId xmlns:a16="http://schemas.microsoft.com/office/drawing/2014/main" id="{F5F05CB0-683C-EBDB-EF38-8C1FA3659157}"/>
              </a:ext>
              <a:ext uri="{C183D7F6-B498-43B3-948B-1728B52AA6E4}">
                <adec:decorative xmlns:adec="http://schemas.microsoft.com/office/drawing/2017/decorative" val="1"/>
              </a:ext>
            </a:extLst>
          </p:cNvPr>
          <p:cNvSpPr/>
          <p:nvPr/>
        </p:nvSpPr>
        <p:spPr>
          <a:xfrm>
            <a:off x="841663" y="1983424"/>
            <a:ext cx="2410692" cy="328609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8" name="Round Same Side Corner Rectangle 60">
            <a:extLst>
              <a:ext uri="{FF2B5EF4-FFF2-40B4-BE49-F238E27FC236}">
                <a16:creationId xmlns:a16="http://schemas.microsoft.com/office/drawing/2014/main" id="{DAAA5109-AEA3-5F53-6702-90D90632B1C3}"/>
              </a:ext>
              <a:ext uri="{C183D7F6-B498-43B3-948B-1728B52AA6E4}">
                <adec:decorative xmlns:adec="http://schemas.microsoft.com/office/drawing/2017/decorative" val="1"/>
              </a:ext>
            </a:extLst>
          </p:cNvPr>
          <p:cNvSpPr/>
          <p:nvPr/>
        </p:nvSpPr>
        <p:spPr>
          <a:xfrm>
            <a:off x="8735290" y="1959305"/>
            <a:ext cx="2403765" cy="3301819"/>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 Same Side Corner Rectangle 60">
            <a:extLst>
              <a:ext uri="{FF2B5EF4-FFF2-40B4-BE49-F238E27FC236}">
                <a16:creationId xmlns:a16="http://schemas.microsoft.com/office/drawing/2014/main" id="{31CCAF83-B26E-6A5E-716A-3EE736A5555F}"/>
              </a:ext>
              <a:ext uri="{C183D7F6-B498-43B3-948B-1728B52AA6E4}">
                <adec:decorative xmlns:adec="http://schemas.microsoft.com/office/drawing/2017/decorative" val="1"/>
              </a:ext>
            </a:extLst>
          </p:cNvPr>
          <p:cNvSpPr/>
          <p:nvPr/>
        </p:nvSpPr>
        <p:spPr>
          <a:xfrm>
            <a:off x="6075217" y="1982183"/>
            <a:ext cx="2410692" cy="3275617"/>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6" name="TextBox 25">
            <a:extLst>
              <a:ext uri="{FF2B5EF4-FFF2-40B4-BE49-F238E27FC236}">
                <a16:creationId xmlns:a16="http://schemas.microsoft.com/office/drawing/2014/main" id="{0AD98E3F-D859-D93E-F4A4-E3B9BC8D3CA2}"/>
              </a:ext>
            </a:extLst>
          </p:cNvPr>
          <p:cNvSpPr txBox="1"/>
          <p:nvPr/>
        </p:nvSpPr>
        <p:spPr>
          <a:xfrm>
            <a:off x="883194" y="2673016"/>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undergoing PCI, prasugrel or ticagrelor is recommended to reduce MACE and stent thrombosis.</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15" name="TextBox 14">
            <a:extLst>
              <a:ext uri="{FF2B5EF4-FFF2-40B4-BE49-F238E27FC236}">
                <a16:creationId xmlns:a16="http://schemas.microsoft.com/office/drawing/2014/main" id="{80E1A705-9752-D4EE-489E-DD2EA4DBAAF8}"/>
              </a:ext>
            </a:extLst>
          </p:cNvPr>
          <p:cNvSpPr txBox="1"/>
          <p:nvPr/>
        </p:nvSpPr>
        <p:spPr>
          <a:xfrm>
            <a:off x="3487587" y="2673016"/>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who are managed without planned invasive evaluation, ticagrelor is recommended to reduce MACE.</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33" name="TextBox 32">
            <a:extLst>
              <a:ext uri="{FF2B5EF4-FFF2-40B4-BE49-F238E27FC236}">
                <a16:creationId xmlns:a16="http://schemas.microsoft.com/office/drawing/2014/main" id="{6EA95D5C-AAD9-4204-3D1E-44C3B4459C96}"/>
              </a:ext>
            </a:extLst>
          </p:cNvPr>
          <p:cNvSpPr txBox="1"/>
          <p:nvPr/>
        </p:nvSpPr>
        <p:spPr>
          <a:xfrm>
            <a:off x="6116748" y="2673016"/>
            <a:ext cx="2333546" cy="2308324"/>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clopidogrel is recommended to reduce MACE when prasugrel or ticagrelor are not available, cannot be tolerated, or are contraindicated.</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30" name="TextBox 29">
            <a:extLst>
              <a:ext uri="{FF2B5EF4-FFF2-40B4-BE49-F238E27FC236}">
                <a16:creationId xmlns:a16="http://schemas.microsoft.com/office/drawing/2014/main" id="{CA4BFBC7-C4B8-4965-ADC4-D0BA940F2291}"/>
              </a:ext>
            </a:extLst>
          </p:cNvPr>
          <p:cNvSpPr txBox="1"/>
          <p:nvPr/>
        </p:nvSpPr>
        <p:spPr>
          <a:xfrm>
            <a:off x="8783486" y="2673016"/>
            <a:ext cx="2376349" cy="2554545"/>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NSTE-ACS planned for an invasive strategy with timing of angiography anticipated to be &gt;24h, upstream treatment with clopidogrel or ticagrelor may be considered to reduce MACE.</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2b)</a:t>
            </a:r>
          </a:p>
        </p:txBody>
      </p:sp>
      <p:sp>
        <p:nvSpPr>
          <p:cNvPr id="47" name="Oval 46">
            <a:extLst>
              <a:ext uri="{FF2B5EF4-FFF2-40B4-BE49-F238E27FC236}">
                <a16:creationId xmlns:a16="http://schemas.microsoft.com/office/drawing/2014/main" id="{AE46F17B-D02B-77DA-2D74-20734F623232}"/>
              </a:ext>
              <a:ext uri="{C183D7F6-B498-43B3-948B-1728B52AA6E4}">
                <adec:decorative xmlns:adec="http://schemas.microsoft.com/office/drawing/2017/decorative" val="1"/>
              </a:ext>
            </a:extLst>
          </p:cNvPr>
          <p:cNvSpPr/>
          <p:nvPr/>
        </p:nvSpPr>
        <p:spPr>
          <a:xfrm>
            <a:off x="1402773"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E23E1B6-28A0-BEA8-D32A-D9E126CE1B84}"/>
              </a:ext>
              <a:ext uri="{C183D7F6-B498-43B3-948B-1728B52AA6E4}">
                <adec:decorative xmlns:adec="http://schemas.microsoft.com/office/drawing/2017/decorative" val="1"/>
              </a:ext>
            </a:extLst>
          </p:cNvPr>
          <p:cNvSpPr/>
          <p:nvPr/>
        </p:nvSpPr>
        <p:spPr>
          <a:xfrm>
            <a:off x="4016086"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E696EDB-7413-1826-840F-761D1188A5B2}"/>
              </a:ext>
              <a:ext uri="{C183D7F6-B498-43B3-948B-1728B52AA6E4}">
                <adec:decorative xmlns:adec="http://schemas.microsoft.com/office/drawing/2017/decorative" val="1"/>
              </a:ext>
            </a:extLst>
          </p:cNvPr>
          <p:cNvSpPr/>
          <p:nvPr/>
        </p:nvSpPr>
        <p:spPr>
          <a:xfrm>
            <a:off x="6636327"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573514B-DDEA-426F-0114-BECB5D857B41}"/>
              </a:ext>
              <a:ext uri="{C183D7F6-B498-43B3-948B-1728B52AA6E4}">
                <adec:decorative xmlns:adec="http://schemas.microsoft.com/office/drawing/2017/decorative" val="1"/>
              </a:ext>
            </a:extLst>
          </p:cNvPr>
          <p:cNvSpPr/>
          <p:nvPr/>
        </p:nvSpPr>
        <p:spPr>
          <a:xfrm>
            <a:off x="9292936" y="1319646"/>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12AF0062-D51D-3506-B52F-205D13E40AB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692295" y="1386005"/>
            <a:ext cx="1163232" cy="1163232"/>
          </a:xfrm>
          <a:prstGeom prst="rect">
            <a:avLst/>
          </a:prstGeom>
        </p:spPr>
      </p:pic>
      <p:pic>
        <p:nvPicPr>
          <p:cNvPr id="54" name="Picture 53">
            <a:extLst>
              <a:ext uri="{FF2B5EF4-FFF2-40B4-BE49-F238E27FC236}">
                <a16:creationId xmlns:a16="http://schemas.microsoft.com/office/drawing/2014/main" id="{55019329-9DBF-DC5D-6561-797818EB6A5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02826" y="1481598"/>
            <a:ext cx="887530" cy="887530"/>
          </a:xfrm>
          <a:prstGeom prst="rect">
            <a:avLst/>
          </a:prstGeom>
        </p:spPr>
      </p:pic>
      <p:pic>
        <p:nvPicPr>
          <p:cNvPr id="43" name="Graphic 42">
            <a:extLst>
              <a:ext uri="{FF2B5EF4-FFF2-40B4-BE49-F238E27FC236}">
                <a16:creationId xmlns:a16="http://schemas.microsoft.com/office/drawing/2014/main" id="{B8849C6E-A27B-BA57-9134-1901E5CFCB1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2692" y="1396137"/>
            <a:ext cx="1112518" cy="1112518"/>
          </a:xfrm>
          <a:prstGeom prst="rect">
            <a:avLst/>
          </a:prstGeom>
        </p:spPr>
      </p:pic>
      <p:pic>
        <p:nvPicPr>
          <p:cNvPr id="42" name="Graphic 41">
            <a:extLst>
              <a:ext uri="{FF2B5EF4-FFF2-40B4-BE49-F238E27FC236}">
                <a16:creationId xmlns:a16="http://schemas.microsoft.com/office/drawing/2014/main" id="{F5864EC8-A2C8-5359-A19C-9598F36BE4D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67706" y="1440279"/>
            <a:ext cx="996576" cy="996576"/>
          </a:xfrm>
          <a:prstGeom prst="rect">
            <a:avLst/>
          </a:prstGeom>
        </p:spPr>
      </p:pic>
      <p:sp>
        <p:nvSpPr>
          <p:cNvPr id="5" name="Text Placeholder 4">
            <a:extLst>
              <a:ext uri="{FF2B5EF4-FFF2-40B4-BE49-F238E27FC236}">
                <a16:creationId xmlns:a16="http://schemas.microsoft.com/office/drawing/2014/main" id="{35C9BD66-F9BF-8AF5-5F98-F8D7D831157D}"/>
              </a:ext>
            </a:extLst>
          </p:cNvPr>
          <p:cNvSpPr>
            <a:spLocks noGrp="1"/>
          </p:cNvSpPr>
          <p:nvPr>
            <p:ph type="body" sz="quarter" idx="13"/>
          </p:nvPr>
        </p:nvSpPr>
        <p:spPr/>
        <p:txBody>
          <a:bodyPr/>
          <a:lstStyle/>
          <a:p>
            <a:r>
              <a:rPr lang="en-US" b="1" dirty="0"/>
              <a:t>Abbreviations: </a:t>
            </a:r>
            <a:r>
              <a:rPr lang="en-US" dirty="0"/>
              <a:t>ACS, acute coronary syndrome; MACE, major adverse cardiovascular event; </a:t>
            </a:r>
            <a:br>
              <a:rPr lang="en-US" dirty="0"/>
            </a:br>
            <a:r>
              <a:rPr lang="en-US" dirty="0"/>
              <a:t>NSTE, non-ST elevation; STEMI, ST-elevation myocardial infarction.</a:t>
            </a:r>
          </a:p>
        </p:txBody>
      </p:sp>
      <p:sp>
        <p:nvSpPr>
          <p:cNvPr id="4" name="Slide Number Placeholder 3">
            <a:extLst>
              <a:ext uri="{FF2B5EF4-FFF2-40B4-BE49-F238E27FC236}">
                <a16:creationId xmlns:a16="http://schemas.microsoft.com/office/drawing/2014/main" id="{DCC2D2EC-3443-D6A2-DC7D-F4A86174F61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44617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5D3A5-FD65-CF50-4F14-F9BDD476C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EAD61-4106-2B9C-C931-97B9A92339EE}"/>
              </a:ext>
            </a:extLst>
          </p:cNvPr>
          <p:cNvSpPr>
            <a:spLocks noGrp="1"/>
          </p:cNvSpPr>
          <p:nvPr>
            <p:ph type="title"/>
          </p:nvPr>
        </p:nvSpPr>
        <p:spPr>
          <a:xfrm>
            <a:off x="838200" y="365125"/>
            <a:ext cx="8503227" cy="660111"/>
          </a:xfrm>
        </p:spPr>
        <p:txBody>
          <a:bodyPr/>
          <a:lstStyle/>
          <a:p>
            <a:r>
              <a:rPr lang="en-US" sz="2800" dirty="0"/>
              <a:t>Oral P2Y12 Inhibitors: </a:t>
            </a:r>
            <a:r>
              <a:rPr lang="en-US" sz="2800" dirty="0">
                <a:latin typeface="Lub Dub Medium" panose="020B0603030403020204" pitchFamily="34" charset="0"/>
              </a:rPr>
              <a:t>In-Hospital Management of Patients with STEMI</a:t>
            </a:r>
          </a:p>
        </p:txBody>
      </p:sp>
      <p:sp>
        <p:nvSpPr>
          <p:cNvPr id="10" name="Round Same Side Corner Rectangle 60">
            <a:extLst>
              <a:ext uri="{FF2B5EF4-FFF2-40B4-BE49-F238E27FC236}">
                <a16:creationId xmlns:a16="http://schemas.microsoft.com/office/drawing/2014/main" id="{5941926C-9A3F-4222-5AC3-DA432A79CD45}"/>
              </a:ext>
              <a:ext uri="{C183D7F6-B498-43B3-948B-1728B52AA6E4}">
                <adec:decorative xmlns:adec="http://schemas.microsoft.com/office/drawing/2017/decorative" val="1"/>
              </a:ext>
            </a:extLst>
          </p:cNvPr>
          <p:cNvSpPr/>
          <p:nvPr/>
        </p:nvSpPr>
        <p:spPr>
          <a:xfrm>
            <a:off x="4665518" y="1984664"/>
            <a:ext cx="2815937" cy="329657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3" name="Round Same Side Corner Rectangle 60">
            <a:extLst>
              <a:ext uri="{FF2B5EF4-FFF2-40B4-BE49-F238E27FC236}">
                <a16:creationId xmlns:a16="http://schemas.microsoft.com/office/drawing/2014/main" id="{B6CF3598-D2EA-2379-7559-DA48F5D2DE45}"/>
              </a:ext>
              <a:ext uri="{C183D7F6-B498-43B3-948B-1728B52AA6E4}">
                <adec:decorative xmlns:adec="http://schemas.microsoft.com/office/drawing/2017/decorative" val="1"/>
              </a:ext>
            </a:extLst>
          </p:cNvPr>
          <p:cNvSpPr/>
          <p:nvPr/>
        </p:nvSpPr>
        <p:spPr>
          <a:xfrm>
            <a:off x="2047009" y="2004206"/>
            <a:ext cx="2410692" cy="328609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31" name="Round Same Side Corner Rectangle 60">
            <a:extLst>
              <a:ext uri="{FF2B5EF4-FFF2-40B4-BE49-F238E27FC236}">
                <a16:creationId xmlns:a16="http://schemas.microsoft.com/office/drawing/2014/main" id="{CBE78A28-542E-A6D2-099B-2E6772D5DACF}"/>
              </a:ext>
              <a:ext uri="{C183D7F6-B498-43B3-948B-1728B52AA6E4}">
                <adec:decorative xmlns:adec="http://schemas.microsoft.com/office/drawing/2017/decorative" val="1"/>
              </a:ext>
            </a:extLst>
          </p:cNvPr>
          <p:cNvSpPr/>
          <p:nvPr/>
        </p:nvSpPr>
        <p:spPr>
          <a:xfrm>
            <a:off x="7685810" y="2002965"/>
            <a:ext cx="2410692" cy="3275617"/>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6" name="TextBox 25">
            <a:extLst>
              <a:ext uri="{FF2B5EF4-FFF2-40B4-BE49-F238E27FC236}">
                <a16:creationId xmlns:a16="http://schemas.microsoft.com/office/drawing/2014/main" id="{A5FEABE6-81E1-4C82-487D-F6AA0FBDDDDD}"/>
              </a:ext>
            </a:extLst>
          </p:cNvPr>
          <p:cNvSpPr txBox="1"/>
          <p:nvPr/>
        </p:nvSpPr>
        <p:spPr>
          <a:xfrm>
            <a:off x="2088540" y="2693798"/>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STEMI managed with PPCI, prasugrel or ticagrelor should be administered to reduce MACE and stent thrombosis.</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15" name="TextBox 14">
            <a:extLst>
              <a:ext uri="{FF2B5EF4-FFF2-40B4-BE49-F238E27FC236}">
                <a16:creationId xmlns:a16="http://schemas.microsoft.com/office/drawing/2014/main" id="{C90A1333-45D2-56CC-7309-337789D6941A}"/>
              </a:ext>
            </a:extLst>
          </p:cNvPr>
          <p:cNvSpPr txBox="1"/>
          <p:nvPr/>
        </p:nvSpPr>
        <p:spPr>
          <a:xfrm>
            <a:off x="4696691" y="2693798"/>
            <a:ext cx="2743201" cy="2308324"/>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STEMI managed with PPCI, clopidogrel is recommended to reduce MACE and stent thrombosis when prasugrel or ticagrelor are not available, cannot be tolerated, or are contraindicated.</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33" name="TextBox 32">
            <a:extLst>
              <a:ext uri="{FF2B5EF4-FFF2-40B4-BE49-F238E27FC236}">
                <a16:creationId xmlns:a16="http://schemas.microsoft.com/office/drawing/2014/main" id="{60289BDB-4565-7321-0CA5-5B4ABF7CFCAF}"/>
              </a:ext>
            </a:extLst>
          </p:cNvPr>
          <p:cNvSpPr txBox="1"/>
          <p:nvPr/>
        </p:nvSpPr>
        <p:spPr>
          <a:xfrm>
            <a:off x="7727341" y="2693798"/>
            <a:ext cx="2333546" cy="1815882"/>
          </a:xfrm>
          <a:prstGeom prst="rect">
            <a:avLst/>
          </a:prstGeom>
          <a:noFill/>
        </p:spPr>
        <p:txBody>
          <a:bodyPr wrap="square">
            <a:spAutoFit/>
          </a:bodyPr>
          <a:lstStyle/>
          <a:p>
            <a:pPr algn="ctr"/>
            <a:r>
              <a:rPr lang="en-US" sz="1600" b="1" dirty="0">
                <a:solidFill>
                  <a:schemeClr val="tx1"/>
                </a:solidFill>
                <a:latin typeface="Lub Dub Condensed" panose="020B0506030403020204"/>
              </a:rPr>
              <a:t>In patients with STEMI managed with fibrinolytic therapy, clopidogrel should be administered concurrently to reduce death and MACE.</a:t>
            </a:r>
            <a:endParaRPr kumimoji="0" lang="en-US" sz="16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6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47" name="Oval 46">
            <a:extLst>
              <a:ext uri="{FF2B5EF4-FFF2-40B4-BE49-F238E27FC236}">
                <a16:creationId xmlns:a16="http://schemas.microsoft.com/office/drawing/2014/main" id="{ED5170AE-0A09-716F-99C3-3612A6B9DDAB}"/>
              </a:ext>
              <a:ext uri="{C183D7F6-B498-43B3-948B-1728B52AA6E4}">
                <adec:decorative xmlns:adec="http://schemas.microsoft.com/office/drawing/2017/decorative" val="1"/>
              </a:ext>
            </a:extLst>
          </p:cNvPr>
          <p:cNvSpPr/>
          <p:nvPr/>
        </p:nvSpPr>
        <p:spPr>
          <a:xfrm>
            <a:off x="2608119" y="1340428"/>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EF75DBA-96AE-AA75-508A-75A655A76D46}"/>
              </a:ext>
              <a:ext uri="{C183D7F6-B498-43B3-948B-1728B52AA6E4}">
                <adec:decorative xmlns:adec="http://schemas.microsoft.com/office/drawing/2017/decorative" val="1"/>
              </a:ext>
            </a:extLst>
          </p:cNvPr>
          <p:cNvSpPr/>
          <p:nvPr/>
        </p:nvSpPr>
        <p:spPr>
          <a:xfrm>
            <a:off x="5439641" y="1340428"/>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E44E72F-8B87-4D09-D2E2-755FAD438BE0}"/>
              </a:ext>
              <a:ext uri="{C183D7F6-B498-43B3-948B-1728B52AA6E4}">
                <adec:decorative xmlns:adec="http://schemas.microsoft.com/office/drawing/2017/decorative" val="1"/>
              </a:ext>
            </a:extLst>
          </p:cNvPr>
          <p:cNvSpPr/>
          <p:nvPr/>
        </p:nvSpPr>
        <p:spPr>
          <a:xfrm>
            <a:off x="8246920" y="1340428"/>
            <a:ext cx="1288473" cy="1288473"/>
          </a:xfrm>
          <a:prstGeom prst="ellipse">
            <a:avLst/>
          </a:prstGeom>
          <a:solidFill>
            <a:srgbClr val="D9D9D9"/>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43A30409-060A-5919-9F03-95A362964B7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302888" y="1406787"/>
            <a:ext cx="1163232" cy="1163232"/>
          </a:xfrm>
          <a:prstGeom prst="rect">
            <a:avLst/>
          </a:prstGeom>
        </p:spPr>
      </p:pic>
      <p:pic>
        <p:nvPicPr>
          <p:cNvPr id="54" name="Picture 53">
            <a:extLst>
              <a:ext uri="{FF2B5EF4-FFF2-40B4-BE49-F238E27FC236}">
                <a16:creationId xmlns:a16="http://schemas.microsoft.com/office/drawing/2014/main" id="{6767253E-77D1-D799-80BA-60190EBFFF4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808172" y="1502380"/>
            <a:ext cx="887530" cy="887530"/>
          </a:xfrm>
          <a:prstGeom prst="rect">
            <a:avLst/>
          </a:prstGeom>
        </p:spPr>
      </p:pic>
      <p:pic>
        <p:nvPicPr>
          <p:cNvPr id="42" name="Graphic 41">
            <a:extLst>
              <a:ext uri="{FF2B5EF4-FFF2-40B4-BE49-F238E27FC236}">
                <a16:creationId xmlns:a16="http://schemas.microsoft.com/office/drawing/2014/main" id="{4F73F789-7CE2-28F1-7496-C08B6B6698F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1261" y="1461061"/>
            <a:ext cx="996576" cy="996576"/>
          </a:xfrm>
          <a:prstGeom prst="rect">
            <a:avLst/>
          </a:prstGeom>
        </p:spPr>
      </p:pic>
      <p:sp>
        <p:nvSpPr>
          <p:cNvPr id="5" name="Text Placeholder 4">
            <a:extLst>
              <a:ext uri="{FF2B5EF4-FFF2-40B4-BE49-F238E27FC236}">
                <a16:creationId xmlns:a16="http://schemas.microsoft.com/office/drawing/2014/main" id="{E5E2B278-8FEE-4BEC-13F9-554C0655B662}"/>
              </a:ext>
            </a:extLst>
          </p:cNvPr>
          <p:cNvSpPr>
            <a:spLocks noGrp="1"/>
          </p:cNvSpPr>
          <p:nvPr>
            <p:ph type="body" sz="quarter" idx="13"/>
          </p:nvPr>
        </p:nvSpPr>
        <p:spPr/>
        <p:txBody>
          <a:bodyPr/>
          <a:lstStyle/>
          <a:p>
            <a:r>
              <a:rPr lang="en-US" b="1" dirty="0"/>
              <a:t>Abbreviations: </a:t>
            </a:r>
            <a:r>
              <a:rPr lang="en-US" dirty="0"/>
              <a:t>ACS, acute coronary syndrome; MACE, major adverse cardiovascular event; </a:t>
            </a:r>
            <a:br>
              <a:rPr lang="en-US" dirty="0"/>
            </a:br>
            <a:r>
              <a:rPr lang="en-US" dirty="0"/>
              <a:t>NSTE, non-ST elevation; STEMI, ST-elevation myocardial infarction.</a:t>
            </a:r>
          </a:p>
        </p:txBody>
      </p:sp>
      <p:sp>
        <p:nvSpPr>
          <p:cNvPr id="4" name="Slide Number Placeholder 3">
            <a:extLst>
              <a:ext uri="{FF2B5EF4-FFF2-40B4-BE49-F238E27FC236}">
                <a16:creationId xmlns:a16="http://schemas.microsoft.com/office/drawing/2014/main" id="{3B90A13F-6B77-14A2-0205-F2BD74092DA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Tree>
    <p:extLst>
      <p:ext uri="{BB962C8B-B14F-4D97-AF65-F5344CB8AC3E}">
        <p14:creationId xmlns:p14="http://schemas.microsoft.com/office/powerpoint/2010/main" val="307683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1D80-F0A3-D35C-72A9-D6FDFF3510C8}"/>
              </a:ext>
              <a:ext uri="{C183D7F6-B498-43B3-948B-1728B52AA6E4}">
                <adec:decorative xmlns:adec="http://schemas.microsoft.com/office/drawing/2017/decorative" val="0"/>
              </a:ext>
            </a:extLst>
          </p:cNvPr>
          <p:cNvSpPr>
            <a:spLocks noGrp="1"/>
          </p:cNvSpPr>
          <p:nvPr>
            <p:ph type="title"/>
          </p:nvPr>
        </p:nvSpPr>
        <p:spPr>
          <a:xfrm>
            <a:off x="838200" y="365125"/>
            <a:ext cx="9145385" cy="660111"/>
          </a:xfrm>
        </p:spPr>
        <p:txBody>
          <a:bodyPr/>
          <a:lstStyle/>
          <a:p>
            <a:r>
              <a:rPr lang="en-US" sz="2800" dirty="0"/>
              <a:t>Antiplatelet Therapy: Intravenous P2Y12</a:t>
            </a:r>
          </a:p>
        </p:txBody>
      </p:sp>
      <p:sp>
        <p:nvSpPr>
          <p:cNvPr id="6" name="TextBox 5">
            <a:extLst>
              <a:ext uri="{FF2B5EF4-FFF2-40B4-BE49-F238E27FC236}">
                <a16:creationId xmlns:a16="http://schemas.microsoft.com/office/drawing/2014/main" id="{9EDB2EC5-B741-655D-C3AB-B096D4104593}"/>
              </a:ext>
              <a:ext uri="{C183D7F6-B498-43B3-948B-1728B52AA6E4}">
                <adec:decorative xmlns:adec="http://schemas.microsoft.com/office/drawing/2017/decorative" val="1"/>
              </a:ext>
            </a:extLst>
          </p:cNvPr>
          <p:cNvSpPr txBox="1"/>
          <p:nvPr/>
        </p:nvSpPr>
        <p:spPr>
          <a:xfrm>
            <a:off x="851459" y="2144056"/>
            <a:ext cx="4963620"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08CD5D0-1968-0D44-9BE8-32C979CDB675}"/>
              </a:ext>
              <a:ext uri="{C183D7F6-B498-43B3-948B-1728B52AA6E4}">
                <adec:decorative xmlns:adec="http://schemas.microsoft.com/office/drawing/2017/decorative" val="0"/>
              </a:ext>
            </a:extLst>
          </p:cNvPr>
          <p:cNvSpPr txBox="1"/>
          <p:nvPr/>
        </p:nvSpPr>
        <p:spPr>
          <a:xfrm>
            <a:off x="1265319" y="2241594"/>
            <a:ext cx="3951254"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Intravenous P2Y12 Inhibitors</a:t>
            </a:r>
          </a:p>
        </p:txBody>
      </p:sp>
      <p:graphicFrame>
        <p:nvGraphicFramePr>
          <p:cNvPr id="8" name="Content Placeholder 5">
            <a:extLst>
              <a:ext uri="{FF2B5EF4-FFF2-40B4-BE49-F238E27FC236}">
                <a16:creationId xmlns:a16="http://schemas.microsoft.com/office/drawing/2014/main" id="{92A44218-45CA-9444-EFDF-A894ECE4411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47778801"/>
              </p:ext>
            </p:extLst>
          </p:nvPr>
        </p:nvGraphicFramePr>
        <p:xfrm>
          <a:off x="827961" y="2665203"/>
          <a:ext cx="4987118" cy="1402080"/>
        </p:xfrm>
        <a:graphic>
          <a:graphicData uri="http://schemas.openxmlformats.org/drawingml/2006/table">
            <a:tbl>
              <a:tblPr firstRow="1" bandRow="1">
                <a:tableStyleId>{5C22544A-7EE6-4342-B048-85BDC9FD1C3A}</a:tableStyleId>
              </a:tblPr>
              <a:tblGrid>
                <a:gridCol w="662129">
                  <a:extLst>
                    <a:ext uri="{9D8B030D-6E8A-4147-A177-3AD203B41FA5}">
                      <a16:colId xmlns:a16="http://schemas.microsoft.com/office/drawing/2014/main" val="2649235253"/>
                    </a:ext>
                  </a:extLst>
                </a:gridCol>
                <a:gridCol w="4324989">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63182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Among patients with ACS undergoing PCI who have not received a P2Y12 inhibitor, </a:t>
                      </a:r>
                      <a:r>
                        <a:rPr lang="en-US" sz="1600" b="1" i="0" u="none" strike="noStrike" kern="1200" baseline="0" dirty="0">
                          <a:solidFill>
                            <a:schemeClr val="tx1"/>
                          </a:solidFill>
                          <a:latin typeface="Lub Dub Condensed" panose="020B0506030403020204" pitchFamily="34" charset="0"/>
                          <a:ea typeface="+mn-ea"/>
                          <a:cs typeface="Arial" panose="020B0604020202020204" pitchFamily="34" charset="0"/>
                        </a:rPr>
                        <a:t>intravenous </a:t>
                      </a:r>
                      <a:r>
                        <a:rPr lang="en-US" sz="1600" b="1" i="0" u="none" strike="noStrike" kern="1200" baseline="0" dirty="0" err="1">
                          <a:solidFill>
                            <a:schemeClr val="tx1"/>
                          </a:solidFill>
                          <a:latin typeface="Lub Dub Condensed" panose="020B0506030403020204" pitchFamily="34" charset="0"/>
                          <a:ea typeface="+mn-ea"/>
                          <a:cs typeface="Arial" panose="020B0604020202020204" pitchFamily="34" charset="0"/>
                        </a:rPr>
                        <a:t>cangrelor</a:t>
                      </a:r>
                      <a:r>
                        <a:rPr lang="en-US" sz="1600" b="1" i="0" u="none" strike="noStrike" kern="1200" baseline="0" dirty="0">
                          <a:solidFill>
                            <a:schemeClr val="tx1"/>
                          </a:solidFill>
                          <a:latin typeface="Lub Dub Condensed" panose="020B0506030403020204" pitchFamily="34" charset="0"/>
                          <a:ea typeface="+mn-ea"/>
                          <a:cs typeface="Arial" panose="020B0604020202020204" pitchFamily="34" charset="0"/>
                        </a:rPr>
                        <a:t>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may be reasonable to reduce periprocedural ischemic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5" name="TextBox 14">
            <a:extLst>
              <a:ext uri="{FF2B5EF4-FFF2-40B4-BE49-F238E27FC236}">
                <a16:creationId xmlns:a16="http://schemas.microsoft.com/office/drawing/2014/main" id="{745B1B95-C526-F93D-9401-53C0985B3ACA}"/>
              </a:ext>
            </a:extLst>
          </p:cNvPr>
          <p:cNvSpPr txBox="1"/>
          <p:nvPr/>
        </p:nvSpPr>
        <p:spPr>
          <a:xfrm>
            <a:off x="6415824" y="1426038"/>
            <a:ext cx="4940389" cy="37497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Intravenous </a:t>
            </a:r>
            <a:r>
              <a:rPr kumimoji="0" lang="en-US" altLang="en-US" sz="1600" b="1" i="0" strike="noStrike" cap="none" normalizeH="0" baseline="0" dirty="0" err="1">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Cangrelor</a:t>
            </a:r>
            <a:r>
              <a:rPr lang="en-US" altLang="en-US" sz="1600" b="1" dirty="0">
                <a:latin typeface="Lub Dub Condensed" panose="020B0506030403020204" pitchFamily="34" charset="0"/>
                <a:ea typeface="Yu Gothic" panose="020B0400000000000000" pitchFamily="34" charset="-128"/>
                <a:cs typeface="Arial" panose="020B0604020202020204" pitchFamily="34" charset="0"/>
              </a:rPr>
              <a:t>: </a:t>
            </a: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Rapid and potent platelet inhibitory effects with restoration of platelet function occurring within one hour of drug discontinuation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600" baseline="30000" dirty="0">
              <a:latin typeface="Lub Dub Condensed" panose="020B0506030403020204" pitchFamily="34" charset="0"/>
              <a:ea typeface="Yu Gothic" panose="020B0400000000000000" pitchFamily="34" charset="-128"/>
              <a:cs typeface="Arial" panose="020B0604020202020204" pitchFamily="34" charset="0"/>
            </a:endParaRPr>
          </a:p>
          <a:p>
            <a:pPr marR="0" lvl="0" algn="l" defTabSz="914400" rtl="0" eaLnBrk="0" fontAlgn="base" latinLnBrk="0" hangingPunct="0">
              <a:lnSpc>
                <a:spcPct val="100000"/>
              </a:lnSpc>
              <a:spcBef>
                <a:spcPct val="0"/>
              </a:spcBef>
              <a:spcAft>
                <a:spcPts val="600"/>
              </a:spcAft>
              <a:buClrTx/>
              <a:buSzTx/>
              <a:tabLst/>
            </a:pPr>
            <a:r>
              <a:rPr lang="en-US" altLang="en-US" sz="1600" b="1" dirty="0">
                <a:latin typeface="Lub Dub Condensed" panose="020B0506030403020204" pitchFamily="34" charset="0"/>
                <a:ea typeface="Yu Gothic" panose="020B0400000000000000" pitchFamily="34" charset="-128"/>
                <a:cs typeface="Arial" panose="020B0604020202020204" pitchFamily="34" charset="0"/>
              </a:rPr>
              <a:t>Consider</a:t>
            </a:r>
            <a:r>
              <a:rPr kumimoji="0" lang="en-US" altLang="en-US" sz="1600" b="1"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 in clinical scenarios where:</a:t>
            </a:r>
          </a:p>
          <a:p>
            <a:pPr marL="747713" lvl="1" eaLnBrk="0" fontAlgn="base" hangingPunct="0">
              <a:spcBef>
                <a:spcPts val="600"/>
              </a:spcBef>
              <a:spcAft>
                <a:spcPts val="1200"/>
              </a:spcAft>
            </a:pPr>
            <a:r>
              <a:rPr lang="en-US" altLang="en-US" sz="1600" dirty="0">
                <a:latin typeface="Lub Dub Condensed" panose="020B0506030403020204" pitchFamily="34" charset="0"/>
                <a:ea typeface="Yu Gothic" panose="020B0400000000000000" pitchFamily="34" charset="-128"/>
                <a:cs typeface="Arial" panose="020B0604020202020204" pitchFamily="34" charset="0"/>
              </a:rPr>
              <a:t>A</a:t>
            </a: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bsorption of orally administered P2Y12 inhibitors is impaired or not possible</a:t>
            </a:r>
          </a:p>
          <a:p>
            <a:pPr marL="747713" lvl="1" eaLnBrk="0" fontAlgn="base" hangingPunct="0">
              <a:spcBef>
                <a:spcPts val="600"/>
              </a:spcBef>
              <a:spcAft>
                <a:spcPts val="1200"/>
              </a:spcAft>
            </a:pP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Patients requiring CABG or other surgery early after PCI when prolonged discontinuation of a P2Y12 inhibitor is not thought to be safe</a:t>
            </a:r>
            <a:endParaRPr lang="en-US" altLang="en-US" sz="1600" dirty="0">
              <a:latin typeface="Lub Dub Condensed" panose="020B0506030403020204" pitchFamily="34" charset="0"/>
              <a:ea typeface="Yu Gothic" panose="020B0400000000000000" pitchFamily="34" charset="-128"/>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The transition from intravenous to oral P2Y12 inhibition is an important consideration to ensure adequate platelet inhibition upon completion of </a:t>
            </a:r>
            <a:r>
              <a:rPr kumimoji="0" lang="en-US" altLang="en-US" sz="1600" b="0" i="0" u="none" strike="noStrike" cap="none" normalizeH="0" baseline="0" dirty="0" err="1">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cangrelor</a:t>
            </a:r>
            <a:r>
              <a:rPr kumimoji="0" lang="en-US" altLang="en-US" sz="1600" b="0" i="0" u="none" strike="noStrike" cap="none" normalizeH="0" baseline="0" dirty="0">
                <a:ln>
                  <a:noFill/>
                </a:ln>
                <a:solidFill>
                  <a:schemeClr val="tx1"/>
                </a:solidFill>
                <a:effectLst/>
                <a:latin typeface="Lub Dub Condensed" panose="020B0506030403020204" pitchFamily="34" charset="0"/>
                <a:ea typeface="Yu Gothic" panose="020B0400000000000000" pitchFamily="34" charset="-128"/>
                <a:cs typeface="Arial" panose="020B0604020202020204" pitchFamily="34" charset="0"/>
              </a:rPr>
              <a:t> infusion</a:t>
            </a:r>
            <a:endParaRPr kumimoji="0" lang="en-US" altLang="en-US" sz="1600" b="0" i="0" u="none" strike="noStrike" cap="none" normalizeH="0" baseline="0" dirty="0">
              <a:ln>
                <a:noFill/>
              </a:ln>
              <a:solidFill>
                <a:schemeClr val="tx1"/>
              </a:solidFill>
              <a:effectLst/>
              <a:latin typeface="Lub Dub Condensed" panose="020B0506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FF6476B-D8A1-45AC-5662-3F375E50C55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
        <p:nvSpPr>
          <p:cNvPr id="5" name="Text Placeholder 4">
            <a:extLst>
              <a:ext uri="{FF2B5EF4-FFF2-40B4-BE49-F238E27FC236}">
                <a16:creationId xmlns:a16="http://schemas.microsoft.com/office/drawing/2014/main" id="{2B650CED-133D-568D-2212-0CCE7587D95D}"/>
              </a:ext>
            </a:extLst>
          </p:cNvPr>
          <p:cNvSpPr>
            <a:spLocks noGrp="1"/>
          </p:cNvSpPr>
          <p:nvPr>
            <p:ph type="body" sz="quarter" idx="13"/>
          </p:nvPr>
        </p:nvSpPr>
        <p:spPr/>
        <p:txBody>
          <a:bodyPr/>
          <a:lstStyle/>
          <a:p>
            <a:r>
              <a:rPr lang="en-US" b="1" dirty="0"/>
              <a:t>Abbreviations: </a:t>
            </a:r>
            <a:r>
              <a:rPr lang="en-US" dirty="0"/>
              <a:t>ACS, acute coronary syndrome; and PCI, percutaneous coronary intervention.</a:t>
            </a:r>
          </a:p>
        </p:txBody>
      </p:sp>
      <p:pic>
        <p:nvPicPr>
          <p:cNvPr id="9" name="Graphic 8">
            <a:extLst>
              <a:ext uri="{FF2B5EF4-FFF2-40B4-BE49-F238E27FC236}">
                <a16:creationId xmlns:a16="http://schemas.microsoft.com/office/drawing/2014/main" id="{E5C25932-0645-1C93-2272-2A2AF28A92A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8503" y="3147117"/>
            <a:ext cx="438150" cy="704850"/>
          </a:xfrm>
          <a:prstGeom prst="rect">
            <a:avLst/>
          </a:prstGeom>
        </p:spPr>
      </p:pic>
      <p:sp>
        <p:nvSpPr>
          <p:cNvPr id="24" name="Oval 23">
            <a:extLst>
              <a:ext uri="{FF2B5EF4-FFF2-40B4-BE49-F238E27FC236}">
                <a16:creationId xmlns:a16="http://schemas.microsoft.com/office/drawing/2014/main" id="{8B5CE48A-9999-1985-78BC-B213BF7752A4}"/>
              </a:ext>
              <a:ext uri="{C183D7F6-B498-43B3-948B-1728B52AA6E4}">
                <adec:decorative xmlns:adec="http://schemas.microsoft.com/office/drawing/2017/decorative" val="1"/>
              </a:ext>
            </a:extLst>
          </p:cNvPr>
          <p:cNvSpPr/>
          <p:nvPr/>
        </p:nvSpPr>
        <p:spPr>
          <a:xfrm>
            <a:off x="6547766" y="3586364"/>
            <a:ext cx="611566" cy="611564"/>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5EAA4B9-D641-EE53-789B-0430CC49F2C6}"/>
              </a:ext>
              <a:ext uri="{C183D7F6-B498-43B3-948B-1728B52AA6E4}">
                <adec:decorative xmlns:adec="http://schemas.microsoft.com/office/drawing/2017/decorative" val="1"/>
              </a:ext>
            </a:extLst>
          </p:cNvPr>
          <p:cNvSpPr/>
          <p:nvPr/>
        </p:nvSpPr>
        <p:spPr>
          <a:xfrm>
            <a:off x="6547767" y="2721907"/>
            <a:ext cx="611566" cy="611564"/>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EFED26D2-938B-0D67-1DB9-8BD84DE5E2F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3358" y="3700219"/>
            <a:ext cx="416385" cy="383855"/>
          </a:xfrm>
          <a:prstGeom prst="rect">
            <a:avLst/>
          </a:prstGeom>
        </p:spPr>
      </p:pic>
      <p:pic>
        <p:nvPicPr>
          <p:cNvPr id="20" name="Graphic 19">
            <a:extLst>
              <a:ext uri="{FF2B5EF4-FFF2-40B4-BE49-F238E27FC236}">
                <a16:creationId xmlns:a16="http://schemas.microsoft.com/office/drawing/2014/main" id="{FCB0C69A-63FF-6C37-F7D2-AA41775B678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1242" y="2753615"/>
            <a:ext cx="516917" cy="516917"/>
          </a:xfrm>
          <a:prstGeom prst="rect">
            <a:avLst/>
          </a:prstGeom>
        </p:spPr>
      </p:pic>
      <p:cxnSp>
        <p:nvCxnSpPr>
          <p:cNvPr id="23" name="Straight Connector 22">
            <a:extLst>
              <a:ext uri="{FF2B5EF4-FFF2-40B4-BE49-F238E27FC236}">
                <a16:creationId xmlns:a16="http://schemas.microsoft.com/office/drawing/2014/main" id="{D0D70AFC-6473-F942-0AE4-809B81C0F292}"/>
              </a:ext>
              <a:ext uri="{C183D7F6-B498-43B3-948B-1728B52AA6E4}">
                <adec:decorative xmlns:adec="http://schemas.microsoft.com/office/drawing/2017/decorative" val="1"/>
              </a:ext>
            </a:extLst>
          </p:cNvPr>
          <p:cNvCxnSpPr>
            <a:cxnSpLocks/>
          </p:cNvCxnSpPr>
          <p:nvPr/>
        </p:nvCxnSpPr>
        <p:spPr>
          <a:xfrm>
            <a:off x="6706190" y="2860120"/>
            <a:ext cx="364165" cy="364165"/>
          </a:xfrm>
          <a:prstGeom prst="line">
            <a:avLst/>
          </a:prstGeom>
          <a:ln w="38100">
            <a:solidFill>
              <a:srgbClr val="2F559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89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A23D-62F2-58DD-9799-9D5991AF4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C71DC-9618-F413-F3B0-C22B3B739B56}"/>
              </a:ext>
              <a:ext uri="{C183D7F6-B498-43B3-948B-1728B52AA6E4}">
                <adec:decorative xmlns:adec="http://schemas.microsoft.com/office/drawing/2017/decorative" val="0"/>
              </a:ext>
            </a:extLst>
          </p:cNvPr>
          <p:cNvSpPr>
            <a:spLocks noGrp="1"/>
          </p:cNvSpPr>
          <p:nvPr>
            <p:ph type="title"/>
          </p:nvPr>
        </p:nvSpPr>
        <p:spPr>
          <a:xfrm>
            <a:off x="833582" y="365125"/>
            <a:ext cx="9150003" cy="660111"/>
          </a:xfrm>
        </p:spPr>
        <p:txBody>
          <a:bodyPr/>
          <a:lstStyle/>
          <a:p>
            <a:r>
              <a:rPr lang="en-US" sz="2800" dirty="0"/>
              <a:t>Antiplatelet Therapy: Intravenous Glycoprotein IIb/</a:t>
            </a:r>
            <a:r>
              <a:rPr lang="en-US" sz="2800" dirty="0" err="1"/>
              <a:t>IIa</a:t>
            </a:r>
            <a:r>
              <a:rPr lang="en-US" sz="2800" dirty="0"/>
              <a:t> Inhibitors </a:t>
            </a:r>
          </a:p>
        </p:txBody>
      </p:sp>
      <p:sp>
        <p:nvSpPr>
          <p:cNvPr id="12" name="TextBox 11">
            <a:extLst>
              <a:ext uri="{FF2B5EF4-FFF2-40B4-BE49-F238E27FC236}">
                <a16:creationId xmlns:a16="http://schemas.microsoft.com/office/drawing/2014/main" id="{1332ACEE-FF59-2C19-53E6-954C662DEEF9}"/>
              </a:ext>
              <a:ext uri="{C183D7F6-B498-43B3-948B-1728B52AA6E4}">
                <adec:decorative xmlns:adec="http://schemas.microsoft.com/office/drawing/2017/decorative" val="1"/>
              </a:ext>
            </a:extLst>
          </p:cNvPr>
          <p:cNvSpPr txBox="1"/>
          <p:nvPr/>
        </p:nvSpPr>
        <p:spPr>
          <a:xfrm>
            <a:off x="2513098" y="1778044"/>
            <a:ext cx="7245204" cy="62500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2974EC39-10D5-3633-4D84-A05013FDD895}"/>
              </a:ext>
              <a:ext uri="{C183D7F6-B498-43B3-948B-1728B52AA6E4}">
                <adec:decorative xmlns:adec="http://schemas.microsoft.com/office/drawing/2017/decorative" val="0"/>
              </a:ext>
            </a:extLst>
          </p:cNvPr>
          <p:cNvSpPr txBox="1"/>
          <p:nvPr/>
        </p:nvSpPr>
        <p:spPr>
          <a:xfrm>
            <a:off x="2630275" y="1886930"/>
            <a:ext cx="6929342" cy="40722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Intravenous Glycoprotein IIb/IIIa Inhibitors </a:t>
            </a:r>
          </a:p>
        </p:txBody>
      </p:sp>
      <p:graphicFrame>
        <p:nvGraphicFramePr>
          <p:cNvPr id="14" name="Content Placeholder 5">
            <a:extLst>
              <a:ext uri="{FF2B5EF4-FFF2-40B4-BE49-F238E27FC236}">
                <a16:creationId xmlns:a16="http://schemas.microsoft.com/office/drawing/2014/main" id="{1AD266E9-FEEF-3F1B-51C4-5AD8DC8EF20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48811607"/>
              </p:ext>
            </p:extLst>
          </p:nvPr>
        </p:nvGraphicFramePr>
        <p:xfrm>
          <a:off x="2513098" y="2506967"/>
          <a:ext cx="7264747" cy="2740441"/>
        </p:xfrm>
        <a:graphic>
          <a:graphicData uri="http://schemas.openxmlformats.org/drawingml/2006/table">
            <a:tbl>
              <a:tblPr firstRow="1" bandRow="1">
                <a:tableStyleId>{5C22544A-7EE6-4342-B048-85BDC9FD1C3A}</a:tableStyleId>
              </a:tblPr>
              <a:tblGrid>
                <a:gridCol w="967857">
                  <a:extLst>
                    <a:ext uri="{9D8B030D-6E8A-4147-A177-3AD203B41FA5}">
                      <a16:colId xmlns:a16="http://schemas.microsoft.com/office/drawing/2014/main" val="2649235253"/>
                    </a:ext>
                  </a:extLst>
                </a:gridCol>
                <a:gridCol w="6296890">
                  <a:extLst>
                    <a:ext uri="{9D8B030D-6E8A-4147-A177-3AD203B41FA5}">
                      <a16:colId xmlns:a16="http://schemas.microsoft.com/office/drawing/2014/main" val="3265590656"/>
                    </a:ext>
                  </a:extLst>
                </a:gridCol>
              </a:tblGrid>
              <a:tr h="38665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94593">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8001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undergoing PCI with large thrombus burden, no-reflow, or slow flow, adjunctive use of an </a:t>
                      </a:r>
                      <a:r>
                        <a:rPr lang="en-US" sz="1600" b="1" i="0" u="none" strike="noStrike" kern="1200" baseline="0" dirty="0">
                          <a:solidFill>
                            <a:schemeClr val="dk1"/>
                          </a:solidFill>
                          <a:latin typeface="Lub Dub Condensed" panose="020B0506030403020204" pitchFamily="34" charset="0"/>
                          <a:ea typeface="+mn-ea"/>
                          <a:cs typeface="Arial" panose="020B0604020202020204" pitchFamily="34" charset="0"/>
                        </a:rPr>
                        <a:t>intravenous or intracoronary glycoprotein IIb/IIIa inhibitor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is reasonable to improve procedural success and reduce infarct size</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59190">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8001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glycoprotein IIb/IIIa inhibitors should </a:t>
                      </a:r>
                      <a:r>
                        <a:rPr lang="en-US" sz="1600" b="1" i="0" u="sng" strike="noStrike" kern="1200" baseline="0" dirty="0">
                          <a:solidFill>
                            <a:schemeClr val="dk1"/>
                          </a:solidFill>
                          <a:latin typeface="Lub Dub Condensed" panose="020B0506030403020204" pitchFamily="34" charset="0"/>
                          <a:ea typeface="+mn-ea"/>
                          <a:cs typeface="Arial" panose="020B0604020202020204" pitchFamily="34" charset="0"/>
                        </a:rPr>
                        <a:t>not be administered </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routinely due to lack of ischemic benefit and increased risk of bleeding</a:t>
                      </a:r>
                    </a:p>
                  </a:txBody>
                  <a:tcPr marL="45720" marR="4572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98914522"/>
                  </a:ext>
                </a:extLst>
              </a:tr>
            </a:tbl>
          </a:graphicData>
        </a:graphic>
      </p:graphicFrame>
      <p:sp>
        <p:nvSpPr>
          <p:cNvPr id="4" name="Slide Number Placeholder 3">
            <a:extLst>
              <a:ext uri="{FF2B5EF4-FFF2-40B4-BE49-F238E27FC236}">
                <a16:creationId xmlns:a16="http://schemas.microsoft.com/office/drawing/2014/main" id="{CE78320A-1D3C-D3CE-862F-1ABA273DB15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5" name="Text Placeholder 4">
            <a:extLst>
              <a:ext uri="{FF2B5EF4-FFF2-40B4-BE49-F238E27FC236}">
                <a16:creationId xmlns:a16="http://schemas.microsoft.com/office/drawing/2014/main" id="{FE99DB59-C3F2-5CF4-CD3C-43DFA1C1972C}"/>
              </a:ext>
            </a:extLst>
          </p:cNvPr>
          <p:cNvSpPr>
            <a:spLocks noGrp="1"/>
          </p:cNvSpPr>
          <p:nvPr>
            <p:ph type="body" sz="quarter" idx="13"/>
          </p:nvPr>
        </p:nvSpPr>
        <p:spPr/>
        <p:txBody>
          <a:bodyPr/>
          <a:lstStyle/>
          <a:p>
            <a:r>
              <a:rPr lang="en-US" b="1" dirty="0"/>
              <a:t>Abbreviations: </a:t>
            </a:r>
            <a:r>
              <a:rPr lang="en-US" dirty="0"/>
              <a:t>ACS indicates acute coronary syndrome; and PCI, percutaneous coronary intervention.</a:t>
            </a:r>
          </a:p>
        </p:txBody>
      </p:sp>
      <p:pic>
        <p:nvPicPr>
          <p:cNvPr id="11" name="Graphic 10">
            <a:extLst>
              <a:ext uri="{FF2B5EF4-FFF2-40B4-BE49-F238E27FC236}">
                <a16:creationId xmlns:a16="http://schemas.microsoft.com/office/drawing/2014/main" id="{C2EE2010-9BC5-5DFF-89C0-ABDEF3109F3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9811" y="3190331"/>
            <a:ext cx="543982" cy="875102"/>
          </a:xfrm>
          <a:prstGeom prst="rect">
            <a:avLst/>
          </a:prstGeom>
        </p:spPr>
      </p:pic>
      <p:pic>
        <p:nvPicPr>
          <p:cNvPr id="17" name="Graphic 16">
            <a:extLst>
              <a:ext uri="{FF2B5EF4-FFF2-40B4-BE49-F238E27FC236}">
                <a16:creationId xmlns:a16="http://schemas.microsoft.com/office/drawing/2014/main" id="{5F0B0A5F-7A31-371B-9D7F-6E7FE97DC8E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5481" y="4447309"/>
            <a:ext cx="484854" cy="662239"/>
          </a:xfrm>
          <a:prstGeom prst="rect">
            <a:avLst/>
          </a:prstGeom>
        </p:spPr>
      </p:pic>
    </p:spTree>
    <p:extLst>
      <p:ext uri="{BB962C8B-B14F-4D97-AF65-F5344CB8AC3E}">
        <p14:creationId xmlns:p14="http://schemas.microsoft.com/office/powerpoint/2010/main" val="261459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8B81-4868-F37C-9BB6-730B7EA9BB52}"/>
              </a:ext>
            </a:extLst>
          </p:cNvPr>
          <p:cNvSpPr>
            <a:spLocks noGrp="1"/>
          </p:cNvSpPr>
          <p:nvPr>
            <p:ph type="title"/>
          </p:nvPr>
        </p:nvSpPr>
        <p:spPr/>
        <p:txBody>
          <a:bodyPr/>
          <a:lstStyle/>
          <a:p>
            <a:r>
              <a:rPr lang="en-US" dirty="0"/>
              <a:t>Parenteral Anticoagulation </a:t>
            </a:r>
          </a:p>
        </p:txBody>
      </p:sp>
      <p:sp>
        <p:nvSpPr>
          <p:cNvPr id="6" name="TextBox 5">
            <a:extLst>
              <a:ext uri="{FF2B5EF4-FFF2-40B4-BE49-F238E27FC236}">
                <a16:creationId xmlns:a16="http://schemas.microsoft.com/office/drawing/2014/main" id="{22B2DC67-690D-558A-65D3-8F103F211D7F}"/>
              </a:ext>
              <a:ext uri="{C183D7F6-B498-43B3-948B-1728B52AA6E4}">
                <adec:decorative xmlns:adec="http://schemas.microsoft.com/office/drawing/2017/decorative" val="1"/>
              </a:ext>
            </a:extLst>
          </p:cNvPr>
          <p:cNvSpPr txBox="1"/>
          <p:nvPr/>
        </p:nvSpPr>
        <p:spPr>
          <a:xfrm>
            <a:off x="851459" y="1104965"/>
            <a:ext cx="5249276"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07531971-07A1-5356-152F-8050934DEAEB}"/>
              </a:ext>
              <a:ext uri="{C183D7F6-B498-43B3-948B-1728B52AA6E4}">
                <adec:decorative xmlns:adec="http://schemas.microsoft.com/office/drawing/2017/decorative" val="0"/>
              </a:ext>
            </a:extLst>
          </p:cNvPr>
          <p:cNvSpPr txBox="1"/>
          <p:nvPr/>
        </p:nvSpPr>
        <p:spPr>
          <a:xfrm>
            <a:off x="1265320" y="1202503"/>
            <a:ext cx="466941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000" dirty="0"/>
              <a:t>PCI Not Planned</a:t>
            </a:r>
          </a:p>
        </p:txBody>
      </p:sp>
      <p:graphicFrame>
        <p:nvGraphicFramePr>
          <p:cNvPr id="8" name="Content Placeholder 5">
            <a:extLst>
              <a:ext uri="{FF2B5EF4-FFF2-40B4-BE49-F238E27FC236}">
                <a16:creationId xmlns:a16="http://schemas.microsoft.com/office/drawing/2014/main" id="{331EA289-FBEA-71A0-2911-4F64A822A9A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04091029"/>
              </p:ext>
            </p:extLst>
          </p:nvPr>
        </p:nvGraphicFramePr>
        <p:xfrm>
          <a:off x="838352" y="1574158"/>
          <a:ext cx="5271503" cy="1926532"/>
        </p:xfrm>
        <a:graphic>
          <a:graphicData uri="http://schemas.openxmlformats.org/drawingml/2006/table">
            <a:tbl>
              <a:tblPr firstRow="1" bandRow="1">
                <a:tableStyleId>{5C22544A-7EE6-4342-B048-85BDC9FD1C3A}</a:tableStyleId>
              </a:tblPr>
              <a:tblGrid>
                <a:gridCol w="699886">
                  <a:extLst>
                    <a:ext uri="{9D8B030D-6E8A-4147-A177-3AD203B41FA5}">
                      <a16:colId xmlns:a16="http://schemas.microsoft.com/office/drawing/2014/main" val="2649235253"/>
                    </a:ext>
                  </a:extLst>
                </a:gridCol>
                <a:gridCol w="4571617">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NSTE-ACS</a:t>
                      </a:r>
                      <a:r>
                        <a:rPr lang="en-US" sz="1400" b="1" kern="1200" dirty="0">
                          <a:solidFill>
                            <a:schemeClr val="dk1"/>
                          </a:solidFill>
                          <a:effectLst/>
                          <a:latin typeface="Lub Dub Condensed" panose="020B0506030403020204" pitchFamily="34" charset="0"/>
                          <a:ea typeface="+mn-ea"/>
                          <a:cs typeface="Arial" panose="020B0604020202020204" pitchFamily="34" charset="0"/>
                        </a:rPr>
                        <a:t>, intravenous unfractionated heparin (UFH) </a:t>
                      </a:r>
                      <a:r>
                        <a:rPr lang="en-US" sz="1400" b="0" kern="1200" dirty="0">
                          <a:solidFill>
                            <a:schemeClr val="dk1"/>
                          </a:solidFill>
                          <a:effectLst/>
                          <a:latin typeface="Lub Dub Condensed" panose="020B0506030403020204" pitchFamily="34" charset="0"/>
                          <a:ea typeface="+mn-ea"/>
                          <a:cs typeface="Arial" panose="020B0604020202020204" pitchFamily="34" charset="0"/>
                        </a:rPr>
                        <a:t>is useful to reduce ischemic events.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9562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NSTE-ACS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in whom an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early invasive approach is not anticipated</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either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enoxaparin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or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fondaparinux</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are recommended alternatives to UFH.</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60717548"/>
                  </a:ext>
                </a:extLst>
              </a:tr>
            </a:tbl>
          </a:graphicData>
        </a:graphic>
      </p:graphicFrame>
      <p:sp>
        <p:nvSpPr>
          <p:cNvPr id="10" name="TextBox 9">
            <a:extLst>
              <a:ext uri="{FF2B5EF4-FFF2-40B4-BE49-F238E27FC236}">
                <a16:creationId xmlns:a16="http://schemas.microsoft.com/office/drawing/2014/main" id="{8FB986E5-2850-F3DD-68A2-EE101900962C}"/>
              </a:ext>
              <a:ext uri="{C183D7F6-B498-43B3-948B-1728B52AA6E4}">
                <adec:decorative xmlns:adec="http://schemas.microsoft.com/office/drawing/2017/decorative" val="1"/>
              </a:ext>
            </a:extLst>
          </p:cNvPr>
          <p:cNvSpPr txBox="1"/>
          <p:nvPr/>
        </p:nvSpPr>
        <p:spPr>
          <a:xfrm>
            <a:off x="827214" y="3751184"/>
            <a:ext cx="5246665"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1" name="TextBox 10">
            <a:extLst>
              <a:ext uri="{FF2B5EF4-FFF2-40B4-BE49-F238E27FC236}">
                <a16:creationId xmlns:a16="http://schemas.microsoft.com/office/drawing/2014/main" id="{DC55F3C8-EE71-1E66-16E0-312C164F6D92}"/>
              </a:ext>
              <a:ext uri="{C183D7F6-B498-43B3-948B-1728B52AA6E4}">
                <adec:decorative xmlns:adec="http://schemas.microsoft.com/office/drawing/2017/decorative" val="0"/>
              </a:ext>
            </a:extLst>
          </p:cNvPr>
          <p:cNvSpPr txBox="1"/>
          <p:nvPr/>
        </p:nvSpPr>
        <p:spPr>
          <a:xfrm>
            <a:off x="1624876" y="3848722"/>
            <a:ext cx="3737601"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000" dirty="0"/>
              <a:t>Coronary Revascularization</a:t>
            </a:r>
          </a:p>
        </p:txBody>
      </p:sp>
      <p:graphicFrame>
        <p:nvGraphicFramePr>
          <p:cNvPr id="12" name="Content Placeholder 5">
            <a:extLst>
              <a:ext uri="{FF2B5EF4-FFF2-40B4-BE49-F238E27FC236}">
                <a16:creationId xmlns:a16="http://schemas.microsoft.com/office/drawing/2014/main" id="{FBAD5AD8-23C2-6CD3-CAEA-C1E8ABDAB3E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34701042"/>
              </p:ext>
            </p:extLst>
          </p:nvPr>
        </p:nvGraphicFramePr>
        <p:xfrm>
          <a:off x="814107" y="4230767"/>
          <a:ext cx="5271503" cy="1280160"/>
        </p:xfrm>
        <a:graphic>
          <a:graphicData uri="http://schemas.openxmlformats.org/drawingml/2006/table">
            <a:tbl>
              <a:tblPr firstRow="1" bandRow="1">
                <a:tableStyleId>{5C22544A-7EE6-4342-B048-85BDC9FD1C3A}</a:tableStyleId>
              </a:tblPr>
              <a:tblGrid>
                <a:gridCol w="699886">
                  <a:extLst>
                    <a:ext uri="{9D8B030D-6E8A-4147-A177-3AD203B41FA5}">
                      <a16:colId xmlns:a16="http://schemas.microsoft.com/office/drawing/2014/main" val="2649235253"/>
                    </a:ext>
                  </a:extLst>
                </a:gridCol>
                <a:gridCol w="4571617">
                  <a:extLst>
                    <a:ext uri="{9D8B030D-6E8A-4147-A177-3AD203B41FA5}">
                      <a16:colId xmlns:a16="http://schemas.microsoft.com/office/drawing/2014/main" val="3265590656"/>
                    </a:ext>
                  </a:extLst>
                </a:gridCol>
              </a:tblGrid>
              <a:tr h="27700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7387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kern="1200" dirty="0">
                          <a:solidFill>
                            <a:schemeClr val="dk1"/>
                          </a:solidFill>
                          <a:effectLst/>
                          <a:latin typeface="Lub Dub Condensed" panose="020B0506030403020204" pitchFamily="34" charset="0"/>
                          <a:ea typeface="+mn-ea"/>
                          <a:cs typeface="Arial" panose="020B0604020202020204" pitchFamily="34" charset="0"/>
                        </a:rPr>
                        <a:t>ACS undergoing coronary revascularization (CABG or PCI) in the same admission, parenteral anticoagulation should be continued until revascularization to reduce ischemic events</a:t>
                      </a:r>
                      <a:r>
                        <a:rPr lang="en-US" sz="1400" b="0" kern="1200" dirty="0">
                          <a:solidFill>
                            <a:schemeClr val="tx1"/>
                          </a:solidFill>
                          <a:effectLst/>
                          <a:latin typeface="Lub Dub Condensed" panose="020B0506030403020204" pitchFamily="34" charset="0"/>
                          <a:ea typeface="+mn-ea"/>
                          <a:cs typeface="Arial" panose="020B0604020202020204" pitchFamily="34" charset="0"/>
                        </a:rPr>
                        <a:t>.</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3" name="TextBox 12">
            <a:extLst>
              <a:ext uri="{FF2B5EF4-FFF2-40B4-BE49-F238E27FC236}">
                <a16:creationId xmlns:a16="http://schemas.microsoft.com/office/drawing/2014/main" id="{88271B4E-BBC0-EADC-1377-C0C89CAD4459}"/>
              </a:ext>
              <a:ext uri="{C183D7F6-B498-43B3-948B-1728B52AA6E4}">
                <adec:decorative xmlns:adec="http://schemas.microsoft.com/office/drawing/2017/decorative" val="1"/>
              </a:ext>
            </a:extLst>
          </p:cNvPr>
          <p:cNvSpPr txBox="1"/>
          <p:nvPr/>
        </p:nvSpPr>
        <p:spPr>
          <a:xfrm>
            <a:off x="6591882" y="1101502"/>
            <a:ext cx="5014764" cy="44789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4" name="TextBox 13">
            <a:extLst>
              <a:ext uri="{FF2B5EF4-FFF2-40B4-BE49-F238E27FC236}">
                <a16:creationId xmlns:a16="http://schemas.microsoft.com/office/drawing/2014/main" id="{214A92A2-AEB4-768B-381A-9C641488F2E3}"/>
              </a:ext>
              <a:ext uri="{C183D7F6-B498-43B3-948B-1728B52AA6E4}">
                <adec:decorative xmlns:adec="http://schemas.microsoft.com/office/drawing/2017/decorative" val="0"/>
              </a:ext>
            </a:extLst>
          </p:cNvPr>
          <p:cNvSpPr txBox="1"/>
          <p:nvPr/>
        </p:nvSpPr>
        <p:spPr>
          <a:xfrm>
            <a:off x="6886203" y="1199040"/>
            <a:ext cx="4460810"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2000" dirty="0"/>
              <a:t>PCI Planned</a:t>
            </a:r>
          </a:p>
        </p:txBody>
      </p:sp>
      <p:graphicFrame>
        <p:nvGraphicFramePr>
          <p:cNvPr id="15" name="Content Placeholder 5">
            <a:extLst>
              <a:ext uri="{FF2B5EF4-FFF2-40B4-BE49-F238E27FC236}">
                <a16:creationId xmlns:a16="http://schemas.microsoft.com/office/drawing/2014/main" id="{C1C04A31-5A75-AD6F-3E9A-4DDD5D7AF7E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14075642"/>
              </p:ext>
            </p:extLst>
          </p:nvPr>
        </p:nvGraphicFramePr>
        <p:xfrm>
          <a:off x="6577445" y="1570696"/>
          <a:ext cx="5035999" cy="3926095"/>
        </p:xfrm>
        <a:graphic>
          <a:graphicData uri="http://schemas.openxmlformats.org/drawingml/2006/table">
            <a:tbl>
              <a:tblPr firstRow="1" bandRow="1">
                <a:tableStyleId>{5C22544A-7EE6-4342-B048-85BDC9FD1C3A}</a:tableStyleId>
              </a:tblPr>
              <a:tblGrid>
                <a:gridCol w="668619">
                  <a:extLst>
                    <a:ext uri="{9D8B030D-6E8A-4147-A177-3AD203B41FA5}">
                      <a16:colId xmlns:a16="http://schemas.microsoft.com/office/drawing/2014/main" val="2649235253"/>
                    </a:ext>
                  </a:extLst>
                </a:gridCol>
                <a:gridCol w="4367380">
                  <a:extLst>
                    <a:ext uri="{9D8B030D-6E8A-4147-A177-3AD203B41FA5}">
                      <a16:colId xmlns:a16="http://schemas.microsoft.com/office/drawing/2014/main" val="3265590656"/>
                    </a:ext>
                  </a:extLst>
                </a:gridCol>
              </a:tblGrid>
              <a:tr h="31592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b="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ACS undergoing PCI</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intravenous UFH </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is useful to reduce ischemic events.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STEMI undergoing PCI</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bivalirudin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is useful as an alternative to UFH to reduce mortality and bleeding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60717548"/>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NSTE-ACS undergoing PCI</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bivalirudin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may be reasonable as an alternative to UFH to reduce bleeding </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1766252"/>
                  </a:ext>
                </a:extLst>
              </a:tr>
              <a:tr h="695018">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t>
                      </a:r>
                      <a:r>
                        <a:rPr lang="en-US" sz="1400" u="sng"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intravenous</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enoxaparin</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may be considered as an alternative to UFH at the time of PCI to reduce ischemic events </a:t>
                      </a:r>
                      <a:endPar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94762132"/>
                  </a:ext>
                </a:extLst>
              </a:tr>
              <a:tr h="774241">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a:t>
                      </a:r>
                      <a:br>
                        <a:rPr lang="en-US" sz="1600" b="1" dirty="0">
                          <a:ln>
                            <a:noFill/>
                          </a:ln>
                          <a:solidFill>
                            <a:schemeClr val="bg1"/>
                          </a:solidFill>
                          <a:latin typeface="Lub Dub Bold" panose="020B0803030403020204" pitchFamily="34" charset="0"/>
                          <a:cs typeface="Arial" panose="020B0604020202020204" pitchFamily="34" charset="0"/>
                        </a:rPr>
                      </a:b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fondaparinux should NOT be used to support PCI</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because of the risk of catheter thrombosis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28549674"/>
                  </a:ext>
                </a:extLst>
              </a:tr>
            </a:tbl>
          </a:graphicData>
        </a:graphic>
      </p:graphicFrame>
      <p:sp>
        <p:nvSpPr>
          <p:cNvPr id="5" name="Text Placeholder 4">
            <a:extLst>
              <a:ext uri="{FF2B5EF4-FFF2-40B4-BE49-F238E27FC236}">
                <a16:creationId xmlns:a16="http://schemas.microsoft.com/office/drawing/2014/main" id="{13E538CC-983B-09A2-2EAE-17E0296BF145}"/>
              </a:ext>
            </a:extLst>
          </p:cNvPr>
          <p:cNvSpPr>
            <a:spLocks noGrp="1"/>
          </p:cNvSpPr>
          <p:nvPr>
            <p:ph type="body" sz="quarter" idx="13"/>
          </p:nvPr>
        </p:nvSpPr>
        <p:spPr/>
        <p:txBody>
          <a:bodyPr/>
          <a:lstStyle/>
          <a:p>
            <a:r>
              <a:rPr lang="en-US" b="1" dirty="0"/>
              <a:t>Abbreviations: </a:t>
            </a:r>
            <a:r>
              <a:rPr lang="en-US" dirty="0"/>
              <a:t>ACS indicates acute coronary syndrome; NSTE, non-ST elevation; PCI, percutaneous coronary intervention; </a:t>
            </a:r>
            <a:br>
              <a:rPr lang="en-US" dirty="0"/>
            </a:br>
            <a:r>
              <a:rPr lang="en-US" dirty="0"/>
              <a:t>STEMI, ST elevation myocardial infarction; and UFH, unfractionated heparin.</a:t>
            </a:r>
          </a:p>
        </p:txBody>
      </p:sp>
      <p:sp>
        <p:nvSpPr>
          <p:cNvPr id="4" name="Slide Number Placeholder 3">
            <a:extLst>
              <a:ext uri="{FF2B5EF4-FFF2-40B4-BE49-F238E27FC236}">
                <a16:creationId xmlns:a16="http://schemas.microsoft.com/office/drawing/2014/main" id="{6F77E779-8581-F366-8C71-0AC2440C478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21594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DD50D-4650-C796-B0B0-F2DB119F09D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DDAAA8C-339A-3C52-B47C-D5632A7F4FE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1402773"/>
            <a:ext cx="4638675" cy="3844636"/>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229F249D-BE26-08E6-6232-5BBABA402B3D}"/>
              </a:ext>
            </a:extLst>
          </p:cNvPr>
          <p:cNvSpPr>
            <a:spLocks noGrp="1"/>
          </p:cNvSpPr>
          <p:nvPr>
            <p:ph type="title"/>
          </p:nvPr>
        </p:nvSpPr>
        <p:spPr/>
        <p:txBody>
          <a:bodyPr/>
          <a:lstStyle/>
          <a:p>
            <a:r>
              <a:rPr lang="en-US" sz="2800" dirty="0"/>
              <a:t>Parenteral Anticoagulation </a:t>
            </a:r>
          </a:p>
        </p:txBody>
      </p:sp>
      <p:sp>
        <p:nvSpPr>
          <p:cNvPr id="3" name="Rectangle 2" descr="Recommendations for STEMI treated with fibrinolytic therapy planned for invasive approach or revascularization, continue parenteral anticoagulation for the duration of hospital stay or until procedure performed. If there is not a plan for revascularization then use enoxaparin for anticoagulation, with fondaparinux as an alternate.">
            <a:extLst>
              <a:ext uri="{FF2B5EF4-FFF2-40B4-BE49-F238E27FC236}">
                <a16:creationId xmlns:a16="http://schemas.microsoft.com/office/drawing/2014/main" id="{2311AEC5-76FC-4C81-6AFB-A4A7BEE94E8E}"/>
              </a:ext>
            </a:extLst>
          </p:cNvPr>
          <p:cNvSpPr/>
          <p:nvPr/>
        </p:nvSpPr>
        <p:spPr>
          <a:xfrm>
            <a:off x="5288972" y="1091046"/>
            <a:ext cx="5514110" cy="445770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6D51F1-A0CB-D0BB-9BDA-8E8053CCE91F}"/>
              </a:ext>
            </a:extLst>
          </p:cNvPr>
          <p:cNvSpPr>
            <a:spLocks noGrp="1"/>
          </p:cNvSpPr>
          <p:nvPr>
            <p:ph type="body" sz="quarter" idx="13"/>
          </p:nvPr>
        </p:nvSpPr>
        <p:spPr/>
        <p:txBody>
          <a:bodyPr/>
          <a:lstStyle/>
          <a:p>
            <a:r>
              <a:rPr lang="en-US" b="1" dirty="0"/>
              <a:t>Abbreviations: </a:t>
            </a:r>
            <a:r>
              <a:rPr lang="en-US" dirty="0"/>
              <a:t>STEMI indicates ST elevation myocardial infarction.</a:t>
            </a:r>
          </a:p>
        </p:txBody>
      </p:sp>
      <p:sp>
        <p:nvSpPr>
          <p:cNvPr id="4" name="Slide Number Placeholder 3">
            <a:extLst>
              <a:ext uri="{FF2B5EF4-FFF2-40B4-BE49-F238E27FC236}">
                <a16:creationId xmlns:a16="http://schemas.microsoft.com/office/drawing/2014/main" id="{C7851260-2648-4C5D-277D-F170DD0B363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8" name="Round Same Side Corner Rectangle 60">
            <a:extLst>
              <a:ext uri="{FF2B5EF4-FFF2-40B4-BE49-F238E27FC236}">
                <a16:creationId xmlns:a16="http://schemas.microsoft.com/office/drawing/2014/main" id="{208DCF68-82EB-E964-B0F1-A96B567BDE2F}"/>
              </a:ext>
              <a:ext uri="{C183D7F6-B498-43B3-948B-1728B52AA6E4}">
                <adec:decorative xmlns:adec="http://schemas.microsoft.com/office/drawing/2017/decorative" val="1"/>
              </a:ext>
            </a:extLst>
          </p:cNvPr>
          <p:cNvSpPr/>
          <p:nvPr/>
        </p:nvSpPr>
        <p:spPr>
          <a:xfrm>
            <a:off x="8224407" y="3661063"/>
            <a:ext cx="2122430" cy="543430"/>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Enoxaparin</a:t>
            </a:r>
          </a:p>
          <a:p>
            <a:pPr algn="ctr"/>
            <a:r>
              <a:rPr lang="en-US" sz="1400" b="1" dirty="0">
                <a:solidFill>
                  <a:schemeClr val="tx1"/>
                </a:solidFill>
                <a:latin typeface="Lub Dub Condensed" panose="020B0506030403020204"/>
              </a:rPr>
              <a:t>(Class 1)</a:t>
            </a:r>
          </a:p>
        </p:txBody>
      </p:sp>
      <p:sp>
        <p:nvSpPr>
          <p:cNvPr id="9" name="TextBox 8">
            <a:extLst>
              <a:ext uri="{FF2B5EF4-FFF2-40B4-BE49-F238E27FC236}">
                <a16:creationId xmlns:a16="http://schemas.microsoft.com/office/drawing/2014/main" id="{59C2E7FA-1816-FEA3-45FD-A1A397435FE5}"/>
              </a:ext>
              <a:ext uri="{C183D7F6-B498-43B3-948B-1728B52AA6E4}">
                <adec:decorative xmlns:adec="http://schemas.microsoft.com/office/drawing/2017/decorative" val="1"/>
              </a:ext>
            </a:extLst>
          </p:cNvPr>
          <p:cNvSpPr txBox="1"/>
          <p:nvPr/>
        </p:nvSpPr>
        <p:spPr>
          <a:xfrm>
            <a:off x="5746173" y="3660240"/>
            <a:ext cx="2182092" cy="1670295"/>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Continue Parenteral Anticoagulation for the Duration of Hospital stay (Maximum of 8 Days) or Until Revascularization is Performed</a:t>
            </a:r>
          </a:p>
          <a:p>
            <a:r>
              <a:rPr lang="en-US" dirty="0">
                <a:ln w="0"/>
                <a:solidFill>
                  <a:prstClr val="black"/>
                </a:solidFill>
              </a:rPr>
              <a:t>(Class 1)</a:t>
            </a:r>
          </a:p>
        </p:txBody>
      </p:sp>
      <p:cxnSp>
        <p:nvCxnSpPr>
          <p:cNvPr id="10" name="Elbow Connector 82">
            <a:extLst>
              <a:ext uri="{FF2B5EF4-FFF2-40B4-BE49-F238E27FC236}">
                <a16:creationId xmlns:a16="http://schemas.microsoft.com/office/drawing/2014/main" id="{5CE48921-8A2D-2B69-4D94-8129F6B8E8F8}"/>
              </a:ext>
              <a:ext uri="{C183D7F6-B498-43B3-948B-1728B52AA6E4}">
                <adec:decorative xmlns:adec="http://schemas.microsoft.com/office/drawing/2017/decorative" val="1"/>
              </a:ext>
            </a:extLst>
          </p:cNvPr>
          <p:cNvCxnSpPr>
            <a:cxnSpLocks/>
            <a:stCxn id="19" idx="2"/>
            <a:endCxn id="9" idx="0"/>
          </p:cNvCxnSpPr>
          <p:nvPr/>
        </p:nvCxnSpPr>
        <p:spPr>
          <a:xfrm rot="5400000">
            <a:off x="7196741" y="2757266"/>
            <a:ext cx="543452" cy="126249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936A2393-4C69-C225-8011-67F4EB0F9EE0}"/>
              </a:ext>
              <a:ext uri="{C183D7F6-B498-43B3-948B-1728B52AA6E4}">
                <adec:decorative xmlns:adec="http://schemas.microsoft.com/office/drawing/2017/decorative" val="1"/>
              </a:ext>
            </a:extLst>
          </p:cNvPr>
          <p:cNvCxnSpPr>
            <a:cxnSpLocks/>
            <a:stCxn id="19" idx="2"/>
            <a:endCxn id="8" idx="0"/>
          </p:cNvCxnSpPr>
          <p:nvPr/>
        </p:nvCxnSpPr>
        <p:spPr>
          <a:xfrm rot="16200000" flipH="1">
            <a:off x="8420531" y="2795971"/>
            <a:ext cx="544275" cy="118590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642C1FF-9930-04B6-DC7C-B71E94113042}"/>
              </a:ext>
              <a:ext uri="{C183D7F6-B498-43B3-948B-1728B52AA6E4}">
                <adec:decorative xmlns:adec="http://schemas.microsoft.com/office/drawing/2017/decorative" val="1"/>
              </a:ext>
            </a:extLst>
          </p:cNvPr>
          <p:cNvSpPr txBox="1"/>
          <p:nvPr/>
        </p:nvSpPr>
        <p:spPr>
          <a:xfrm>
            <a:off x="7411223" y="327631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3" name="TextBox 12">
            <a:extLst>
              <a:ext uri="{FF2B5EF4-FFF2-40B4-BE49-F238E27FC236}">
                <a16:creationId xmlns:a16="http://schemas.microsoft.com/office/drawing/2014/main" id="{B7A82E38-1758-8933-25EF-B16E7306AB8C}"/>
              </a:ext>
              <a:ext uri="{C183D7F6-B498-43B3-948B-1728B52AA6E4}">
                <adec:decorative xmlns:adec="http://schemas.microsoft.com/office/drawing/2017/decorative" val="1"/>
              </a:ext>
            </a:extLst>
          </p:cNvPr>
          <p:cNvSpPr txBox="1"/>
          <p:nvPr/>
        </p:nvSpPr>
        <p:spPr>
          <a:xfrm>
            <a:off x="8545605" y="326906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7" name="Rectangle Container">
            <a:extLst>
              <a:ext uri="{FF2B5EF4-FFF2-40B4-BE49-F238E27FC236}">
                <a16:creationId xmlns:a16="http://schemas.microsoft.com/office/drawing/2014/main" id="{263E3FA5-8C35-9B0F-DB1E-DFADAD307077}"/>
              </a:ext>
              <a:ext uri="{C183D7F6-B498-43B3-948B-1728B52AA6E4}">
                <adec:decorative xmlns:adec="http://schemas.microsoft.com/office/drawing/2017/decorative" val="1"/>
              </a:ext>
            </a:extLst>
          </p:cNvPr>
          <p:cNvSpPr/>
          <p:nvPr/>
        </p:nvSpPr>
        <p:spPr>
          <a:xfrm>
            <a:off x="6109855" y="1371600"/>
            <a:ext cx="3990109" cy="904009"/>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STEMI:</a:t>
            </a:r>
          </a:p>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Anticoagulant Therapy Treated with Fibrinolytic Therapy</a:t>
            </a:r>
          </a:p>
        </p:txBody>
      </p:sp>
      <p:cxnSp>
        <p:nvCxnSpPr>
          <p:cNvPr id="18" name="Straight Arrow Connector 17">
            <a:extLst>
              <a:ext uri="{FF2B5EF4-FFF2-40B4-BE49-F238E27FC236}">
                <a16:creationId xmlns:a16="http://schemas.microsoft.com/office/drawing/2014/main" id="{755F17BB-5183-271C-3142-3DA278A034D7}"/>
              </a:ext>
              <a:ext uri="{C183D7F6-B498-43B3-948B-1728B52AA6E4}">
                <adec:decorative xmlns:adec="http://schemas.microsoft.com/office/drawing/2017/decorative" val="1"/>
              </a:ext>
            </a:extLst>
          </p:cNvPr>
          <p:cNvCxnSpPr>
            <a:cxnSpLocks/>
          </p:cNvCxnSpPr>
          <p:nvPr/>
        </p:nvCxnSpPr>
        <p:spPr>
          <a:xfrm flipH="1">
            <a:off x="8099841" y="2265978"/>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copy 2">
            <a:extLst>
              <a:ext uri="{FF2B5EF4-FFF2-40B4-BE49-F238E27FC236}">
                <a16:creationId xmlns:a16="http://schemas.microsoft.com/office/drawing/2014/main" id="{55BC3006-5296-B079-2523-C1D66C1286CD}"/>
              </a:ext>
              <a:ext uri="{C183D7F6-B498-43B3-948B-1728B52AA6E4}">
                <adec:decorative xmlns:adec="http://schemas.microsoft.com/office/drawing/2017/decorative" val="1"/>
              </a:ext>
            </a:extLst>
          </p:cNvPr>
          <p:cNvSpPr/>
          <p:nvPr/>
        </p:nvSpPr>
        <p:spPr>
          <a:xfrm>
            <a:off x="6109856" y="2522330"/>
            <a:ext cx="3979718"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Plan for Invasive Approach or Revascularization?</a:t>
            </a:r>
          </a:p>
        </p:txBody>
      </p:sp>
      <p:sp>
        <p:nvSpPr>
          <p:cNvPr id="33" name="Round Same Side Corner Rectangle 60">
            <a:extLst>
              <a:ext uri="{FF2B5EF4-FFF2-40B4-BE49-F238E27FC236}">
                <a16:creationId xmlns:a16="http://schemas.microsoft.com/office/drawing/2014/main" id="{06CAE345-4954-98C2-99D0-5B956CCF209D}"/>
              </a:ext>
              <a:ext uri="{C183D7F6-B498-43B3-948B-1728B52AA6E4}">
                <adec:decorative xmlns:adec="http://schemas.microsoft.com/office/drawing/2017/decorative" val="1"/>
              </a:ext>
            </a:extLst>
          </p:cNvPr>
          <p:cNvSpPr/>
          <p:nvPr/>
        </p:nvSpPr>
        <p:spPr>
          <a:xfrm>
            <a:off x="8231334" y="4249881"/>
            <a:ext cx="2122430" cy="810492"/>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Fondaparinux is a recommended alternative</a:t>
            </a:r>
          </a:p>
          <a:p>
            <a:pPr algn="ctr"/>
            <a:r>
              <a:rPr lang="en-US" sz="1400" b="1" dirty="0">
                <a:solidFill>
                  <a:schemeClr val="tx1"/>
                </a:solidFill>
                <a:latin typeface="Lub Dub Condensed" panose="020B0506030403020204"/>
              </a:rPr>
              <a:t>(Class 1)</a:t>
            </a:r>
          </a:p>
        </p:txBody>
      </p:sp>
    </p:spTree>
    <p:extLst>
      <p:ext uri="{BB962C8B-B14F-4D97-AF65-F5344CB8AC3E}">
        <p14:creationId xmlns:p14="http://schemas.microsoft.com/office/powerpoint/2010/main" val="14190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7" grpId="0" animBg="1"/>
      <p:bldP spid="19"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BAF9A-BDB0-55AA-48A4-276A36A2822F}"/>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2A5BB47-2A4C-1517-938D-9DEC169D23BC}"/>
              </a:ext>
              <a:ext uri="{C183D7F6-B498-43B3-948B-1728B52AA6E4}">
                <adec:decorative xmlns:adec="http://schemas.microsoft.com/office/drawing/2017/decorative" val="1"/>
              </a:ext>
            </a:extLst>
          </p:cNvPr>
          <p:cNvSpPr/>
          <p:nvPr/>
        </p:nvSpPr>
        <p:spPr>
          <a:xfrm>
            <a:off x="9150359" y="2185416"/>
            <a:ext cx="2462519" cy="317347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DE51702-75DF-40DD-3CAD-98EBE1EB498A}"/>
              </a:ext>
              <a:ext uri="{C183D7F6-B498-43B3-948B-1728B52AA6E4}">
                <adec:decorative xmlns:adec="http://schemas.microsoft.com/office/drawing/2017/decorative" val="1"/>
              </a:ext>
            </a:extLst>
          </p:cNvPr>
          <p:cNvSpPr txBox="1"/>
          <p:nvPr/>
        </p:nvSpPr>
        <p:spPr>
          <a:xfrm>
            <a:off x="9153144" y="1618489"/>
            <a:ext cx="2466629"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9" name="TextBox 8">
            <a:extLst>
              <a:ext uri="{FF2B5EF4-FFF2-40B4-BE49-F238E27FC236}">
                <a16:creationId xmlns:a16="http://schemas.microsoft.com/office/drawing/2014/main" id="{597F6B89-6116-7210-912C-AF0E634AB3FD}"/>
              </a:ext>
              <a:ext uri="{C183D7F6-B498-43B3-948B-1728B52AA6E4}">
                <adec:decorative xmlns:adec="http://schemas.microsoft.com/office/drawing/2017/decorative" val="1"/>
              </a:ext>
            </a:extLst>
          </p:cNvPr>
          <p:cNvSpPr txBox="1"/>
          <p:nvPr/>
        </p:nvSpPr>
        <p:spPr>
          <a:xfrm>
            <a:off x="860762" y="961505"/>
            <a:ext cx="7927419" cy="3337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3" name="TextBox 12">
            <a:extLst>
              <a:ext uri="{FF2B5EF4-FFF2-40B4-BE49-F238E27FC236}">
                <a16:creationId xmlns:a16="http://schemas.microsoft.com/office/drawing/2014/main" id="{D8AD0475-5DE0-5EF1-6C90-20B6AF87A219}"/>
              </a:ext>
              <a:ext uri="{C183D7F6-B498-43B3-948B-1728B52AA6E4}">
                <adec:decorative xmlns:adec="http://schemas.microsoft.com/office/drawing/2017/decorative" val="1"/>
              </a:ext>
            </a:extLst>
          </p:cNvPr>
          <p:cNvSpPr txBox="1"/>
          <p:nvPr/>
        </p:nvSpPr>
        <p:spPr>
          <a:xfrm>
            <a:off x="863533" y="4414057"/>
            <a:ext cx="7927419" cy="33371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9F8A6C98-8443-8B14-4DEF-D91A09EC065F}"/>
              </a:ext>
            </a:extLst>
          </p:cNvPr>
          <p:cNvSpPr>
            <a:spLocks noGrp="1"/>
          </p:cNvSpPr>
          <p:nvPr>
            <p:ph type="title"/>
          </p:nvPr>
        </p:nvSpPr>
        <p:spPr/>
        <p:txBody>
          <a:bodyPr/>
          <a:lstStyle/>
          <a:p>
            <a:r>
              <a:rPr lang="en-US" sz="2800" dirty="0"/>
              <a:t>Lipid Management</a:t>
            </a:r>
          </a:p>
        </p:txBody>
      </p:sp>
      <p:sp>
        <p:nvSpPr>
          <p:cNvPr id="10" name="TextBox 9">
            <a:extLst>
              <a:ext uri="{FF2B5EF4-FFF2-40B4-BE49-F238E27FC236}">
                <a16:creationId xmlns:a16="http://schemas.microsoft.com/office/drawing/2014/main" id="{00CDEDBA-6074-D1F3-E6A9-7DB0FC3951EC}"/>
              </a:ext>
              <a:ext uri="{C183D7F6-B498-43B3-948B-1728B52AA6E4}">
                <adec:decorative xmlns:adec="http://schemas.microsoft.com/office/drawing/2017/decorative" val="0"/>
              </a:ext>
            </a:extLst>
          </p:cNvPr>
          <p:cNvSpPr txBox="1"/>
          <p:nvPr/>
        </p:nvSpPr>
        <p:spPr>
          <a:xfrm>
            <a:off x="2723222" y="988439"/>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Statin Therapy</a:t>
            </a:r>
          </a:p>
        </p:txBody>
      </p:sp>
      <mc:AlternateContent xmlns:mc="http://schemas.openxmlformats.org/markup-compatibility/2006" xmlns:a14="http://schemas.microsoft.com/office/drawing/2010/main">
        <mc:Choice Requires="a14">
          <p:graphicFrame>
            <p:nvGraphicFramePr>
              <p:cNvPr id="7" name="Content Placeholder 5">
                <a:extLst>
                  <a:ext uri="{FF2B5EF4-FFF2-40B4-BE49-F238E27FC236}">
                    <a16:creationId xmlns:a16="http://schemas.microsoft.com/office/drawing/2014/main" id="{8C2968D0-34F0-EF7C-E1EB-51A8CBD86D3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14707079"/>
                  </p:ext>
                </p:extLst>
              </p:nvPr>
            </p:nvGraphicFramePr>
            <p:xfrm>
              <a:off x="853939" y="1335675"/>
              <a:ext cx="7954781" cy="2885074"/>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15317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397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high-intensity statin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therapy is recommended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ACS who are already on maximally tolerated statin therapy with </a:t>
                          </a:r>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LDL </a:t>
                          </a:r>
                          <a14:m>
                            <m:oMath xmlns:m="http://schemas.openxmlformats.org/officeDocument/2006/math">
                              <m:r>
                                <a:rPr lang="en-US" sz="1400" b="1"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70 mg/dL (</a:t>
                          </a:r>
                          <a14:m>
                            <m:oMath xmlns:m="http://schemas.openxmlformats.org/officeDocument/2006/math">
                              <m:r>
                                <a:rPr lang="en-US" sz="1400" b="1"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400" b="1"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1.8 mmol/l)</a:t>
                          </a:r>
                          <a:r>
                            <a:rPr lang="en-US" sz="14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adding a non-statin lipid lowering agent is recommended to further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04665547"/>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who are already on maximally tolerated statin therapy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LDL 55-69 mg/dL (</a:t>
                          </a:r>
                          <a14:m>
                            <m:oMath xmlns:m="http://schemas.openxmlformats.org/officeDocument/2006/math">
                              <m:r>
                                <a:rPr lang="en-US" sz="1400" b="1"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1.4- &lt;1.8 mmol/l)</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adding a non-statin lipid lowering agent is reasonable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4353722"/>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the concurrent initiation of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ezetimibe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combination with maximally tolerated statin may be considered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mc:Choice>
        <mc:Fallback xmlns="">
          <p:graphicFrame>
            <p:nvGraphicFramePr>
              <p:cNvPr id="7" name="Content Placeholder 5">
                <a:extLst>
                  <a:ext uri="{FF2B5EF4-FFF2-40B4-BE49-F238E27FC236}">
                    <a16:creationId xmlns:a16="http://schemas.microsoft.com/office/drawing/2014/main" id="{8C2968D0-34F0-EF7C-E1EB-51A8CBD86D3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14707079"/>
                  </p:ext>
                </p:extLst>
              </p:nvPr>
            </p:nvGraphicFramePr>
            <p:xfrm>
              <a:off x="853939" y="1335675"/>
              <a:ext cx="7954781" cy="2885074"/>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15317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397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high-intensity statin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therapy is recommended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7315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endParaRPr lang="en-US"/>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3"/>
                          <a:stretch>
                            <a:fillRect l="-11509" t="-125833" r="-426" b="-180000"/>
                          </a:stretch>
                        </a:blipFill>
                      </a:tcPr>
                    </a:tc>
                    <a:extLst>
                      <a:ext uri="{0D108BD9-81ED-4DB2-BD59-A6C34878D82A}">
                        <a16:rowId xmlns:a16="http://schemas.microsoft.com/office/drawing/2014/main" val="2204665547"/>
                      </a:ext>
                    </a:extLst>
                  </a:tr>
                  <a:tr h="731520">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endParaRPr lang="en-US"/>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3"/>
                          <a:stretch>
                            <a:fillRect l="-11509" t="-225833" r="-426" b="-80000"/>
                          </a:stretch>
                        </a:blipFill>
                      </a:tcPr>
                    </a:tc>
                    <a:extLst>
                      <a:ext uri="{0D108BD9-81ED-4DB2-BD59-A6C34878D82A}">
                        <a16:rowId xmlns:a16="http://schemas.microsoft.com/office/drawing/2014/main" val="44353722"/>
                      </a:ext>
                    </a:extLst>
                  </a:tr>
                  <a:tr h="52158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7508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the concurrent initiation of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ezetimibe</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in combination with maximally tolerated statin may be considered to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mc:Fallback>
      </mc:AlternateContent>
      <p:sp>
        <p:nvSpPr>
          <p:cNvPr id="14" name="TextBox 13">
            <a:extLst>
              <a:ext uri="{FF2B5EF4-FFF2-40B4-BE49-F238E27FC236}">
                <a16:creationId xmlns:a16="http://schemas.microsoft.com/office/drawing/2014/main" id="{E52C5D95-B32A-7652-56B8-4C06D0181965}"/>
              </a:ext>
              <a:ext uri="{C183D7F6-B498-43B3-948B-1728B52AA6E4}">
                <adec:decorative xmlns:adec="http://schemas.microsoft.com/office/drawing/2017/decorative" val="0"/>
              </a:ext>
            </a:extLst>
          </p:cNvPr>
          <p:cNvSpPr txBox="1"/>
          <p:nvPr/>
        </p:nvSpPr>
        <p:spPr>
          <a:xfrm>
            <a:off x="2725993" y="4440991"/>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Statin Intolerance</a:t>
            </a:r>
          </a:p>
        </p:txBody>
      </p:sp>
      <p:graphicFrame>
        <p:nvGraphicFramePr>
          <p:cNvPr id="12" name="Content Placeholder 5">
            <a:extLst>
              <a:ext uri="{FF2B5EF4-FFF2-40B4-BE49-F238E27FC236}">
                <a16:creationId xmlns:a16="http://schemas.microsoft.com/office/drawing/2014/main" id="{1CFDC445-9F73-2470-5782-C87DFF7EF49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95493361"/>
              </p:ext>
            </p:extLst>
          </p:nvPr>
        </p:nvGraphicFramePr>
        <p:xfrm>
          <a:off x="856710" y="4788227"/>
          <a:ext cx="7954781" cy="1025141"/>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15317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4627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4295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who are </a:t>
                      </a:r>
                      <a:r>
                        <a:rPr lang="en-US" sz="1400" b="0" i="0" u="sng" strike="noStrike" kern="1200" baseline="0" dirty="0">
                          <a:solidFill>
                            <a:schemeClr val="dk1"/>
                          </a:solidFill>
                          <a:latin typeface="Lub Dub Condensed" panose="020B0506030403020204" pitchFamily="34" charset="0"/>
                          <a:ea typeface="+mn-ea"/>
                          <a:cs typeface="Arial" panose="020B0604020202020204" pitchFamily="34" charset="0"/>
                        </a:rPr>
                        <a:t>statin intolerant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non-statin lipid lowering therapy</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is recommended to lower LDL and reduce the risk of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15" name="Graphic 14">
            <a:extLst>
              <a:ext uri="{FF2B5EF4-FFF2-40B4-BE49-F238E27FC236}">
                <a16:creationId xmlns:a16="http://schemas.microsoft.com/office/drawing/2014/main" id="{B278EC7F-A4EA-DB3C-6050-7983C5C7AF6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4947" y="1772404"/>
            <a:ext cx="485136" cy="426133"/>
          </a:xfrm>
          <a:prstGeom prst="rect">
            <a:avLst/>
          </a:prstGeom>
        </p:spPr>
      </p:pic>
      <p:pic>
        <p:nvPicPr>
          <p:cNvPr id="3" name="Picture 2">
            <a:extLst>
              <a:ext uri="{FF2B5EF4-FFF2-40B4-BE49-F238E27FC236}">
                <a16:creationId xmlns:a16="http://schemas.microsoft.com/office/drawing/2014/main" id="{63C58916-C944-AF08-553C-CD240BAB313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75105" y="2333119"/>
            <a:ext cx="383186" cy="571022"/>
          </a:xfrm>
          <a:prstGeom prst="rect">
            <a:avLst/>
          </a:prstGeom>
        </p:spPr>
      </p:pic>
      <p:pic>
        <p:nvPicPr>
          <p:cNvPr id="8" name="Picture 7">
            <a:extLst>
              <a:ext uri="{FF2B5EF4-FFF2-40B4-BE49-F238E27FC236}">
                <a16:creationId xmlns:a16="http://schemas.microsoft.com/office/drawing/2014/main" id="{F8C70890-7CCA-1262-67DD-1950781F3DE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77877" y="3034159"/>
            <a:ext cx="383186" cy="571022"/>
          </a:xfrm>
          <a:prstGeom prst="rect">
            <a:avLst/>
          </a:prstGeom>
        </p:spPr>
      </p:pic>
      <p:sp>
        <p:nvSpPr>
          <p:cNvPr id="20" name="Oval 19">
            <a:extLst>
              <a:ext uri="{FF2B5EF4-FFF2-40B4-BE49-F238E27FC236}">
                <a16:creationId xmlns:a16="http://schemas.microsoft.com/office/drawing/2014/main" id="{49B17A49-65EF-A6CB-C8A9-3E2C55F27C0D}"/>
              </a:ext>
              <a:ext uri="{C183D7F6-B498-43B3-948B-1728B52AA6E4}">
                <adec:decorative xmlns:adec="http://schemas.microsoft.com/office/drawing/2017/decorative" val="1"/>
              </a:ext>
            </a:extLst>
          </p:cNvPr>
          <p:cNvSpPr/>
          <p:nvPr/>
        </p:nvSpPr>
        <p:spPr>
          <a:xfrm>
            <a:off x="9314876" y="2452992"/>
            <a:ext cx="513603" cy="51360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219820F-1917-A69D-1B26-B9815BD115B8}"/>
              </a:ext>
            </a:extLst>
          </p:cNvPr>
          <p:cNvSpPr txBox="1"/>
          <p:nvPr/>
        </p:nvSpPr>
        <p:spPr>
          <a:xfrm>
            <a:off x="9100481" y="1596378"/>
            <a:ext cx="2595523" cy="615553"/>
          </a:xfrm>
          <a:prstGeom prst="rect">
            <a:avLst/>
          </a:prstGeom>
          <a:noFill/>
        </p:spPr>
        <p:txBody>
          <a:bodyPr wrap="square">
            <a:spAutoFit/>
          </a:bodyPr>
          <a:lstStyle/>
          <a:p>
            <a:pPr algn="ctr"/>
            <a:r>
              <a:rPr lang="en-US" sz="17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Non-Statin </a:t>
            </a:r>
          </a:p>
          <a:p>
            <a:pPr algn="ctr"/>
            <a:r>
              <a:rPr lang="en-US" sz="1700" b="1" kern="0" dirty="0">
                <a:solidFill>
                  <a:schemeClr val="bg1"/>
                </a:solidFill>
                <a:latin typeface="Lub Dub Condensed" panose="020B0506030403020204" pitchFamily="34" charset="0"/>
                <a:ea typeface="Calibri" panose="020F0502020204030204" pitchFamily="34" charset="0"/>
                <a:cs typeface="Arial" panose="020B0604020202020204" pitchFamily="34" charset="0"/>
              </a:rPr>
              <a:t>L</a:t>
            </a:r>
            <a:r>
              <a:rPr lang="en-US" sz="17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ipid </a:t>
            </a:r>
            <a:r>
              <a:rPr lang="en-US" sz="1700" b="1" kern="0" dirty="0">
                <a:solidFill>
                  <a:schemeClr val="bg1"/>
                </a:solidFill>
                <a:latin typeface="Lub Dub Condensed" panose="020B0506030403020204" pitchFamily="34" charset="0"/>
                <a:ea typeface="Calibri" panose="020F0502020204030204" pitchFamily="34" charset="0"/>
                <a:cs typeface="Arial" panose="020B0604020202020204" pitchFamily="34" charset="0"/>
              </a:rPr>
              <a:t>L</a:t>
            </a:r>
            <a:r>
              <a:rPr lang="en-US" sz="17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owering T</a:t>
            </a:r>
            <a:r>
              <a:rPr lang="en-US" sz="1700" b="1" kern="0" dirty="0">
                <a:solidFill>
                  <a:schemeClr val="bg1"/>
                </a:solidFill>
                <a:latin typeface="Lub Dub Condensed" panose="020B0506030403020204" pitchFamily="34" charset="0"/>
                <a:ea typeface="Calibri" panose="020F0502020204030204" pitchFamily="34" charset="0"/>
                <a:cs typeface="Arial" panose="020B0604020202020204" pitchFamily="34" charset="0"/>
              </a:rPr>
              <a:t>herapies:</a:t>
            </a:r>
          </a:p>
        </p:txBody>
      </p:sp>
      <p:sp>
        <p:nvSpPr>
          <p:cNvPr id="19" name="TextBox 18">
            <a:extLst>
              <a:ext uri="{FF2B5EF4-FFF2-40B4-BE49-F238E27FC236}">
                <a16:creationId xmlns:a16="http://schemas.microsoft.com/office/drawing/2014/main" id="{3EA547FC-F113-53FB-FF36-6543AE6CCE76}"/>
              </a:ext>
            </a:extLst>
          </p:cNvPr>
          <p:cNvSpPr txBox="1"/>
          <p:nvPr/>
        </p:nvSpPr>
        <p:spPr>
          <a:xfrm>
            <a:off x="8963864" y="2045681"/>
            <a:ext cx="2916810" cy="3046988"/>
          </a:xfrm>
          <a:prstGeom prst="rect">
            <a:avLst/>
          </a:prstGeom>
          <a:noFill/>
        </p:spPr>
        <p:txBody>
          <a:bodyPr wrap="square">
            <a:spAutoFit/>
          </a:bodyPr>
          <a:lstStyle/>
          <a:p>
            <a:endParaRPr lang="en-US" sz="1600" kern="0" dirty="0">
              <a:latin typeface="Lub Dub Condensed" panose="020B0506030403020204" pitchFamily="34" charset="0"/>
              <a:ea typeface="Calibri" panose="020F0502020204030204" pitchFamily="34" charset="0"/>
              <a:cs typeface="Arial" panose="020B0604020202020204" pitchFamily="34" charset="0"/>
            </a:endParaRP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p>
          <a:p>
            <a:r>
              <a:rPr lang="en-US" sz="1600" kern="0" dirty="0">
                <a:latin typeface="Lub Dub Condensed" panose="020B0506030403020204" pitchFamily="34" charset="0"/>
                <a:ea typeface="Calibri" panose="020F0502020204030204" pitchFamily="34" charset="0"/>
                <a:cs typeface="Arial" panose="020B0604020202020204" pitchFamily="34" charset="0"/>
              </a:rPr>
              <a:t>	E</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zetimibe</a:t>
            </a:r>
          </a:p>
          <a:p>
            <a:endParaRPr lang="en-US" sz="1600" kern="0" dirty="0">
              <a:effectLst/>
              <a:latin typeface="Lub Dub Condensed" panose="020B0506030403020204" pitchFamily="34" charset="0"/>
              <a:ea typeface="Calibri" panose="020F0502020204030204" pitchFamily="34" charset="0"/>
              <a:cs typeface="Arial" panose="020B0604020202020204" pitchFamily="34" charset="0"/>
            </a:endParaRPr>
          </a:p>
          <a:p>
            <a:endParaRPr lang="en-US" sz="1600" kern="0" dirty="0">
              <a:effectLst/>
              <a:latin typeface="Lub Dub Condensed" panose="020B0506030403020204" pitchFamily="34" charset="0"/>
              <a:ea typeface="Calibri" panose="020F0502020204030204" pitchFamily="34" charset="0"/>
              <a:cs typeface="Arial" panose="020B0604020202020204" pitchFamily="34" charset="0"/>
            </a:endParaRPr>
          </a:p>
          <a:p>
            <a:r>
              <a:rPr lang="en-US" sz="1600" kern="0" dirty="0">
                <a:effectLst/>
                <a:latin typeface="Lub Dub Condensed" panose="020B0506030403020204" pitchFamily="34" charset="0"/>
                <a:ea typeface="Calibri" panose="020F0502020204030204" pitchFamily="34" charset="0"/>
                <a:cs typeface="Arial" panose="020B0604020202020204" pitchFamily="34" charset="0"/>
              </a:rPr>
              <a:t>	PCSK9 </a:t>
            </a:r>
            <a:r>
              <a:rPr lang="en-US" sz="1600" kern="0" dirty="0">
                <a:latin typeface="Lub Dub Condensed" panose="020B0506030403020204" pitchFamily="34" charset="0"/>
                <a:ea typeface="Calibri" panose="020F0502020204030204" pitchFamily="34" charset="0"/>
                <a:cs typeface="Arial" panose="020B0604020202020204" pitchFamily="34" charset="0"/>
              </a:rPr>
              <a:t>I</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nhibitors</a:t>
            </a:r>
          </a:p>
          <a:p>
            <a:r>
              <a:rPr lang="en-US" sz="1600" kern="0" dirty="0">
                <a:latin typeface="Lub Dub Condensed" panose="020B0506030403020204" pitchFamily="34" charset="0"/>
                <a:ea typeface="Calibri" panose="020F0502020204030204" pitchFamily="34" charset="0"/>
                <a:cs typeface="Arial" panose="020B0604020202020204" pitchFamily="34" charset="0"/>
              </a:rPr>
              <a:t>	(monoclonal 	antibodies or 	</a:t>
            </a:r>
            <a:r>
              <a:rPr lang="en-US" sz="1600" kern="0" dirty="0" err="1">
                <a:latin typeface="Lub Dub Condensed" panose="020B0506030403020204" pitchFamily="34" charset="0"/>
                <a:ea typeface="Calibri" panose="020F0502020204030204" pitchFamily="34" charset="0"/>
                <a:cs typeface="Arial" panose="020B0604020202020204" pitchFamily="34" charset="0"/>
              </a:rPr>
              <a:t>inclisiran</a:t>
            </a:r>
            <a:r>
              <a:rPr lang="en-US" sz="1600" kern="0" dirty="0">
                <a:latin typeface="Lub Dub Condensed" panose="020B0506030403020204" pitchFamily="34" charset="0"/>
                <a:ea typeface="Calibri" panose="020F0502020204030204" pitchFamily="34" charset="0"/>
                <a:cs typeface="Arial" panose="020B0604020202020204" pitchFamily="34" charset="0"/>
              </a:rPr>
              <a:t>)</a:t>
            </a:r>
            <a:endParaRPr lang="en-US" sz="1600" kern="0" dirty="0">
              <a:effectLst/>
              <a:latin typeface="Lub Dub Condensed" panose="020B0506030403020204" pitchFamily="34" charset="0"/>
              <a:ea typeface="Calibri" panose="020F0502020204030204" pitchFamily="34" charset="0"/>
              <a:cs typeface="Arial" panose="020B0604020202020204" pitchFamily="34" charset="0"/>
            </a:endParaRP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p>
          <a:p>
            <a:r>
              <a:rPr lang="en-US" sz="1600" kern="0" dirty="0">
                <a:latin typeface="Lub Dub Condensed" panose="020B0506030403020204" pitchFamily="34" charset="0"/>
                <a:ea typeface="Calibri" panose="020F0502020204030204" pitchFamily="34" charset="0"/>
                <a:cs typeface="Arial" panose="020B0604020202020204" pitchFamily="34" charset="0"/>
              </a:rPr>
              <a:t>	</a:t>
            </a:r>
            <a:r>
              <a:rPr lang="en-US" sz="1600" kern="0" dirty="0" err="1">
                <a:latin typeface="Lub Dub Condensed" panose="020B0506030403020204" pitchFamily="34" charset="0"/>
                <a:ea typeface="Calibri" panose="020F0502020204030204" pitchFamily="34" charset="0"/>
                <a:cs typeface="Arial" panose="020B0604020202020204" pitchFamily="34" charset="0"/>
              </a:rPr>
              <a:t>B</a:t>
            </a:r>
            <a:r>
              <a:rPr lang="en-US" sz="1600" kern="0" dirty="0" err="1">
                <a:effectLst/>
                <a:latin typeface="Lub Dub Condensed" panose="020B0506030403020204" pitchFamily="34" charset="0"/>
                <a:ea typeface="Calibri" panose="020F0502020204030204" pitchFamily="34" charset="0"/>
                <a:cs typeface="Arial" panose="020B0604020202020204" pitchFamily="34" charset="0"/>
              </a:rPr>
              <a:t>empedoic</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 </a:t>
            </a:r>
            <a:r>
              <a:rPr lang="en-US" sz="1600" kern="0" dirty="0">
                <a:latin typeface="Lub Dub Condensed" panose="020B0506030403020204" pitchFamily="34" charset="0"/>
                <a:ea typeface="Calibri" panose="020F0502020204030204" pitchFamily="34" charset="0"/>
                <a:cs typeface="Arial" panose="020B0604020202020204" pitchFamily="34" charset="0"/>
              </a:rPr>
              <a:t>A</a:t>
            </a:r>
            <a:r>
              <a:rPr lang="en-US" sz="1600" kern="0" dirty="0">
                <a:effectLst/>
                <a:latin typeface="Lub Dub Condensed" panose="020B0506030403020204" pitchFamily="34" charset="0"/>
                <a:ea typeface="Calibri" panose="020F0502020204030204" pitchFamily="34" charset="0"/>
                <a:cs typeface="Arial" panose="020B0604020202020204" pitchFamily="34" charset="0"/>
              </a:rPr>
              <a:t>cid</a:t>
            </a:r>
            <a:r>
              <a:rPr lang="en-US" sz="1600" dirty="0">
                <a:effectLst/>
                <a:latin typeface="Lub Dub Condensed" panose="020B0506030403020204" pitchFamily="34" charset="0"/>
                <a:cs typeface="Arial" panose="020B0604020202020204" pitchFamily="34" charset="0"/>
              </a:rPr>
              <a:t> </a:t>
            </a:r>
            <a:endParaRPr lang="en-US" sz="1600" dirty="0">
              <a:latin typeface="Lub Dub Condensed" panose="020B0506030403020204" pitchFamily="34" charset="0"/>
              <a:cs typeface="Arial" panose="020B0604020202020204" pitchFamily="34" charset="0"/>
            </a:endParaRPr>
          </a:p>
        </p:txBody>
      </p:sp>
      <p:sp>
        <p:nvSpPr>
          <p:cNvPr id="22" name="Oval 21">
            <a:extLst>
              <a:ext uri="{FF2B5EF4-FFF2-40B4-BE49-F238E27FC236}">
                <a16:creationId xmlns:a16="http://schemas.microsoft.com/office/drawing/2014/main" id="{4E1A1E66-2FBF-A1DC-E7B6-372E604DE9B1}"/>
              </a:ext>
              <a:ext uri="{C183D7F6-B498-43B3-948B-1728B52AA6E4}">
                <adec:decorative xmlns:adec="http://schemas.microsoft.com/office/drawing/2017/decorative" val="1"/>
              </a:ext>
            </a:extLst>
          </p:cNvPr>
          <p:cNvSpPr/>
          <p:nvPr/>
        </p:nvSpPr>
        <p:spPr>
          <a:xfrm>
            <a:off x="9314876" y="3170658"/>
            <a:ext cx="513603" cy="51360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33CE624-C879-186A-15A0-5EDE09D4D335}"/>
              </a:ext>
              <a:ext uri="{C183D7F6-B498-43B3-948B-1728B52AA6E4}">
                <adec:decorative xmlns:adec="http://schemas.microsoft.com/office/drawing/2017/decorative" val="1"/>
              </a:ext>
            </a:extLst>
          </p:cNvPr>
          <p:cNvSpPr/>
          <p:nvPr/>
        </p:nvSpPr>
        <p:spPr>
          <a:xfrm>
            <a:off x="9314876" y="4653094"/>
            <a:ext cx="513603" cy="51360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FA5840DD-F102-F4C2-DDDB-4C85E3D68ED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2303" y="3700777"/>
            <a:ext cx="518561" cy="518561"/>
          </a:xfrm>
          <a:prstGeom prst="rect">
            <a:avLst/>
          </a:prstGeom>
        </p:spPr>
      </p:pic>
      <p:pic>
        <p:nvPicPr>
          <p:cNvPr id="11" name="Graphic 10">
            <a:extLst>
              <a:ext uri="{FF2B5EF4-FFF2-40B4-BE49-F238E27FC236}">
                <a16:creationId xmlns:a16="http://schemas.microsoft.com/office/drawing/2014/main" id="{91A30DCF-24FE-719E-3977-DFA8B366F17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19255" y="5224777"/>
            <a:ext cx="518561" cy="518561"/>
          </a:xfrm>
          <a:prstGeom prst="rect">
            <a:avLst/>
          </a:prstGeom>
        </p:spPr>
      </p:pic>
      <p:pic>
        <p:nvPicPr>
          <p:cNvPr id="16" name="Graphic 15">
            <a:extLst>
              <a:ext uri="{FF2B5EF4-FFF2-40B4-BE49-F238E27FC236}">
                <a16:creationId xmlns:a16="http://schemas.microsoft.com/office/drawing/2014/main" id="{3827AAE1-699F-D7C4-B407-319D1655ECC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53911" y="2472433"/>
            <a:ext cx="466745" cy="466745"/>
          </a:xfrm>
          <a:prstGeom prst="rect">
            <a:avLst/>
          </a:prstGeom>
        </p:spPr>
      </p:pic>
      <p:pic>
        <p:nvPicPr>
          <p:cNvPr id="31" name="Picture 30">
            <a:extLst>
              <a:ext uri="{FF2B5EF4-FFF2-40B4-BE49-F238E27FC236}">
                <a16:creationId xmlns:a16="http://schemas.microsoft.com/office/drawing/2014/main" id="{B226F5F0-8709-8741-C39A-6021A9535132}"/>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351646" y="3211378"/>
            <a:ext cx="439529" cy="452649"/>
          </a:xfrm>
          <a:prstGeom prst="rect">
            <a:avLst/>
          </a:prstGeom>
        </p:spPr>
      </p:pic>
      <p:pic>
        <p:nvPicPr>
          <p:cNvPr id="33" name="Graphic 32">
            <a:extLst>
              <a:ext uri="{FF2B5EF4-FFF2-40B4-BE49-F238E27FC236}">
                <a16:creationId xmlns:a16="http://schemas.microsoft.com/office/drawing/2014/main" id="{54C978D3-4B8E-BF72-DA90-8FAFF33CD5A9}"/>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76075" y="4733622"/>
            <a:ext cx="377904" cy="331943"/>
          </a:xfrm>
          <a:prstGeom prst="rect">
            <a:avLst/>
          </a:prstGeom>
        </p:spPr>
      </p:pic>
      <p:sp>
        <p:nvSpPr>
          <p:cNvPr id="5" name="Text Placeholder 4">
            <a:extLst>
              <a:ext uri="{FF2B5EF4-FFF2-40B4-BE49-F238E27FC236}">
                <a16:creationId xmlns:a16="http://schemas.microsoft.com/office/drawing/2014/main" id="{157BF708-5D1A-8E9B-71B7-DA943F05862D}"/>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LDL, low-density lipoprotein, and  MACE, major adverse cardiovascular event.</a:t>
            </a:r>
          </a:p>
        </p:txBody>
      </p:sp>
      <p:sp>
        <p:nvSpPr>
          <p:cNvPr id="4" name="Slide Number Placeholder 3">
            <a:extLst>
              <a:ext uri="{FF2B5EF4-FFF2-40B4-BE49-F238E27FC236}">
                <a16:creationId xmlns:a16="http://schemas.microsoft.com/office/drawing/2014/main" id="{711FEE07-9E0E-B07B-DBBA-5F976636BFD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405364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7770-AA2D-C1EF-2F9F-732428472289}"/>
              </a:ext>
            </a:extLst>
          </p:cNvPr>
          <p:cNvSpPr>
            <a:spLocks noGrp="1"/>
          </p:cNvSpPr>
          <p:nvPr>
            <p:ph type="title"/>
          </p:nvPr>
        </p:nvSpPr>
        <p:spPr>
          <a:xfrm>
            <a:off x="838200" y="365125"/>
            <a:ext cx="7848600" cy="660111"/>
          </a:xfrm>
        </p:spPr>
        <p:txBody>
          <a:bodyPr/>
          <a:lstStyle/>
          <a:p>
            <a:r>
              <a:rPr lang="en-US" sz="2800" b="1" dirty="0"/>
              <a:t>Beta Blocker Therapy and Renin-Angiotensin System Inhibitors</a:t>
            </a:r>
            <a:endParaRPr lang="en-US" sz="2800" dirty="0"/>
          </a:p>
        </p:txBody>
      </p:sp>
      <p:sp>
        <p:nvSpPr>
          <p:cNvPr id="9" name="Rectangle Container">
            <a:extLst>
              <a:ext uri="{FF2B5EF4-FFF2-40B4-BE49-F238E27FC236}">
                <a16:creationId xmlns:a16="http://schemas.microsoft.com/office/drawing/2014/main" id="{3BCD4020-0090-CF1A-F3BD-D708EBD610B6}"/>
              </a:ext>
              <a:ext uri="{C183D7F6-B498-43B3-948B-1728B52AA6E4}">
                <adec:decorative xmlns:adec="http://schemas.microsoft.com/office/drawing/2017/decorative" val="1"/>
              </a:ext>
            </a:extLst>
          </p:cNvPr>
          <p:cNvSpPr/>
          <p:nvPr/>
        </p:nvSpPr>
        <p:spPr>
          <a:xfrm>
            <a:off x="906088" y="1713253"/>
            <a:ext cx="3990109" cy="602257"/>
          </a:xfrm>
          <a:prstGeom prst="rect">
            <a:avLst/>
          </a:prstGeom>
          <a:solidFill>
            <a:srgbClr val="595959"/>
          </a:solidFill>
          <a:ln w="25400">
            <a:noFill/>
          </a:ln>
        </p:spPr>
        <p:txBody>
          <a:bodyPr spcFirstLastPara="0" lIns="0" tIns="0" rIns="0" bIns="0" anchor="ctr"/>
          <a:lstStyle/>
          <a:p>
            <a:pPr algn="ctr"/>
            <a:endParaRPr lang="en-US" b="1" dirty="0">
              <a:solidFill>
                <a:schemeClr val="bg1">
                  <a:lumMod val="95000"/>
                </a:schemeClr>
              </a:solidFill>
              <a:latin typeface="Lub Dub Condensed" panose="020B0506030403020204" pitchFamily="34" charset="0"/>
            </a:endParaRPr>
          </a:p>
        </p:txBody>
      </p:sp>
      <p:cxnSp>
        <p:nvCxnSpPr>
          <p:cNvPr id="10" name="Straight Arrow Connector 9">
            <a:extLst>
              <a:ext uri="{FF2B5EF4-FFF2-40B4-BE49-F238E27FC236}">
                <a16:creationId xmlns:a16="http://schemas.microsoft.com/office/drawing/2014/main" id="{EC48EC6D-86CE-1910-6B06-F18503395569}"/>
              </a:ext>
              <a:ext uri="{C183D7F6-B498-43B3-948B-1728B52AA6E4}">
                <adec:decorative xmlns:adec="http://schemas.microsoft.com/office/drawing/2017/decorative" val="1"/>
              </a:ext>
            </a:extLst>
          </p:cNvPr>
          <p:cNvCxnSpPr>
            <a:cxnSpLocks/>
          </p:cNvCxnSpPr>
          <p:nvPr/>
        </p:nvCxnSpPr>
        <p:spPr>
          <a:xfrm flipH="1">
            <a:off x="2896074" y="2305879"/>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4A19960-31FF-31A8-0F42-D539644304D1}"/>
              </a:ext>
              <a:ext uri="{C183D7F6-B498-43B3-948B-1728B52AA6E4}">
                <adec:decorative xmlns:adec="http://schemas.microsoft.com/office/drawing/2017/decorative" val="1"/>
              </a:ext>
            </a:extLst>
          </p:cNvPr>
          <p:cNvSpPr txBox="1"/>
          <p:nvPr/>
        </p:nvSpPr>
        <p:spPr>
          <a:xfrm>
            <a:off x="914400" y="2563236"/>
            <a:ext cx="3979717" cy="1021627"/>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17" name="TextBox 16">
            <a:extLst>
              <a:ext uri="{FF2B5EF4-FFF2-40B4-BE49-F238E27FC236}">
                <a16:creationId xmlns:a16="http://schemas.microsoft.com/office/drawing/2014/main" id="{6EF1AEAA-0A36-8C8D-21DF-2B0284ABCD5E}"/>
              </a:ext>
            </a:extLst>
          </p:cNvPr>
          <p:cNvSpPr txBox="1"/>
          <p:nvPr/>
        </p:nvSpPr>
        <p:spPr>
          <a:xfrm>
            <a:off x="-111702" y="1820779"/>
            <a:ext cx="6094268" cy="369332"/>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All patients without contraindication</a:t>
            </a:r>
            <a:r>
              <a:rPr lang="en-US" b="1" dirty="0">
                <a:solidFill>
                  <a:schemeClr val="bg1">
                    <a:lumMod val="95000"/>
                  </a:schemeClr>
                </a:solidFill>
                <a:latin typeface="Lub Dub Condensed" panose="020B0506030403020204" pitchFamily="34" charset="0"/>
              </a:rPr>
              <a:t>**</a:t>
            </a:r>
          </a:p>
        </p:txBody>
      </p:sp>
      <p:sp>
        <p:nvSpPr>
          <p:cNvPr id="19" name="TextBox 18">
            <a:extLst>
              <a:ext uri="{FF2B5EF4-FFF2-40B4-BE49-F238E27FC236}">
                <a16:creationId xmlns:a16="http://schemas.microsoft.com/office/drawing/2014/main" id="{6AAFDC07-0DFE-07E9-5983-4700AA258B98}"/>
              </a:ext>
            </a:extLst>
          </p:cNvPr>
          <p:cNvSpPr txBox="1"/>
          <p:nvPr/>
        </p:nvSpPr>
        <p:spPr>
          <a:xfrm>
            <a:off x="1018309" y="2648635"/>
            <a:ext cx="3740728" cy="830997"/>
          </a:xfrm>
          <a:prstGeom prst="rect">
            <a:avLst/>
          </a:prstGeom>
          <a:noFill/>
        </p:spPr>
        <p:txBody>
          <a:bodyPr wrap="square">
            <a:spAutoFit/>
          </a:bodyPr>
          <a:lstStyle/>
          <a:p>
            <a:pPr algn="ctr"/>
            <a:r>
              <a:rPr lang="en-US" sz="1600" b="1" dirty="0">
                <a:ln w="0"/>
                <a:solidFill>
                  <a:prstClr val="black"/>
                </a:solidFill>
                <a:latin typeface="Lub Dub Condensed" panose="020B0506030403020204" pitchFamily="34" charset="0"/>
              </a:rPr>
              <a:t>Early (&lt;24 h) initiation of oral beta blocker therapy to reduce risk of reinfarction and ventricular arrhythmias (Class 1)</a:t>
            </a:r>
          </a:p>
        </p:txBody>
      </p:sp>
      <p:graphicFrame>
        <p:nvGraphicFramePr>
          <p:cNvPr id="8" name="Content Placeholder 5">
            <a:extLst>
              <a:ext uri="{FF2B5EF4-FFF2-40B4-BE49-F238E27FC236}">
                <a16:creationId xmlns:a16="http://schemas.microsoft.com/office/drawing/2014/main" id="{A3A6BF5B-9AF8-91AB-5B3D-EC9B603444A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03403487"/>
              </p:ext>
            </p:extLst>
          </p:nvPr>
        </p:nvGraphicFramePr>
        <p:xfrm>
          <a:off x="5933209" y="1705779"/>
          <a:ext cx="5035999" cy="3437722"/>
        </p:xfrm>
        <a:graphic>
          <a:graphicData uri="http://schemas.openxmlformats.org/drawingml/2006/table">
            <a:tbl>
              <a:tblPr firstRow="1" bandRow="1">
                <a:tableStyleId>{5C22544A-7EE6-4342-B048-85BDC9FD1C3A}</a:tableStyleId>
              </a:tblPr>
              <a:tblGrid>
                <a:gridCol w="668619">
                  <a:extLst>
                    <a:ext uri="{9D8B030D-6E8A-4147-A177-3AD203B41FA5}">
                      <a16:colId xmlns:a16="http://schemas.microsoft.com/office/drawing/2014/main" val="2649235253"/>
                    </a:ext>
                  </a:extLst>
                </a:gridCol>
                <a:gridCol w="4367380">
                  <a:extLst>
                    <a:ext uri="{9D8B030D-6E8A-4147-A177-3AD203B41FA5}">
                      <a16:colId xmlns:a16="http://schemas.microsoft.com/office/drawing/2014/main" val="3265590656"/>
                    </a:ext>
                  </a:extLst>
                </a:gridCol>
              </a:tblGrid>
              <a:tr h="4261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4294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high-risk patients with ACS (LVEF ≤40%, HTN, diabetes mellitus or STEMI with anterior location), an oral </a:t>
                      </a:r>
                      <a:r>
                        <a:rPr lang="en-US" sz="1600" b="0" dirty="0" err="1">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ACEi</a:t>
                      </a: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or an ARB is indicated to reduce all-cause mortality and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5884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patients with ACS and LVEF ≤ 40%, and with HF symptoms and/or diabetes mellitus, a MRA is indicated to reduce all-cause mortality and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60717548"/>
                  </a:ext>
                </a:extLst>
              </a:tr>
              <a:tr h="80977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4288"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In ACS patients who are not considered high risk, an oral </a:t>
                      </a:r>
                      <a:r>
                        <a:rPr lang="en-US" sz="1600" b="0" dirty="0" err="1">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ACEi</a:t>
                      </a:r>
                      <a:r>
                        <a:rPr lang="en-US" sz="1600" b="0" dirty="0">
                          <a:solidFill>
                            <a:schemeClr val="tx1"/>
                          </a:solidFill>
                          <a:effectLst/>
                          <a:latin typeface="Lub Dub Condensed" panose="020B0506030403020204" pitchFamily="34" charset="0"/>
                          <a:ea typeface="Times New Roman" panose="02020603050405020304" pitchFamily="18" charset="0"/>
                          <a:cs typeface="Arial" panose="020B0604020202020204" pitchFamily="34" charset="0"/>
                        </a:rPr>
                        <a:t> or an ARB is reasonable to reduce MACE. </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1766252"/>
                  </a:ext>
                </a:extLst>
              </a:tr>
            </a:tbl>
          </a:graphicData>
        </a:graphic>
      </p:graphicFrame>
      <p:sp>
        <p:nvSpPr>
          <p:cNvPr id="15" name="TextBox 14">
            <a:extLst>
              <a:ext uri="{FF2B5EF4-FFF2-40B4-BE49-F238E27FC236}">
                <a16:creationId xmlns:a16="http://schemas.microsoft.com/office/drawing/2014/main" id="{791191DB-DF2E-1753-4FE5-FC1E3901DE98}"/>
              </a:ext>
            </a:extLst>
          </p:cNvPr>
          <p:cNvSpPr txBox="1"/>
          <p:nvPr/>
        </p:nvSpPr>
        <p:spPr>
          <a:xfrm>
            <a:off x="874750" y="3716852"/>
            <a:ext cx="4060932" cy="1600438"/>
          </a:xfrm>
          <a:prstGeom prst="rect">
            <a:avLst/>
          </a:prstGeom>
          <a:noFill/>
        </p:spPr>
        <p:txBody>
          <a:bodyPr wrap="square">
            <a:spAutoFit/>
          </a:bodyPr>
          <a:lstStyle/>
          <a:p>
            <a:r>
              <a:rPr lang="en-US" sz="1400" dirty="0">
                <a:latin typeface="Lub Dub Bold" panose="020B0803030403020204" pitchFamily="34" charset="0"/>
              </a:rPr>
              <a:t>**</a:t>
            </a:r>
            <a:r>
              <a:rPr lang="en-US" sz="1400" dirty="0">
                <a:solidFill>
                  <a:srgbClr val="CF2429"/>
                </a:solidFill>
                <a:latin typeface="Lub Dub Bold" panose="020B0803030403020204" pitchFamily="34" charset="0"/>
              </a:rPr>
              <a:t>Contraindications to Beta Blocker Therapy</a:t>
            </a:r>
            <a:endParaRPr lang="en-US" sz="1400" dirty="0">
              <a:solidFill>
                <a:srgbClr val="FF0000"/>
              </a:solidFill>
              <a:latin typeface="Lub Dub Bold" panose="020B0803030403020204" pitchFamily="34" charset="0"/>
            </a:endParaRPr>
          </a:p>
          <a:p>
            <a:pPr marL="457200" indent="-285750">
              <a:buFont typeface="Lub Dub Condensed" panose="020B0506030403020204" pitchFamily="34" charset="0"/>
              <a:buChar char="–"/>
            </a:pPr>
            <a:r>
              <a:rPr lang="en-US" sz="1400" dirty="0">
                <a:latin typeface="Lub Dub Condensed" panose="020B0506030403020204" pitchFamily="34" charset="0"/>
              </a:rPr>
              <a:t>Acute HF</a:t>
            </a:r>
          </a:p>
          <a:p>
            <a:pPr marL="457200" indent="-285750">
              <a:buFont typeface="Lub Dub Condensed" panose="020B0506030403020204" pitchFamily="34" charset="0"/>
              <a:buChar char="–"/>
            </a:pPr>
            <a:r>
              <a:rPr lang="en-US" sz="1400" dirty="0">
                <a:latin typeface="Lub Dub Condensed" panose="020B0506030403020204" pitchFamily="34" charset="0"/>
              </a:rPr>
              <a:t>Low output state or risk for CS</a:t>
            </a:r>
          </a:p>
          <a:p>
            <a:pPr marL="457200" indent="-285750">
              <a:buFont typeface="Lub Dub Condensed" panose="020B0506030403020204" pitchFamily="34" charset="0"/>
              <a:buChar char="–"/>
            </a:pPr>
            <a:r>
              <a:rPr lang="en-US" sz="1400" dirty="0">
                <a:latin typeface="Lub Dub Condensed" panose="020B0506030403020204" pitchFamily="34" charset="0"/>
              </a:rPr>
              <a:t>PR &gt; 0.24 </a:t>
            </a:r>
            <a:r>
              <a:rPr lang="en-US" sz="1400" dirty="0" err="1">
                <a:latin typeface="Lub Dub Condensed" panose="020B0506030403020204" pitchFamily="34" charset="0"/>
              </a:rPr>
              <a:t>ms</a:t>
            </a:r>
            <a:endParaRPr lang="en-US" sz="1400" dirty="0">
              <a:latin typeface="Lub Dub Condensed" panose="020B0506030403020204" pitchFamily="34" charset="0"/>
            </a:endParaRPr>
          </a:p>
          <a:p>
            <a:pPr marL="457200" indent="-285750">
              <a:buFont typeface="Lub Dub Condensed" panose="020B0506030403020204" pitchFamily="34" charset="0"/>
              <a:buChar char="–"/>
            </a:pPr>
            <a:r>
              <a:rPr lang="en-US" sz="1400" dirty="0">
                <a:latin typeface="Lub Dub Condensed" panose="020B0506030403020204" pitchFamily="34" charset="0"/>
              </a:rPr>
              <a:t>2</a:t>
            </a:r>
            <a:r>
              <a:rPr lang="en-US" sz="1400" baseline="30000" dirty="0">
                <a:latin typeface="Lub Dub Condensed" panose="020B0506030403020204" pitchFamily="34" charset="0"/>
              </a:rPr>
              <a:t>nd</a:t>
            </a:r>
            <a:r>
              <a:rPr lang="en-US" sz="1400" dirty="0">
                <a:latin typeface="Lub Dub Condensed" panose="020B0506030403020204" pitchFamily="34" charset="0"/>
              </a:rPr>
              <a:t> or 3</a:t>
            </a:r>
            <a:r>
              <a:rPr lang="en-US" sz="1400" baseline="30000" dirty="0">
                <a:latin typeface="Lub Dub Condensed" panose="020B0506030403020204" pitchFamily="34" charset="0"/>
              </a:rPr>
              <a:t>rd</a:t>
            </a:r>
            <a:r>
              <a:rPr lang="en-US" sz="1400" dirty="0">
                <a:latin typeface="Lub Dub Condensed" panose="020B0506030403020204" pitchFamily="34" charset="0"/>
              </a:rPr>
              <a:t> degree AVB without a pacemaker</a:t>
            </a:r>
          </a:p>
          <a:p>
            <a:pPr marL="457200" indent="-285750">
              <a:buFont typeface="Lub Dub Condensed" panose="020B0506030403020204" pitchFamily="34" charset="0"/>
              <a:buChar char="–"/>
            </a:pPr>
            <a:r>
              <a:rPr lang="en-US" sz="1400" dirty="0">
                <a:latin typeface="Lub Dub Condensed" panose="020B0506030403020204" pitchFamily="34" charset="0"/>
              </a:rPr>
              <a:t>Severe bradycardia</a:t>
            </a:r>
          </a:p>
          <a:p>
            <a:pPr marL="457200" indent="-285750">
              <a:buFont typeface="Lub Dub Condensed" panose="020B0506030403020204" pitchFamily="34" charset="0"/>
              <a:buChar char="–"/>
            </a:pPr>
            <a:r>
              <a:rPr lang="en-US" sz="1400" dirty="0">
                <a:latin typeface="Lub Dub Condensed" panose="020B0506030403020204" pitchFamily="34" charset="0"/>
              </a:rPr>
              <a:t>Active bronchospasm</a:t>
            </a:r>
          </a:p>
        </p:txBody>
      </p:sp>
      <p:sp>
        <p:nvSpPr>
          <p:cNvPr id="5" name="Text Placeholder 4">
            <a:extLst>
              <a:ext uri="{FF2B5EF4-FFF2-40B4-BE49-F238E27FC236}">
                <a16:creationId xmlns:a16="http://schemas.microsoft.com/office/drawing/2014/main" id="{5659D300-5586-AB6F-3C3D-75BCB47BA50C}"/>
              </a:ext>
            </a:extLst>
          </p:cNvPr>
          <p:cNvSpPr>
            <a:spLocks noGrp="1"/>
          </p:cNvSpPr>
          <p:nvPr>
            <p:ph type="body" sz="quarter" idx="13"/>
          </p:nvPr>
        </p:nvSpPr>
        <p:spPr>
          <a:xfrm>
            <a:off x="2066621" y="5673436"/>
            <a:ext cx="8058758" cy="622018"/>
          </a:xfrm>
        </p:spPr>
        <p:txBody>
          <a:bodyPr/>
          <a:lstStyle/>
          <a:p>
            <a:r>
              <a:rPr lang="en-US" b="1" dirty="0"/>
              <a:t>Abbreviations: </a:t>
            </a:r>
            <a:r>
              <a:rPr lang="en-US" dirty="0" err="1"/>
              <a:t>ACEi</a:t>
            </a:r>
            <a:r>
              <a:rPr lang="en-US" dirty="0"/>
              <a:t> indicates angiotensin-converting enzyme inhibitor; ACS, acute coronary syndrome; ARB, angiotensin receptor blocker; CS, cardiogenic shock; HF, heart failure; HTN, hypertension; LVEF, left ventricular ejection fraction; MACE, major adverse cardiovascular event; MRA, mineralocorticoid receptor antagonist; and STEMI, ST-elevation myocardial infarction.</a:t>
            </a:r>
          </a:p>
        </p:txBody>
      </p:sp>
      <p:sp>
        <p:nvSpPr>
          <p:cNvPr id="4" name="Slide Number Placeholder 3">
            <a:extLst>
              <a:ext uri="{FF2B5EF4-FFF2-40B4-BE49-F238E27FC236}">
                <a16:creationId xmlns:a16="http://schemas.microsoft.com/office/drawing/2014/main" id="{EC49CBA2-04EC-125E-C661-8B47C581A43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221595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161E-5616-6B06-6883-3EEFF8B28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4C6BE-A38C-B025-8003-97A940605994}"/>
              </a:ext>
            </a:extLst>
          </p:cNvPr>
          <p:cNvSpPr>
            <a:spLocks noGrp="1"/>
          </p:cNvSpPr>
          <p:nvPr>
            <p:ph type="title"/>
          </p:nvPr>
        </p:nvSpPr>
        <p:spPr>
          <a:xfrm>
            <a:off x="838200" y="365125"/>
            <a:ext cx="9137073" cy="660111"/>
          </a:xfrm>
        </p:spPr>
        <p:txBody>
          <a:bodyPr/>
          <a:lstStyle/>
          <a:p>
            <a:r>
              <a:rPr lang="en-US" sz="2800" b="1" dirty="0"/>
              <a:t>Primary PCI in STEMI</a:t>
            </a:r>
            <a:endParaRPr lang="en-US" sz="2800" dirty="0"/>
          </a:p>
        </p:txBody>
      </p:sp>
      <p:sp>
        <p:nvSpPr>
          <p:cNvPr id="3" name="Rectangle 2" descr="This algorithm summarizes the recommendations for primary PCI in STEMI. The goal is to provide PPCI as soon as possible after the diagnosis of STEMI is made with first device activation within 90 minutes from FMC among walk-in and EMS transported patients and 120 minutes for transfer patients from non-PCI capable facilities.">
            <a:extLst>
              <a:ext uri="{FF2B5EF4-FFF2-40B4-BE49-F238E27FC236}">
                <a16:creationId xmlns:a16="http://schemas.microsoft.com/office/drawing/2014/main" id="{B57D55E9-70A1-BB9D-B7EF-8A27D5A16AB1}"/>
              </a:ext>
            </a:extLst>
          </p:cNvPr>
          <p:cNvSpPr/>
          <p:nvPr/>
        </p:nvSpPr>
        <p:spPr>
          <a:xfrm>
            <a:off x="457200" y="883228"/>
            <a:ext cx="11263745" cy="4862946"/>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08A85D5-1B93-2849-D6BE-8BD670B1F0E7}"/>
              </a:ext>
            </a:extLst>
          </p:cNvPr>
          <p:cNvSpPr>
            <a:spLocks noGrp="1"/>
          </p:cNvSpPr>
          <p:nvPr>
            <p:ph type="body" sz="quarter" idx="13"/>
          </p:nvPr>
        </p:nvSpPr>
        <p:spPr>
          <a:xfrm>
            <a:off x="1346185" y="5873961"/>
            <a:ext cx="9552724" cy="421493"/>
          </a:xfrm>
        </p:spPr>
        <p:txBody>
          <a:bodyPr/>
          <a:lstStyle/>
          <a:p>
            <a:r>
              <a:rPr lang="en-US" b="1" dirty="0"/>
              <a:t>Abbreviations: </a:t>
            </a:r>
            <a:r>
              <a:rPr lang="en-US" dirty="0"/>
              <a:t>ACS indicates acute coronary syndrome; CS, cardiogenic shock; CABG, coronary artery bypass graft; FMC, first medical contact; </a:t>
            </a:r>
            <a:br>
              <a:rPr lang="en-US" dirty="0"/>
            </a:br>
            <a:r>
              <a:rPr lang="en-US" dirty="0"/>
              <a:t>HF, heart failure; STEMI, ST-elevation myocardial infarction; and PCI, percutaneous coronary intervention.</a:t>
            </a:r>
          </a:p>
        </p:txBody>
      </p:sp>
      <p:sp>
        <p:nvSpPr>
          <p:cNvPr id="4" name="Slide Number Placeholder 3">
            <a:extLst>
              <a:ext uri="{FF2B5EF4-FFF2-40B4-BE49-F238E27FC236}">
                <a16:creationId xmlns:a16="http://schemas.microsoft.com/office/drawing/2014/main" id="{E5EA448E-74BF-C169-B728-6ED808D9ADF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15" name="TextBox 14">
            <a:extLst>
              <a:ext uri="{FF2B5EF4-FFF2-40B4-BE49-F238E27FC236}">
                <a16:creationId xmlns:a16="http://schemas.microsoft.com/office/drawing/2014/main" id="{C0FF060D-7A0E-C3E2-60BE-65FF78C33C26}"/>
              </a:ext>
              <a:ext uri="{C183D7F6-B498-43B3-948B-1728B52AA6E4}">
                <adec:decorative xmlns:adec="http://schemas.microsoft.com/office/drawing/2017/decorative" val="1"/>
              </a:ext>
            </a:extLst>
          </p:cNvPr>
          <p:cNvSpPr txBox="1"/>
          <p:nvPr/>
        </p:nvSpPr>
        <p:spPr>
          <a:xfrm>
            <a:off x="5054077" y="3843120"/>
            <a:ext cx="2182092" cy="1670295"/>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solidFill>
                  <a:schemeClr val="tx1"/>
                </a:solidFill>
                <a:latin typeface="Lub Dub Condensed" panose="020B0506030403020204"/>
              </a:rPr>
              <a:t>Primary PCI is reasonable to improve clinical outcomes </a:t>
            </a:r>
            <a:br>
              <a:rPr lang="en-US" dirty="0">
                <a:solidFill>
                  <a:schemeClr val="tx1"/>
                </a:solidFill>
                <a:latin typeface="Lub Dub Condensed" panose="020B0506030403020204"/>
              </a:rPr>
            </a:br>
            <a:r>
              <a:rPr lang="en-US" b="0" dirty="0">
                <a:solidFill>
                  <a:schemeClr val="tx1"/>
                </a:solidFill>
                <a:latin typeface="Lub Dub Condensed" panose="020B0506030403020204"/>
              </a:rPr>
              <a:t>(Class 2a) </a:t>
            </a:r>
          </a:p>
        </p:txBody>
      </p:sp>
      <p:cxnSp>
        <p:nvCxnSpPr>
          <p:cNvPr id="17" name="Elbow Connector 82">
            <a:extLst>
              <a:ext uri="{FF2B5EF4-FFF2-40B4-BE49-F238E27FC236}">
                <a16:creationId xmlns:a16="http://schemas.microsoft.com/office/drawing/2014/main" id="{8101AEA3-D74C-55B3-6D3E-53C3A2B7EC62}"/>
              </a:ext>
              <a:ext uri="{C183D7F6-B498-43B3-948B-1728B52AA6E4}">
                <adec:decorative xmlns:adec="http://schemas.microsoft.com/office/drawing/2017/decorative" val="1"/>
              </a:ext>
            </a:extLst>
          </p:cNvPr>
          <p:cNvCxnSpPr>
            <a:cxnSpLocks/>
            <a:stCxn id="20" idx="2"/>
            <a:endCxn id="25" idx="1"/>
          </p:cNvCxnSpPr>
          <p:nvPr/>
        </p:nvCxnSpPr>
        <p:spPr>
          <a:xfrm rot="16200000" flipH="1">
            <a:off x="6704378" y="1063557"/>
            <a:ext cx="426483" cy="144274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1985F7-78E2-EDBB-9BC6-B48C4740A029}"/>
              </a:ext>
              <a:ext uri="{C183D7F6-B498-43B3-948B-1728B52AA6E4}">
                <adec:decorative xmlns:adec="http://schemas.microsoft.com/office/drawing/2017/decorative" val="1"/>
              </a:ext>
            </a:extLst>
          </p:cNvPr>
          <p:cNvSpPr txBox="1"/>
          <p:nvPr/>
        </p:nvSpPr>
        <p:spPr>
          <a:xfrm>
            <a:off x="6609399" y="189557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0" name="Rectangle Container">
            <a:extLst>
              <a:ext uri="{FF2B5EF4-FFF2-40B4-BE49-F238E27FC236}">
                <a16:creationId xmlns:a16="http://schemas.microsoft.com/office/drawing/2014/main" id="{941293ED-A21D-A140-1C95-12EE2136B105}"/>
              </a:ext>
              <a:ext uri="{C183D7F6-B498-43B3-948B-1728B52AA6E4}">
                <adec:decorative xmlns:adec="http://schemas.microsoft.com/office/drawing/2017/decorative" val="1"/>
              </a:ext>
            </a:extLst>
          </p:cNvPr>
          <p:cNvSpPr/>
          <p:nvPr/>
        </p:nvSpPr>
        <p:spPr>
          <a:xfrm>
            <a:off x="4201193" y="995616"/>
            <a:ext cx="3990109" cy="57607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CS or hemodynamic instability present?</a:t>
            </a:r>
          </a:p>
        </p:txBody>
      </p:sp>
      <p:cxnSp>
        <p:nvCxnSpPr>
          <p:cNvPr id="21" name="Straight Arrow Connector 20">
            <a:extLst>
              <a:ext uri="{FF2B5EF4-FFF2-40B4-BE49-F238E27FC236}">
                <a16:creationId xmlns:a16="http://schemas.microsoft.com/office/drawing/2014/main" id="{5A0268EF-0CE7-259A-87DD-49594AC545C5}"/>
              </a:ext>
              <a:ext uri="{C183D7F6-B498-43B3-948B-1728B52AA6E4}">
                <adec:decorative xmlns:adec="http://schemas.microsoft.com/office/drawing/2017/decorative" val="1"/>
              </a:ext>
            </a:extLst>
          </p:cNvPr>
          <p:cNvCxnSpPr>
            <a:cxnSpLocks/>
            <a:stCxn id="20" idx="2"/>
          </p:cNvCxnSpPr>
          <p:nvPr/>
        </p:nvCxnSpPr>
        <p:spPr>
          <a:xfrm flipH="1">
            <a:off x="6191179" y="1571688"/>
            <a:ext cx="5069" cy="9678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C43456A2-9800-AAAB-9DD6-D7861862098A}"/>
              </a:ext>
              <a:ext uri="{C183D7F6-B498-43B3-948B-1728B52AA6E4}">
                <adec:decorative xmlns:adec="http://schemas.microsoft.com/office/drawing/2017/decorative" val="1"/>
              </a:ext>
            </a:extLst>
          </p:cNvPr>
          <p:cNvSpPr/>
          <p:nvPr/>
        </p:nvSpPr>
        <p:spPr>
          <a:xfrm>
            <a:off x="4155888" y="2522330"/>
            <a:ext cx="3979718" cy="4677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Time from symptom onset</a:t>
            </a:r>
          </a:p>
        </p:txBody>
      </p:sp>
      <p:sp>
        <p:nvSpPr>
          <p:cNvPr id="25" name="Round Same Side Corner Rectangle 60">
            <a:extLst>
              <a:ext uri="{FF2B5EF4-FFF2-40B4-BE49-F238E27FC236}">
                <a16:creationId xmlns:a16="http://schemas.microsoft.com/office/drawing/2014/main" id="{5AAB3604-22ED-69F9-8DDE-68B5A6CD87E3}"/>
              </a:ext>
              <a:ext uri="{C183D7F6-B498-43B3-948B-1728B52AA6E4}">
                <adec:decorative xmlns:adec="http://schemas.microsoft.com/office/drawing/2017/decorative" val="1"/>
              </a:ext>
            </a:extLst>
          </p:cNvPr>
          <p:cNvSpPr/>
          <p:nvPr/>
        </p:nvSpPr>
        <p:spPr>
          <a:xfrm>
            <a:off x="7638991" y="1673766"/>
            <a:ext cx="3013770" cy="6488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b Dub Condensed" panose="020B0506030403020204"/>
              </a:rPr>
              <a:t>Emergency revascularization of culprit vessel by PCI or CABG is indicated to improve survival (Class 1)</a:t>
            </a:r>
          </a:p>
        </p:txBody>
      </p:sp>
      <p:sp>
        <p:nvSpPr>
          <p:cNvPr id="19" name="TextBox 18">
            <a:extLst>
              <a:ext uri="{FF2B5EF4-FFF2-40B4-BE49-F238E27FC236}">
                <a16:creationId xmlns:a16="http://schemas.microsoft.com/office/drawing/2014/main" id="{3302AD48-96DE-8F29-EC1D-81C5A4090F8A}"/>
              </a:ext>
              <a:ext uri="{C183D7F6-B498-43B3-948B-1728B52AA6E4}">
                <adec:decorative xmlns:adec="http://schemas.microsoft.com/office/drawing/2017/decorative" val="1"/>
              </a:ext>
            </a:extLst>
          </p:cNvPr>
          <p:cNvSpPr txBox="1"/>
          <p:nvPr/>
        </p:nvSpPr>
        <p:spPr>
          <a:xfrm>
            <a:off x="5969845" y="211692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29" name="Rectangle Container copy 2">
            <a:extLst>
              <a:ext uri="{FF2B5EF4-FFF2-40B4-BE49-F238E27FC236}">
                <a16:creationId xmlns:a16="http://schemas.microsoft.com/office/drawing/2014/main" id="{1E9F11B9-B0EB-A72D-3B50-A1A2612B69E5}"/>
              </a:ext>
              <a:ext uri="{C183D7F6-B498-43B3-948B-1728B52AA6E4}">
                <adec:decorative xmlns:adec="http://schemas.microsoft.com/office/drawing/2017/decorative" val="1"/>
              </a:ext>
            </a:extLst>
          </p:cNvPr>
          <p:cNvSpPr/>
          <p:nvPr/>
        </p:nvSpPr>
        <p:spPr>
          <a:xfrm>
            <a:off x="1014984" y="3470258"/>
            <a:ext cx="3483864" cy="467758"/>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Hospital Transfer Required?</a:t>
            </a:r>
          </a:p>
        </p:txBody>
      </p:sp>
      <p:sp>
        <p:nvSpPr>
          <p:cNvPr id="30" name="TextBox 29">
            <a:extLst>
              <a:ext uri="{FF2B5EF4-FFF2-40B4-BE49-F238E27FC236}">
                <a16:creationId xmlns:a16="http://schemas.microsoft.com/office/drawing/2014/main" id="{6FE76F1B-DFE0-9045-FB77-B7D8CB611F06}"/>
              </a:ext>
              <a:ext uri="{C183D7F6-B498-43B3-948B-1728B52AA6E4}">
                <adec:decorative xmlns:adec="http://schemas.microsoft.com/office/drawing/2017/decorative" val="1"/>
              </a:ext>
            </a:extLst>
          </p:cNvPr>
          <p:cNvSpPr txBox="1"/>
          <p:nvPr/>
        </p:nvSpPr>
        <p:spPr>
          <a:xfrm>
            <a:off x="1000237" y="4269841"/>
            <a:ext cx="1636283" cy="1243992"/>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Perform primary PCI with goal FMC to device activation &lt; 90 minutes </a:t>
            </a:r>
          </a:p>
          <a:p>
            <a:r>
              <a:rPr lang="en-US" b="0" dirty="0">
                <a:ln w="0"/>
                <a:solidFill>
                  <a:prstClr val="black"/>
                </a:solidFill>
              </a:rPr>
              <a:t>(Class 1)</a:t>
            </a:r>
          </a:p>
        </p:txBody>
      </p:sp>
      <p:sp>
        <p:nvSpPr>
          <p:cNvPr id="31" name="TextBox 30">
            <a:extLst>
              <a:ext uri="{FF2B5EF4-FFF2-40B4-BE49-F238E27FC236}">
                <a16:creationId xmlns:a16="http://schemas.microsoft.com/office/drawing/2014/main" id="{0EBD430A-F15F-5694-7F46-1A34FD1890DE}"/>
              </a:ext>
              <a:ext uri="{C183D7F6-B498-43B3-948B-1728B52AA6E4}">
                <adec:decorative xmlns:adec="http://schemas.microsoft.com/office/drawing/2017/decorative" val="1"/>
              </a:ext>
            </a:extLst>
          </p:cNvPr>
          <p:cNvSpPr txBox="1"/>
          <p:nvPr/>
        </p:nvSpPr>
        <p:spPr>
          <a:xfrm>
            <a:off x="2862565" y="4266793"/>
            <a:ext cx="1636283" cy="1243992"/>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Perform primary PCI with goal FMC to device activation &lt; 120 minutes </a:t>
            </a:r>
            <a:br>
              <a:rPr lang="en-US" dirty="0">
                <a:ln w="0"/>
                <a:solidFill>
                  <a:prstClr val="black"/>
                </a:solidFill>
              </a:rPr>
            </a:br>
            <a:r>
              <a:rPr lang="en-US" b="0" dirty="0">
                <a:ln w="0"/>
                <a:solidFill>
                  <a:prstClr val="black"/>
                </a:solidFill>
              </a:rPr>
              <a:t>(Class 1)</a:t>
            </a:r>
          </a:p>
        </p:txBody>
      </p:sp>
      <p:sp>
        <p:nvSpPr>
          <p:cNvPr id="32" name="Rectangle Container copy 2">
            <a:extLst>
              <a:ext uri="{FF2B5EF4-FFF2-40B4-BE49-F238E27FC236}">
                <a16:creationId xmlns:a16="http://schemas.microsoft.com/office/drawing/2014/main" id="{93A84012-2923-EB0B-42B4-04FA6C5DEC43}"/>
              </a:ext>
              <a:ext uri="{C183D7F6-B498-43B3-948B-1728B52AA6E4}">
                <adec:decorative xmlns:adec="http://schemas.microsoft.com/office/drawing/2017/decorative" val="1"/>
              </a:ext>
            </a:extLst>
          </p:cNvPr>
          <p:cNvSpPr/>
          <p:nvPr/>
        </p:nvSpPr>
        <p:spPr>
          <a:xfrm>
            <a:off x="7933944" y="3476354"/>
            <a:ext cx="3483864" cy="467758"/>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Presence of ongoing ischemia, severe HF or life-threatening arrhythmia?</a:t>
            </a:r>
          </a:p>
        </p:txBody>
      </p:sp>
      <p:sp>
        <p:nvSpPr>
          <p:cNvPr id="33" name="TextBox 32">
            <a:extLst>
              <a:ext uri="{FF2B5EF4-FFF2-40B4-BE49-F238E27FC236}">
                <a16:creationId xmlns:a16="http://schemas.microsoft.com/office/drawing/2014/main" id="{83D51808-2860-E99B-11AF-598F8FE2429E}"/>
              </a:ext>
              <a:ext uri="{C183D7F6-B498-43B3-948B-1728B52AA6E4}">
                <adec:decorative xmlns:adec="http://schemas.microsoft.com/office/drawing/2017/decorative" val="1"/>
              </a:ext>
            </a:extLst>
          </p:cNvPr>
          <p:cNvSpPr txBox="1"/>
          <p:nvPr/>
        </p:nvSpPr>
        <p:spPr>
          <a:xfrm>
            <a:off x="7919197" y="4275937"/>
            <a:ext cx="1636283" cy="1243992"/>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ctr"/>
            <a:r>
              <a:rPr lang="en-US" b="1" dirty="0">
                <a:solidFill>
                  <a:schemeClr val="tx1"/>
                </a:solidFill>
                <a:latin typeface="Lub Dub Condensed" panose="020B0506030403020204"/>
              </a:rPr>
              <a:t>Primary PCI is reasonable to improve clinical outcomes </a:t>
            </a:r>
            <a:br>
              <a:rPr lang="en-US" b="1" dirty="0">
                <a:solidFill>
                  <a:schemeClr val="tx1"/>
                </a:solidFill>
                <a:latin typeface="Lub Dub Condensed" panose="020B0506030403020204"/>
              </a:rPr>
            </a:br>
            <a:r>
              <a:rPr lang="en-US" b="0" dirty="0">
                <a:solidFill>
                  <a:schemeClr val="tx1"/>
                </a:solidFill>
                <a:latin typeface="Lub Dub Condensed" panose="020B0506030403020204"/>
              </a:rPr>
              <a:t>(Class 2a) </a:t>
            </a:r>
          </a:p>
        </p:txBody>
      </p:sp>
      <p:sp>
        <p:nvSpPr>
          <p:cNvPr id="34" name="TextBox 33">
            <a:extLst>
              <a:ext uri="{FF2B5EF4-FFF2-40B4-BE49-F238E27FC236}">
                <a16:creationId xmlns:a16="http://schemas.microsoft.com/office/drawing/2014/main" id="{FBDB5285-E25D-A922-05B7-3668B3902CAE}"/>
              </a:ext>
              <a:ext uri="{C183D7F6-B498-43B3-948B-1728B52AA6E4}">
                <adec:decorative xmlns:adec="http://schemas.microsoft.com/office/drawing/2017/decorative" val="1"/>
              </a:ext>
            </a:extLst>
          </p:cNvPr>
          <p:cNvSpPr txBox="1"/>
          <p:nvPr/>
        </p:nvSpPr>
        <p:spPr>
          <a:xfrm>
            <a:off x="9781525" y="4272889"/>
            <a:ext cx="1636283" cy="1243992"/>
          </a:xfrm>
          <a:prstGeom prst="rect">
            <a:avLst/>
          </a:prstGeom>
          <a:solidFill>
            <a:srgbClr val="FF7F7F"/>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Primary PCI should not be performed due to lack of benefit </a:t>
            </a:r>
            <a:br>
              <a:rPr lang="en-US" dirty="0">
                <a:ln w="0"/>
                <a:solidFill>
                  <a:prstClr val="black"/>
                </a:solidFill>
              </a:rPr>
            </a:br>
            <a:r>
              <a:rPr lang="en-US" b="0" dirty="0">
                <a:ln w="0"/>
                <a:solidFill>
                  <a:prstClr val="black"/>
                </a:solidFill>
              </a:rPr>
              <a:t>(Class 3: No Benefit)</a:t>
            </a:r>
          </a:p>
        </p:txBody>
      </p:sp>
      <p:cxnSp>
        <p:nvCxnSpPr>
          <p:cNvPr id="35" name="Elbow Connector 82">
            <a:extLst>
              <a:ext uri="{FF2B5EF4-FFF2-40B4-BE49-F238E27FC236}">
                <a16:creationId xmlns:a16="http://schemas.microsoft.com/office/drawing/2014/main" id="{F44753F1-72FB-B9E0-F9BE-89DEB91449DA}"/>
              </a:ext>
              <a:ext uri="{C183D7F6-B498-43B3-948B-1728B52AA6E4}">
                <adec:decorative xmlns:adec="http://schemas.microsoft.com/office/drawing/2017/decorative" val="1"/>
              </a:ext>
            </a:extLst>
          </p:cNvPr>
          <p:cNvCxnSpPr>
            <a:cxnSpLocks/>
            <a:stCxn id="22" idx="2"/>
            <a:endCxn id="29" idx="0"/>
          </p:cNvCxnSpPr>
          <p:nvPr/>
        </p:nvCxnSpPr>
        <p:spPr>
          <a:xfrm rot="5400000">
            <a:off x="4211247" y="1535758"/>
            <a:ext cx="480170" cy="338883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F4C2369-76E7-B63A-E067-5EFE76B10F76}"/>
              </a:ext>
              <a:ext uri="{C183D7F6-B498-43B3-948B-1728B52AA6E4}">
                <adec:decorative xmlns:adec="http://schemas.microsoft.com/office/drawing/2017/decorative" val="1"/>
              </a:ext>
            </a:extLst>
          </p:cNvPr>
          <p:cNvCxnSpPr>
            <a:cxnSpLocks/>
            <a:stCxn id="22" idx="2"/>
            <a:endCxn id="15" idx="0"/>
          </p:cNvCxnSpPr>
          <p:nvPr/>
        </p:nvCxnSpPr>
        <p:spPr>
          <a:xfrm flipH="1">
            <a:off x="6145123" y="2990088"/>
            <a:ext cx="624" cy="8530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080BA6E5-EA97-019E-0A95-609251BC1906}"/>
              </a:ext>
              <a:ext uri="{C183D7F6-B498-43B3-948B-1728B52AA6E4}">
                <adec:decorative xmlns:adec="http://schemas.microsoft.com/office/drawing/2017/decorative" val="1"/>
              </a:ext>
            </a:extLst>
          </p:cNvPr>
          <p:cNvCxnSpPr>
            <a:cxnSpLocks/>
            <a:stCxn id="22" idx="2"/>
            <a:endCxn id="32" idx="0"/>
          </p:cNvCxnSpPr>
          <p:nvPr/>
        </p:nvCxnSpPr>
        <p:spPr>
          <a:xfrm rot="16200000" flipH="1">
            <a:off x="7667678" y="1468156"/>
            <a:ext cx="486266" cy="35301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82">
            <a:extLst>
              <a:ext uri="{FF2B5EF4-FFF2-40B4-BE49-F238E27FC236}">
                <a16:creationId xmlns:a16="http://schemas.microsoft.com/office/drawing/2014/main" id="{B5CD214E-9870-35B7-07CE-CB80B20B7E35}"/>
              </a:ext>
              <a:ext uri="{C183D7F6-B498-43B3-948B-1728B52AA6E4}">
                <adec:decorative xmlns:adec="http://schemas.microsoft.com/office/drawing/2017/decorative" val="1"/>
              </a:ext>
            </a:extLst>
          </p:cNvPr>
          <p:cNvCxnSpPr>
            <a:cxnSpLocks/>
            <a:stCxn id="29" idx="2"/>
            <a:endCxn id="30" idx="0"/>
          </p:cNvCxnSpPr>
          <p:nvPr/>
        </p:nvCxnSpPr>
        <p:spPr>
          <a:xfrm rot="5400000">
            <a:off x="2121736" y="3634660"/>
            <a:ext cx="331825" cy="93853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Elbow Connector 82">
            <a:extLst>
              <a:ext uri="{FF2B5EF4-FFF2-40B4-BE49-F238E27FC236}">
                <a16:creationId xmlns:a16="http://schemas.microsoft.com/office/drawing/2014/main" id="{D9A8F3CF-0264-EA2F-A17B-F5A5453241C9}"/>
              </a:ext>
              <a:ext uri="{C183D7F6-B498-43B3-948B-1728B52AA6E4}">
                <adec:decorative xmlns:adec="http://schemas.microsoft.com/office/drawing/2017/decorative" val="1"/>
              </a:ext>
            </a:extLst>
          </p:cNvPr>
          <p:cNvCxnSpPr>
            <a:cxnSpLocks/>
            <a:stCxn id="29" idx="2"/>
            <a:endCxn id="31" idx="0"/>
          </p:cNvCxnSpPr>
          <p:nvPr/>
        </p:nvCxnSpPr>
        <p:spPr>
          <a:xfrm rot="16200000" flipH="1">
            <a:off x="3054423" y="3640508"/>
            <a:ext cx="328777" cy="92379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82">
            <a:extLst>
              <a:ext uri="{FF2B5EF4-FFF2-40B4-BE49-F238E27FC236}">
                <a16:creationId xmlns:a16="http://schemas.microsoft.com/office/drawing/2014/main" id="{583B775D-96D8-8F86-B819-FE8011905CD5}"/>
              </a:ext>
              <a:ext uri="{C183D7F6-B498-43B3-948B-1728B52AA6E4}">
                <adec:decorative xmlns:adec="http://schemas.microsoft.com/office/drawing/2017/decorative" val="1"/>
              </a:ext>
            </a:extLst>
          </p:cNvPr>
          <p:cNvCxnSpPr>
            <a:cxnSpLocks/>
            <a:stCxn id="32" idx="2"/>
            <a:endCxn id="33" idx="0"/>
          </p:cNvCxnSpPr>
          <p:nvPr/>
        </p:nvCxnSpPr>
        <p:spPr>
          <a:xfrm rot="5400000">
            <a:off x="9040696" y="3640756"/>
            <a:ext cx="331825" cy="93853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82">
            <a:extLst>
              <a:ext uri="{FF2B5EF4-FFF2-40B4-BE49-F238E27FC236}">
                <a16:creationId xmlns:a16="http://schemas.microsoft.com/office/drawing/2014/main" id="{B4070D3F-1AFD-7AFE-9EC6-4A76B552424B}"/>
              </a:ext>
              <a:ext uri="{C183D7F6-B498-43B3-948B-1728B52AA6E4}">
                <adec:decorative xmlns:adec="http://schemas.microsoft.com/office/drawing/2017/decorative" val="1"/>
              </a:ext>
            </a:extLst>
          </p:cNvPr>
          <p:cNvCxnSpPr>
            <a:cxnSpLocks/>
            <a:stCxn id="32" idx="2"/>
            <a:endCxn id="34" idx="0"/>
          </p:cNvCxnSpPr>
          <p:nvPr/>
        </p:nvCxnSpPr>
        <p:spPr>
          <a:xfrm rot="16200000" flipH="1">
            <a:off x="9973383" y="3646604"/>
            <a:ext cx="328777" cy="92379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7E2D0C7-0226-351F-E792-183673ECCF60}"/>
              </a:ext>
              <a:ext uri="{C183D7F6-B498-43B3-948B-1728B52AA6E4}">
                <adec:decorative xmlns:adec="http://schemas.microsoft.com/office/drawing/2017/decorative" val="1"/>
              </a:ext>
            </a:extLst>
          </p:cNvPr>
          <p:cNvSpPr txBox="1"/>
          <p:nvPr/>
        </p:nvSpPr>
        <p:spPr>
          <a:xfrm>
            <a:off x="3031047" y="4004787"/>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9" name="TextBox 58">
            <a:extLst>
              <a:ext uri="{FF2B5EF4-FFF2-40B4-BE49-F238E27FC236}">
                <a16:creationId xmlns:a16="http://schemas.microsoft.com/office/drawing/2014/main" id="{E3AAC120-4483-9B99-B017-8280BAB99077}"/>
              </a:ext>
              <a:ext uri="{C183D7F6-B498-43B3-948B-1728B52AA6E4}">
                <adec:decorative xmlns:adec="http://schemas.microsoft.com/office/drawing/2017/decorative" val="1"/>
              </a:ext>
            </a:extLst>
          </p:cNvPr>
          <p:cNvSpPr txBox="1"/>
          <p:nvPr/>
        </p:nvSpPr>
        <p:spPr>
          <a:xfrm>
            <a:off x="2044021" y="400668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0" name="TextBox 59">
            <a:extLst>
              <a:ext uri="{FF2B5EF4-FFF2-40B4-BE49-F238E27FC236}">
                <a16:creationId xmlns:a16="http://schemas.microsoft.com/office/drawing/2014/main" id="{93E2ECE0-B7F8-65B3-AFDC-BB0E861A4065}"/>
              </a:ext>
              <a:ext uri="{C183D7F6-B498-43B3-948B-1728B52AA6E4}">
                <adec:decorative xmlns:adec="http://schemas.microsoft.com/office/drawing/2017/decorative" val="1"/>
              </a:ext>
            </a:extLst>
          </p:cNvPr>
          <p:cNvSpPr txBox="1"/>
          <p:nvPr/>
        </p:nvSpPr>
        <p:spPr>
          <a:xfrm>
            <a:off x="9044751" y="399259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61" name="TextBox 60">
            <a:extLst>
              <a:ext uri="{FF2B5EF4-FFF2-40B4-BE49-F238E27FC236}">
                <a16:creationId xmlns:a16="http://schemas.microsoft.com/office/drawing/2014/main" id="{6B1EB51A-9B73-BDF9-A953-B7D8BCB57EEC}"/>
              </a:ext>
              <a:ext uri="{C183D7F6-B498-43B3-948B-1728B52AA6E4}">
                <adec:decorative xmlns:adec="http://schemas.microsoft.com/office/drawing/2017/decorative" val="1"/>
              </a:ext>
            </a:extLst>
          </p:cNvPr>
          <p:cNvSpPr txBox="1"/>
          <p:nvPr/>
        </p:nvSpPr>
        <p:spPr>
          <a:xfrm>
            <a:off x="9941389" y="399448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62" name="TextBox 61">
            <a:extLst>
              <a:ext uri="{FF2B5EF4-FFF2-40B4-BE49-F238E27FC236}">
                <a16:creationId xmlns:a16="http://schemas.microsoft.com/office/drawing/2014/main" id="{4FAD6579-BCC0-349E-C74E-1B73364B3B64}"/>
              </a:ext>
              <a:ext uri="{C183D7F6-B498-43B3-948B-1728B52AA6E4}">
                <adec:decorative xmlns:adec="http://schemas.microsoft.com/office/drawing/2017/decorative" val="1"/>
              </a:ext>
            </a:extLst>
          </p:cNvPr>
          <p:cNvSpPr txBox="1"/>
          <p:nvPr/>
        </p:nvSpPr>
        <p:spPr>
          <a:xfrm>
            <a:off x="6831903" y="3123915"/>
            <a:ext cx="775906"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&gt;24 hours</a:t>
            </a:r>
          </a:p>
        </p:txBody>
      </p:sp>
      <p:sp>
        <p:nvSpPr>
          <p:cNvPr id="63" name="TextBox 62">
            <a:extLst>
              <a:ext uri="{FF2B5EF4-FFF2-40B4-BE49-F238E27FC236}">
                <a16:creationId xmlns:a16="http://schemas.microsoft.com/office/drawing/2014/main" id="{FF71BA80-D797-E996-A2F1-780151DC6724}"/>
              </a:ext>
              <a:ext uri="{C183D7F6-B498-43B3-948B-1728B52AA6E4}">
                <adec:decorative xmlns:adec="http://schemas.microsoft.com/office/drawing/2017/decorative" val="1"/>
              </a:ext>
            </a:extLst>
          </p:cNvPr>
          <p:cNvSpPr txBox="1"/>
          <p:nvPr/>
        </p:nvSpPr>
        <p:spPr>
          <a:xfrm>
            <a:off x="4674445" y="3125808"/>
            <a:ext cx="784524"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&lt; 12 hours</a:t>
            </a:r>
          </a:p>
        </p:txBody>
      </p:sp>
      <p:sp>
        <p:nvSpPr>
          <p:cNvPr id="64" name="TextBox 63">
            <a:extLst>
              <a:ext uri="{FF2B5EF4-FFF2-40B4-BE49-F238E27FC236}">
                <a16:creationId xmlns:a16="http://schemas.microsoft.com/office/drawing/2014/main" id="{A531BEED-DB25-17DF-79FE-440368A6B145}"/>
              </a:ext>
              <a:ext uri="{C183D7F6-B498-43B3-948B-1728B52AA6E4}">
                <adec:decorative xmlns:adec="http://schemas.microsoft.com/office/drawing/2017/decorative" val="1"/>
              </a:ext>
            </a:extLst>
          </p:cNvPr>
          <p:cNvSpPr txBox="1"/>
          <p:nvPr/>
        </p:nvSpPr>
        <p:spPr>
          <a:xfrm>
            <a:off x="5549220" y="3387937"/>
            <a:ext cx="119652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12-24 hours</a:t>
            </a:r>
          </a:p>
        </p:txBody>
      </p:sp>
      <p:sp>
        <p:nvSpPr>
          <p:cNvPr id="6" name="Rectangle Container">
            <a:extLst>
              <a:ext uri="{FF2B5EF4-FFF2-40B4-BE49-F238E27FC236}">
                <a16:creationId xmlns:a16="http://schemas.microsoft.com/office/drawing/2014/main" id="{6637B857-186C-6281-F4FB-7FAAAC224AED}"/>
              </a:ext>
              <a:ext uri="{C183D7F6-B498-43B3-948B-1728B52AA6E4}">
                <adec:decorative xmlns:adec="http://schemas.microsoft.com/office/drawing/2017/decorative" val="1"/>
              </a:ext>
            </a:extLst>
          </p:cNvPr>
          <p:cNvSpPr/>
          <p:nvPr/>
        </p:nvSpPr>
        <p:spPr>
          <a:xfrm>
            <a:off x="5605480" y="77089"/>
            <a:ext cx="1093480" cy="57607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ACS </a:t>
            </a:r>
          </a:p>
        </p:txBody>
      </p:sp>
      <p:cxnSp>
        <p:nvCxnSpPr>
          <p:cNvPr id="9" name="Straight Arrow Connector 8">
            <a:extLst>
              <a:ext uri="{FF2B5EF4-FFF2-40B4-BE49-F238E27FC236}">
                <a16:creationId xmlns:a16="http://schemas.microsoft.com/office/drawing/2014/main" id="{95FE2373-A954-A72C-C22E-92BBF619DA35}"/>
              </a:ext>
              <a:ext uri="{C183D7F6-B498-43B3-948B-1728B52AA6E4}">
                <adec:decorative xmlns:adec="http://schemas.microsoft.com/office/drawing/2017/decorative" val="1"/>
              </a:ext>
            </a:extLst>
          </p:cNvPr>
          <p:cNvCxnSpPr>
            <a:cxnSpLocks/>
            <a:endCxn id="20" idx="0"/>
          </p:cNvCxnSpPr>
          <p:nvPr/>
        </p:nvCxnSpPr>
        <p:spPr>
          <a:xfrm flipH="1">
            <a:off x="6196248" y="620004"/>
            <a:ext cx="5069" cy="3756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2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22" presetClass="entr" presetSubtype="1"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22" presetClass="entr" presetSubtype="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right)">
                                      <p:cBhvr>
                                        <p:cTn id="47" dur="500"/>
                                        <p:tgtEl>
                                          <p:spTgt spid="4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22" presetClass="entr" presetSubtype="1"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500"/>
                                        <p:tgtEl>
                                          <p:spTgt spid="62"/>
                                        </p:tgtEl>
                                      </p:cBhvr>
                                    </p:animEffect>
                                  </p:childTnLst>
                                </p:cTn>
                              </p:par>
                              <p:par>
                                <p:cTn id="79" presetID="22" presetClass="entr" presetSubtype="8"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22" presetClass="entr" presetSubtype="8"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left)">
                                      <p:cBhvr>
                                        <p:cTn id="92" dur="500"/>
                                        <p:tgtEl>
                                          <p:spTgt spid="54"/>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22" presetClass="entr" presetSubtype="2"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right)">
                                      <p:cBhvr>
                                        <p:cTn id="102" dur="500"/>
                                        <p:tgtEl>
                                          <p:spTgt spid="51"/>
                                        </p:tgtEl>
                                      </p:cBhvr>
                                    </p:animEffec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2500"/>
                            </p:stCondLst>
                            <p:childTnLst>
                              <p:par>
                                <p:cTn id="108" presetID="10" presetClass="entr" presetSubtype="0" fill="hold" grpId="0" nodeType="after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500"/>
                                        <p:tgtEl>
                                          <p:spTgt spid="6"/>
                                        </p:tgtEl>
                                      </p:cBhvr>
                                    </p:animEffect>
                                  </p:childTnLst>
                                </p:cTn>
                              </p:par>
                              <p:par>
                                <p:cTn id="111" presetID="22" presetClass="entr" presetSubtype="1" fill="hold" nodeType="with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wipe(up)">
                                      <p:cBhvr>
                                        <p:cTn id="1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2" grpId="0" animBg="1"/>
      <p:bldP spid="25" grpId="0" animBg="1"/>
      <p:bldP spid="19" grpId="0" animBg="1"/>
      <p:bldP spid="29" grpId="0" animBg="1"/>
      <p:bldP spid="30" grpId="0" animBg="1"/>
      <p:bldP spid="31" grpId="0" animBg="1"/>
      <p:bldP spid="32" grpId="0" animBg="1"/>
      <p:bldP spid="33" grpId="0" animBg="1"/>
      <p:bldP spid="34" grpId="0" animBg="1"/>
      <p:bldP spid="58" grpId="0" animBg="1"/>
      <p:bldP spid="59" grpId="0" animBg="1"/>
      <p:bldP spid="60" grpId="0" animBg="1"/>
      <p:bldP spid="61" grpId="0" animBg="1"/>
      <p:bldP spid="62" grpId="0" animBg="1"/>
      <p:bldP spid="63" grpId="0" animBg="1"/>
      <p:bldP spid="6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2D06-8243-7744-F708-FEC3D4BBE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1A7BE-FA0E-4421-7640-E4B8BAC326B2}"/>
              </a:ext>
            </a:extLst>
          </p:cNvPr>
          <p:cNvSpPr>
            <a:spLocks noGrp="1"/>
          </p:cNvSpPr>
          <p:nvPr>
            <p:ph type="title"/>
          </p:nvPr>
        </p:nvSpPr>
        <p:spPr>
          <a:xfrm>
            <a:off x="838200" y="365125"/>
            <a:ext cx="9137073" cy="660111"/>
          </a:xfrm>
        </p:spPr>
        <p:txBody>
          <a:bodyPr/>
          <a:lstStyle/>
          <a:p>
            <a:r>
              <a:rPr lang="en-US" sz="2800" b="1" dirty="0"/>
              <a:t>Reperfusion at Non-PCI Capable Hospitals</a:t>
            </a:r>
            <a:endParaRPr lang="en-US" sz="2800" dirty="0"/>
          </a:p>
        </p:txBody>
      </p:sp>
      <p:sp>
        <p:nvSpPr>
          <p:cNvPr id="3" name="Rectangle 2" descr="This algorithm summarizes the recommendations for reperfusion at a non-PCI capable facility. A large proportion of patients globally live more than one hour driving time to a PCI-capable hospital. At non-PCI capable hospitals, transfer for PPCI is recommended if device activation can be reasonably predicted to occur in less than 2 hours from FMC. If this cannot be achieved and symptoms have been present &lt;12 hours, fibrinolytic therapy is recommended to reduce the risk of recurrent MACE">
            <a:extLst>
              <a:ext uri="{FF2B5EF4-FFF2-40B4-BE49-F238E27FC236}">
                <a16:creationId xmlns:a16="http://schemas.microsoft.com/office/drawing/2014/main" id="{068FBD2E-E95F-8413-C317-CD7BF3797070}"/>
              </a:ext>
            </a:extLst>
          </p:cNvPr>
          <p:cNvSpPr/>
          <p:nvPr/>
        </p:nvSpPr>
        <p:spPr>
          <a:xfrm>
            <a:off x="983673" y="924791"/>
            <a:ext cx="10131137" cy="503959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A26E692-020C-E66A-629A-AB01EAD3E408}"/>
              </a:ext>
            </a:extLst>
          </p:cNvPr>
          <p:cNvSpPr>
            <a:spLocks noGrp="1"/>
          </p:cNvSpPr>
          <p:nvPr>
            <p:ph type="body" sz="quarter" idx="13"/>
          </p:nvPr>
        </p:nvSpPr>
        <p:spPr>
          <a:xfrm>
            <a:off x="1346185" y="5873961"/>
            <a:ext cx="9499630" cy="421493"/>
          </a:xfrm>
        </p:spPr>
        <p:txBody>
          <a:bodyPr/>
          <a:lstStyle/>
          <a:p>
            <a:r>
              <a:rPr lang="en-US" b="1" dirty="0"/>
              <a:t>Abbreviations: </a:t>
            </a:r>
            <a:r>
              <a:rPr lang="en-US" dirty="0"/>
              <a:t>FMC indicates first medical contact; MACE, major adverse cardiovascular event; STEMI, ST-elevation myocardial infarction; </a:t>
            </a:r>
            <a:br>
              <a:rPr lang="en-US" dirty="0"/>
            </a:br>
            <a:r>
              <a:rPr lang="en-US" dirty="0"/>
              <a:t>and PCI, percutaneous coronary intervention.</a:t>
            </a:r>
          </a:p>
        </p:txBody>
      </p:sp>
      <p:sp>
        <p:nvSpPr>
          <p:cNvPr id="4" name="Slide Number Placeholder 3">
            <a:extLst>
              <a:ext uri="{FF2B5EF4-FFF2-40B4-BE49-F238E27FC236}">
                <a16:creationId xmlns:a16="http://schemas.microsoft.com/office/drawing/2014/main" id="{220F7083-2879-BAD4-0403-FD7A6F54452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cxnSp>
        <p:nvCxnSpPr>
          <p:cNvPr id="15" name="Elbow Connector 82">
            <a:extLst>
              <a:ext uri="{FF2B5EF4-FFF2-40B4-BE49-F238E27FC236}">
                <a16:creationId xmlns:a16="http://schemas.microsoft.com/office/drawing/2014/main" id="{838158B4-DC05-49FA-D00C-55371F9D9C1A}"/>
              </a:ext>
              <a:ext uri="{C183D7F6-B498-43B3-948B-1728B52AA6E4}">
                <adec:decorative xmlns:adec="http://schemas.microsoft.com/office/drawing/2017/decorative" val="1"/>
              </a:ext>
            </a:extLst>
          </p:cNvPr>
          <p:cNvCxnSpPr>
            <a:cxnSpLocks/>
            <a:stCxn id="17" idx="2"/>
            <a:endCxn id="20" idx="1"/>
          </p:cNvCxnSpPr>
          <p:nvPr/>
        </p:nvCxnSpPr>
        <p:spPr>
          <a:xfrm rot="16200000" flipH="1">
            <a:off x="6590825" y="1032300"/>
            <a:ext cx="443691" cy="1488049"/>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BACBD87-E03E-4131-5F49-0870DF5174AD}"/>
              </a:ext>
              <a:ext uri="{C183D7F6-B498-43B3-948B-1728B52AA6E4}">
                <adec:decorative xmlns:adec="http://schemas.microsoft.com/office/drawing/2017/decorative" val="1"/>
              </a:ext>
            </a:extLst>
          </p:cNvPr>
          <p:cNvSpPr txBox="1"/>
          <p:nvPr/>
        </p:nvSpPr>
        <p:spPr>
          <a:xfrm>
            <a:off x="6527103" y="189557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7" name="Rectangle Container">
            <a:extLst>
              <a:ext uri="{FF2B5EF4-FFF2-40B4-BE49-F238E27FC236}">
                <a16:creationId xmlns:a16="http://schemas.microsoft.com/office/drawing/2014/main" id="{321EFE01-2D00-AFBB-1F3A-5A2B7D7B15DB}"/>
              </a:ext>
              <a:ext uri="{C183D7F6-B498-43B3-948B-1728B52AA6E4}">
                <adec:decorative xmlns:adec="http://schemas.microsoft.com/office/drawing/2017/decorative" val="1"/>
              </a:ext>
            </a:extLst>
          </p:cNvPr>
          <p:cNvSpPr/>
          <p:nvPr/>
        </p:nvSpPr>
        <p:spPr>
          <a:xfrm>
            <a:off x="4073591" y="1078991"/>
            <a:ext cx="3990109" cy="475489"/>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STEMI present?</a:t>
            </a:r>
          </a:p>
        </p:txBody>
      </p:sp>
      <p:cxnSp>
        <p:nvCxnSpPr>
          <p:cNvPr id="18" name="Straight Arrow Connector 17">
            <a:extLst>
              <a:ext uri="{FF2B5EF4-FFF2-40B4-BE49-F238E27FC236}">
                <a16:creationId xmlns:a16="http://schemas.microsoft.com/office/drawing/2014/main" id="{F936762E-6E7A-CB1E-152B-440809F07E34}"/>
              </a:ext>
              <a:ext uri="{C183D7F6-B498-43B3-948B-1728B52AA6E4}">
                <adec:decorative xmlns:adec="http://schemas.microsoft.com/office/drawing/2017/decorative" val="1"/>
              </a:ext>
            </a:extLst>
          </p:cNvPr>
          <p:cNvCxnSpPr>
            <a:cxnSpLocks/>
            <a:stCxn id="17" idx="2"/>
          </p:cNvCxnSpPr>
          <p:nvPr/>
        </p:nvCxnSpPr>
        <p:spPr>
          <a:xfrm flipH="1">
            <a:off x="6063577" y="1554480"/>
            <a:ext cx="5069" cy="9678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copy 2">
            <a:extLst>
              <a:ext uri="{FF2B5EF4-FFF2-40B4-BE49-F238E27FC236}">
                <a16:creationId xmlns:a16="http://schemas.microsoft.com/office/drawing/2014/main" id="{C405D274-E04E-8A76-91EF-C58800FB9779}"/>
              </a:ext>
              <a:ext uri="{C183D7F6-B498-43B3-948B-1728B52AA6E4}">
                <adec:decorative xmlns:adec="http://schemas.microsoft.com/office/drawing/2017/decorative" val="1"/>
              </a:ext>
            </a:extLst>
          </p:cNvPr>
          <p:cNvSpPr/>
          <p:nvPr/>
        </p:nvSpPr>
        <p:spPr>
          <a:xfrm>
            <a:off x="4073592" y="2522330"/>
            <a:ext cx="3979718" cy="32145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Contraindication to fibrinolytics?</a:t>
            </a:r>
          </a:p>
        </p:txBody>
      </p:sp>
      <p:sp>
        <p:nvSpPr>
          <p:cNvPr id="20" name="Round Same Side Corner Rectangle 60">
            <a:extLst>
              <a:ext uri="{FF2B5EF4-FFF2-40B4-BE49-F238E27FC236}">
                <a16:creationId xmlns:a16="http://schemas.microsoft.com/office/drawing/2014/main" id="{5B81D458-0DD5-CDF8-0833-B3446384F00D}"/>
              </a:ext>
              <a:ext uri="{C183D7F6-B498-43B3-948B-1728B52AA6E4}">
                <adec:decorative xmlns:adec="http://schemas.microsoft.com/office/drawing/2017/decorative" val="1"/>
              </a:ext>
            </a:extLst>
          </p:cNvPr>
          <p:cNvSpPr/>
          <p:nvPr/>
        </p:nvSpPr>
        <p:spPr>
          <a:xfrm>
            <a:off x="7556695" y="1673766"/>
            <a:ext cx="3013770" cy="648809"/>
          </a:xfrm>
          <a:prstGeom prst="rect">
            <a:avLst/>
          </a:prstGeom>
          <a:solidFill>
            <a:srgbClr val="AF1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Lub Dub Condensed" panose="020B0506030403020204"/>
              </a:rPr>
              <a:t>Fibrinolytic therapy should not be administered due to risk of hemorrhagic stroke or major noncerebral bleeding</a:t>
            </a:r>
            <a:endParaRPr lang="en-US" sz="1200" b="1" dirty="0">
              <a:solidFill>
                <a:schemeClr val="tx1"/>
              </a:solidFill>
              <a:latin typeface="Lub Dub Condensed" panose="020B0506030403020204"/>
            </a:endParaRPr>
          </a:p>
        </p:txBody>
      </p:sp>
      <p:sp>
        <p:nvSpPr>
          <p:cNvPr id="21" name="TextBox 20">
            <a:extLst>
              <a:ext uri="{FF2B5EF4-FFF2-40B4-BE49-F238E27FC236}">
                <a16:creationId xmlns:a16="http://schemas.microsoft.com/office/drawing/2014/main" id="{8E0CFEC7-BD73-DBAE-29FB-F460032356B8}"/>
              </a:ext>
              <a:ext uri="{C183D7F6-B498-43B3-948B-1728B52AA6E4}">
                <adec:decorative xmlns:adec="http://schemas.microsoft.com/office/drawing/2017/decorative" val="1"/>
              </a:ext>
            </a:extLst>
          </p:cNvPr>
          <p:cNvSpPr txBox="1"/>
          <p:nvPr/>
        </p:nvSpPr>
        <p:spPr>
          <a:xfrm>
            <a:off x="5887549" y="2116921"/>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23" name="TextBox 22">
            <a:extLst>
              <a:ext uri="{FF2B5EF4-FFF2-40B4-BE49-F238E27FC236}">
                <a16:creationId xmlns:a16="http://schemas.microsoft.com/office/drawing/2014/main" id="{1D93F5AB-D0A5-C974-EB46-7774B0ACB897}"/>
              </a:ext>
              <a:ext uri="{C183D7F6-B498-43B3-948B-1728B52AA6E4}">
                <adec:decorative xmlns:adec="http://schemas.microsoft.com/office/drawing/2017/decorative" val="1"/>
              </a:ext>
            </a:extLst>
          </p:cNvPr>
          <p:cNvSpPr txBox="1"/>
          <p:nvPr/>
        </p:nvSpPr>
        <p:spPr>
          <a:xfrm>
            <a:off x="1609343" y="3154273"/>
            <a:ext cx="3282697" cy="69535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512763" indent="55563"/>
            <a:r>
              <a:rPr lang="en-US" dirty="0">
                <a:ln w="0"/>
                <a:solidFill>
                  <a:prstClr val="black"/>
                </a:solidFill>
              </a:rPr>
              <a:t>Transfer to a PCI-capable hospital for primary PCI to reduce MACE </a:t>
            </a:r>
          </a:p>
          <a:p>
            <a:pPr marL="512763" indent="55563"/>
            <a:r>
              <a:rPr lang="en-US" b="0" dirty="0">
                <a:ln w="0"/>
                <a:solidFill>
                  <a:prstClr val="black"/>
                </a:solidFill>
              </a:rPr>
              <a:t>(Class 1)</a:t>
            </a:r>
          </a:p>
        </p:txBody>
      </p:sp>
      <p:sp>
        <p:nvSpPr>
          <p:cNvPr id="26" name="TextBox 25">
            <a:extLst>
              <a:ext uri="{FF2B5EF4-FFF2-40B4-BE49-F238E27FC236}">
                <a16:creationId xmlns:a16="http://schemas.microsoft.com/office/drawing/2014/main" id="{C9A755B5-E4C7-44F1-EF19-52DD53284F63}"/>
              </a:ext>
              <a:ext uri="{C183D7F6-B498-43B3-948B-1728B52AA6E4}">
                <adec:decorative xmlns:adec="http://schemas.microsoft.com/office/drawing/2017/decorative" val="1"/>
              </a:ext>
            </a:extLst>
          </p:cNvPr>
          <p:cNvSpPr txBox="1"/>
          <p:nvPr/>
        </p:nvSpPr>
        <p:spPr>
          <a:xfrm>
            <a:off x="5431537" y="3891889"/>
            <a:ext cx="2020823" cy="734975"/>
          </a:xfrm>
          <a:prstGeom prst="rect">
            <a:avLst/>
          </a:prstGeom>
          <a:solidFill>
            <a:srgbClr val="595959"/>
          </a:solidFill>
          <a:ln w="25400">
            <a:noFill/>
          </a:ln>
        </p:spPr>
        <p:txBody>
          <a:bodyPr spcFirstLastPara="0" lIns="0" tIns="0" rIns="0" bIns="0" anchor="ctr"/>
          <a:lstStyle>
            <a:defPPr>
              <a:defRPr lang="en-US"/>
            </a:defPPr>
            <a:lvl1pPr algn="ctr" hangingPunct="0">
              <a:lnSpc>
                <a:spcPct val="90000"/>
              </a:lnSpc>
              <a:defRPr sz="1350" b="1">
                <a:solidFill>
                  <a:schemeClr val="bg1"/>
                </a:solidFill>
                <a:latin typeface="Lub Dub Bold" panose="020B0803030403020204" pitchFamily="34" charset="0"/>
                <a:cs typeface="Lato"/>
              </a:defRPr>
            </a:lvl1pPr>
          </a:lstStyle>
          <a:p>
            <a:r>
              <a:rPr lang="en-US" dirty="0"/>
              <a:t>Delay of &gt; 120 minutes for time from FMC to primary PCI?</a:t>
            </a:r>
          </a:p>
        </p:txBody>
      </p:sp>
      <p:sp>
        <p:nvSpPr>
          <p:cNvPr id="27" name="TextBox 26">
            <a:extLst>
              <a:ext uri="{FF2B5EF4-FFF2-40B4-BE49-F238E27FC236}">
                <a16:creationId xmlns:a16="http://schemas.microsoft.com/office/drawing/2014/main" id="{CBF23054-E838-997B-D583-EB034C4EBD76}"/>
              </a:ext>
              <a:ext uri="{C183D7F6-B498-43B3-948B-1728B52AA6E4}">
                <adec:decorative xmlns:adec="http://schemas.microsoft.com/office/drawing/2017/decorative" val="1"/>
              </a:ext>
            </a:extLst>
          </p:cNvPr>
          <p:cNvSpPr txBox="1"/>
          <p:nvPr/>
        </p:nvSpPr>
        <p:spPr>
          <a:xfrm>
            <a:off x="8291053" y="3888841"/>
            <a:ext cx="2672603" cy="1067207"/>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576263"/>
            <a:r>
              <a:rPr lang="en-US" dirty="0">
                <a:ln w="0"/>
                <a:solidFill>
                  <a:prstClr val="black"/>
                </a:solidFill>
              </a:rPr>
              <a:t>Transfer to a PCI-capable hospital for primary PCI is reasonable to reduce infarct size and MACE</a:t>
            </a:r>
            <a:br>
              <a:rPr lang="en-US" dirty="0">
                <a:ln w="0"/>
                <a:solidFill>
                  <a:prstClr val="black"/>
                </a:solidFill>
              </a:rPr>
            </a:br>
            <a:r>
              <a:rPr lang="en-US" b="0" dirty="0">
                <a:ln w="0"/>
                <a:solidFill>
                  <a:prstClr val="black"/>
                </a:solidFill>
              </a:rPr>
              <a:t>(Class 2a)</a:t>
            </a:r>
          </a:p>
        </p:txBody>
      </p:sp>
      <p:cxnSp>
        <p:nvCxnSpPr>
          <p:cNvPr id="28" name="Elbow Connector 82">
            <a:extLst>
              <a:ext uri="{FF2B5EF4-FFF2-40B4-BE49-F238E27FC236}">
                <a16:creationId xmlns:a16="http://schemas.microsoft.com/office/drawing/2014/main" id="{9851A5A1-25A4-099B-021C-61561345C165}"/>
              </a:ext>
              <a:ext uri="{C183D7F6-B498-43B3-948B-1728B52AA6E4}">
                <adec:decorative xmlns:adec="http://schemas.microsoft.com/office/drawing/2017/decorative" val="1"/>
              </a:ext>
            </a:extLst>
          </p:cNvPr>
          <p:cNvCxnSpPr>
            <a:cxnSpLocks/>
            <a:stCxn id="19" idx="2"/>
          </p:cNvCxnSpPr>
          <p:nvPr/>
        </p:nvCxnSpPr>
        <p:spPr>
          <a:xfrm rot="5400000">
            <a:off x="4617517" y="1704284"/>
            <a:ext cx="306434" cy="25854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7F70121-7740-9FFA-A8D3-FB77E96386A6}"/>
              </a:ext>
              <a:ext uri="{C183D7F6-B498-43B3-948B-1728B52AA6E4}">
                <adec:decorative xmlns:adec="http://schemas.microsoft.com/office/drawing/2017/decorative" val="1"/>
              </a:ext>
            </a:extLst>
          </p:cNvPr>
          <p:cNvSpPr txBox="1"/>
          <p:nvPr/>
        </p:nvSpPr>
        <p:spPr>
          <a:xfrm>
            <a:off x="5010911" y="2906352"/>
            <a:ext cx="411481"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2" name="Rectangle Container copy 2">
            <a:extLst>
              <a:ext uri="{FF2B5EF4-FFF2-40B4-BE49-F238E27FC236}">
                <a16:creationId xmlns:a16="http://schemas.microsoft.com/office/drawing/2014/main" id="{9FD95171-8A34-9810-EE10-2599C1F4562F}"/>
              </a:ext>
              <a:ext uri="{C183D7F6-B498-43B3-948B-1728B52AA6E4}">
                <adec:decorative xmlns:adec="http://schemas.microsoft.com/office/drawing/2017/decorative" val="1"/>
              </a:ext>
            </a:extLst>
          </p:cNvPr>
          <p:cNvSpPr/>
          <p:nvPr/>
        </p:nvSpPr>
        <p:spPr>
          <a:xfrm>
            <a:off x="6780216" y="3154273"/>
            <a:ext cx="2638104" cy="25744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Time from symptom onset</a:t>
            </a:r>
          </a:p>
        </p:txBody>
      </p:sp>
      <p:cxnSp>
        <p:nvCxnSpPr>
          <p:cNvPr id="53" name="Elbow Connector 82">
            <a:extLst>
              <a:ext uri="{FF2B5EF4-FFF2-40B4-BE49-F238E27FC236}">
                <a16:creationId xmlns:a16="http://schemas.microsoft.com/office/drawing/2014/main" id="{F7B04B60-D5B3-E7FE-1FDA-1D4AE7E0A440}"/>
              </a:ext>
              <a:ext uri="{C183D7F6-B498-43B3-948B-1728B52AA6E4}">
                <adec:decorative xmlns:adec="http://schemas.microsoft.com/office/drawing/2017/decorative" val="1"/>
              </a:ext>
            </a:extLst>
          </p:cNvPr>
          <p:cNvCxnSpPr>
            <a:cxnSpLocks/>
            <a:stCxn id="19" idx="2"/>
            <a:endCxn id="52" idx="0"/>
          </p:cNvCxnSpPr>
          <p:nvPr/>
        </p:nvCxnSpPr>
        <p:spPr>
          <a:xfrm rot="16200000" flipH="1">
            <a:off x="6926115" y="1981119"/>
            <a:ext cx="310489" cy="203581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82">
            <a:extLst>
              <a:ext uri="{FF2B5EF4-FFF2-40B4-BE49-F238E27FC236}">
                <a16:creationId xmlns:a16="http://schemas.microsoft.com/office/drawing/2014/main" id="{C8637261-EBFB-2CF7-C98B-88C0D39A5469}"/>
              </a:ext>
              <a:ext uri="{C183D7F6-B498-43B3-948B-1728B52AA6E4}">
                <adec:decorative xmlns:adec="http://schemas.microsoft.com/office/drawing/2017/decorative" val="1"/>
              </a:ext>
            </a:extLst>
          </p:cNvPr>
          <p:cNvCxnSpPr>
            <a:cxnSpLocks/>
            <a:stCxn id="26" idx="1"/>
            <a:endCxn id="23" idx="2"/>
          </p:cNvCxnSpPr>
          <p:nvPr/>
        </p:nvCxnSpPr>
        <p:spPr>
          <a:xfrm rot="10800000">
            <a:off x="3250693" y="3849625"/>
            <a:ext cx="2180845" cy="409753"/>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82">
            <a:extLst>
              <a:ext uri="{FF2B5EF4-FFF2-40B4-BE49-F238E27FC236}">
                <a16:creationId xmlns:a16="http://schemas.microsoft.com/office/drawing/2014/main" id="{830A9024-73ED-80A9-8019-ED2AA9371B57}"/>
              </a:ext>
              <a:ext uri="{C183D7F6-B498-43B3-948B-1728B52AA6E4}">
                <adec:decorative xmlns:adec="http://schemas.microsoft.com/office/drawing/2017/decorative" val="1"/>
              </a:ext>
            </a:extLst>
          </p:cNvPr>
          <p:cNvCxnSpPr>
            <a:cxnSpLocks/>
            <a:stCxn id="52" idx="2"/>
            <a:endCxn id="27" idx="0"/>
          </p:cNvCxnSpPr>
          <p:nvPr/>
        </p:nvCxnSpPr>
        <p:spPr>
          <a:xfrm rot="16200000" flipH="1">
            <a:off x="8624750" y="2886236"/>
            <a:ext cx="477122" cy="15280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319F37D6-90D4-61D9-3C82-739B086AEF21}"/>
              </a:ext>
              <a:ext uri="{C183D7F6-B498-43B3-948B-1728B52AA6E4}">
                <adec:decorative xmlns:adec="http://schemas.microsoft.com/office/drawing/2017/decorative" val="1"/>
              </a:ext>
            </a:extLst>
          </p:cNvPr>
          <p:cNvSpPr txBox="1"/>
          <p:nvPr/>
        </p:nvSpPr>
        <p:spPr>
          <a:xfrm>
            <a:off x="5432029" y="5071465"/>
            <a:ext cx="2020331" cy="69535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Administer fibrinolytics to reduce MACE </a:t>
            </a:r>
            <a:br>
              <a:rPr lang="en-US" dirty="0">
                <a:ln w="0"/>
                <a:solidFill>
                  <a:prstClr val="black"/>
                </a:solidFill>
              </a:rPr>
            </a:br>
            <a:r>
              <a:rPr lang="en-US" b="0" dirty="0">
                <a:ln w="0"/>
                <a:solidFill>
                  <a:prstClr val="black"/>
                </a:solidFill>
              </a:rPr>
              <a:t>(Class 1)</a:t>
            </a:r>
          </a:p>
        </p:txBody>
      </p:sp>
      <p:cxnSp>
        <p:nvCxnSpPr>
          <p:cNvPr id="70" name="Elbow Connector 82">
            <a:extLst>
              <a:ext uri="{FF2B5EF4-FFF2-40B4-BE49-F238E27FC236}">
                <a16:creationId xmlns:a16="http://schemas.microsoft.com/office/drawing/2014/main" id="{6AE2A4D3-40BF-0953-B5E1-BBE33606F0A8}"/>
              </a:ext>
              <a:ext uri="{C183D7F6-B498-43B3-948B-1728B52AA6E4}">
                <adec:decorative xmlns:adec="http://schemas.microsoft.com/office/drawing/2017/decorative" val="1"/>
              </a:ext>
            </a:extLst>
          </p:cNvPr>
          <p:cNvCxnSpPr>
            <a:cxnSpLocks/>
            <a:stCxn id="52" idx="2"/>
            <a:endCxn id="26" idx="0"/>
          </p:cNvCxnSpPr>
          <p:nvPr/>
        </p:nvCxnSpPr>
        <p:spPr>
          <a:xfrm rot="5400000">
            <a:off x="7030524" y="2823145"/>
            <a:ext cx="480170" cy="165731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A193C81-2B82-31B8-9CBF-B5AAC315A290}"/>
              </a:ext>
              <a:ext uri="{C183D7F6-B498-43B3-948B-1728B52AA6E4}">
                <adec:decorative xmlns:adec="http://schemas.microsoft.com/office/drawing/2017/decorative" val="1"/>
              </a:ext>
            </a:extLst>
          </p:cNvPr>
          <p:cNvCxnSpPr>
            <a:cxnSpLocks/>
            <a:stCxn id="26" idx="2"/>
            <a:endCxn id="67" idx="0"/>
          </p:cNvCxnSpPr>
          <p:nvPr/>
        </p:nvCxnSpPr>
        <p:spPr>
          <a:xfrm>
            <a:off x="6441949" y="4626864"/>
            <a:ext cx="246" cy="4446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E2CE100-72D0-7657-AF9F-669914CD4E03}"/>
              </a:ext>
              <a:ext uri="{C183D7F6-B498-43B3-948B-1728B52AA6E4}">
                <adec:decorative xmlns:adec="http://schemas.microsoft.com/office/drawing/2017/decorative" val="1"/>
              </a:ext>
            </a:extLst>
          </p:cNvPr>
          <p:cNvSpPr txBox="1"/>
          <p:nvPr/>
        </p:nvSpPr>
        <p:spPr>
          <a:xfrm>
            <a:off x="6609925" y="2894160"/>
            <a:ext cx="40352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84" name="TextBox 83">
            <a:extLst>
              <a:ext uri="{FF2B5EF4-FFF2-40B4-BE49-F238E27FC236}">
                <a16:creationId xmlns:a16="http://schemas.microsoft.com/office/drawing/2014/main" id="{8FB18660-6D94-B176-7B56-E272874C6631}"/>
              </a:ext>
              <a:ext uri="{C183D7F6-B498-43B3-948B-1728B52AA6E4}">
                <adec:decorative xmlns:adec="http://schemas.microsoft.com/office/drawing/2017/decorative" val="1"/>
              </a:ext>
            </a:extLst>
          </p:cNvPr>
          <p:cNvSpPr txBox="1"/>
          <p:nvPr/>
        </p:nvSpPr>
        <p:spPr>
          <a:xfrm>
            <a:off x="6853765" y="3549480"/>
            <a:ext cx="699179"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&lt; 12 hours</a:t>
            </a:r>
          </a:p>
        </p:txBody>
      </p:sp>
      <p:sp>
        <p:nvSpPr>
          <p:cNvPr id="85" name="TextBox 84">
            <a:extLst>
              <a:ext uri="{FF2B5EF4-FFF2-40B4-BE49-F238E27FC236}">
                <a16:creationId xmlns:a16="http://schemas.microsoft.com/office/drawing/2014/main" id="{631E787E-91D4-892A-006C-E23D6A5C9EE8}"/>
              </a:ext>
              <a:ext uri="{C183D7F6-B498-43B3-948B-1728B52AA6E4}">
                <adec:decorative xmlns:adec="http://schemas.microsoft.com/office/drawing/2017/decorative" val="1"/>
              </a:ext>
            </a:extLst>
          </p:cNvPr>
          <p:cNvSpPr txBox="1"/>
          <p:nvPr/>
        </p:nvSpPr>
        <p:spPr>
          <a:xfrm>
            <a:off x="8460061" y="3546432"/>
            <a:ext cx="83024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12-24 hours</a:t>
            </a:r>
          </a:p>
        </p:txBody>
      </p:sp>
      <p:sp>
        <p:nvSpPr>
          <p:cNvPr id="87" name="TextBox 86">
            <a:extLst>
              <a:ext uri="{FF2B5EF4-FFF2-40B4-BE49-F238E27FC236}">
                <a16:creationId xmlns:a16="http://schemas.microsoft.com/office/drawing/2014/main" id="{EA93A159-8EC8-D80D-807F-40F3286CD6CD}"/>
              </a:ext>
              <a:ext uri="{C183D7F6-B498-43B3-948B-1728B52AA6E4}">
                <adec:decorative xmlns:adec="http://schemas.microsoft.com/office/drawing/2017/decorative" val="1"/>
              </a:ext>
            </a:extLst>
          </p:cNvPr>
          <p:cNvSpPr txBox="1"/>
          <p:nvPr/>
        </p:nvSpPr>
        <p:spPr>
          <a:xfrm>
            <a:off x="6233159" y="4695528"/>
            <a:ext cx="411481"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88" name="TextBox 87">
            <a:extLst>
              <a:ext uri="{FF2B5EF4-FFF2-40B4-BE49-F238E27FC236}">
                <a16:creationId xmlns:a16="http://schemas.microsoft.com/office/drawing/2014/main" id="{459D1A3C-1CA1-E6A2-0771-5B71DDACC3E6}"/>
              </a:ext>
              <a:ext uri="{C183D7F6-B498-43B3-948B-1728B52AA6E4}">
                <adec:decorative xmlns:adec="http://schemas.microsoft.com/office/drawing/2017/decorative" val="1"/>
              </a:ext>
            </a:extLst>
          </p:cNvPr>
          <p:cNvSpPr txBox="1"/>
          <p:nvPr/>
        </p:nvSpPr>
        <p:spPr>
          <a:xfrm>
            <a:off x="4896949" y="4152984"/>
            <a:ext cx="403523"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pic>
        <p:nvPicPr>
          <p:cNvPr id="90" name="Graphic 89">
            <a:extLst>
              <a:ext uri="{FF2B5EF4-FFF2-40B4-BE49-F238E27FC236}">
                <a16:creationId xmlns:a16="http://schemas.microsoft.com/office/drawing/2014/main" id="{6BB42811-C994-BA48-4B6C-F5C97CB5E53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3307" y="3060634"/>
            <a:ext cx="914400" cy="914400"/>
          </a:xfrm>
          <a:prstGeom prst="rect">
            <a:avLst/>
          </a:prstGeom>
        </p:spPr>
      </p:pic>
      <p:pic>
        <p:nvPicPr>
          <p:cNvPr id="93" name="Graphic 92">
            <a:extLst>
              <a:ext uri="{FF2B5EF4-FFF2-40B4-BE49-F238E27FC236}">
                <a16:creationId xmlns:a16="http://schemas.microsoft.com/office/drawing/2014/main" id="{3B61FBE4-B2F9-4363-CF2D-19240F0BEC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215963" y="4045138"/>
            <a:ext cx="914400" cy="914400"/>
          </a:xfrm>
          <a:prstGeom prst="rect">
            <a:avLst/>
          </a:prstGeom>
        </p:spPr>
      </p:pic>
    </p:spTree>
    <p:extLst>
      <p:ext uri="{BB962C8B-B14F-4D97-AF65-F5344CB8AC3E}">
        <p14:creationId xmlns:p14="http://schemas.microsoft.com/office/powerpoint/2010/main" val="18413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22"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1000"/>
                            </p:stCondLst>
                            <p:childTnLst>
                              <p:par>
                                <p:cTn id="57" presetID="22" presetClass="entr" presetSubtype="2"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right)">
                                      <p:cBhvr>
                                        <p:cTn id="59" dur="500"/>
                                        <p:tgtEl>
                                          <p:spTgt spid="7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2000"/>
                            </p:stCondLst>
                            <p:childTnLst>
                              <p:par>
                                <p:cTn id="68" presetID="22" presetClass="entr" presetSubtype="2"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right)">
                                      <p:cBhvr>
                                        <p:cTn id="70" dur="500"/>
                                        <p:tgtEl>
                                          <p:spTgt spid="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childTnLst>
                          </p:cTn>
                        </p:par>
                        <p:par>
                          <p:cTn id="74" fill="hold">
                            <p:stCondLst>
                              <p:cond delay="2500"/>
                            </p:stCondLst>
                            <p:childTnLst>
                              <p:par>
                                <p:cTn id="75" presetID="22" presetClass="entr" presetSubtype="1" fill="hold" nodeType="after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ipe(up)">
                                      <p:cBhvr>
                                        <p:cTn id="77" dur="500"/>
                                        <p:tgtEl>
                                          <p:spTgt spid="7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500"/>
                                        <p:tgtEl>
                                          <p:spTgt spid="87"/>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left)">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par>
                                <p:cTn id="97" presetID="10" presetClass="entr" presetSubtype="0" fill="hold"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P spid="23" grpId="0" animBg="1"/>
      <p:bldP spid="26" grpId="0" animBg="1"/>
      <p:bldP spid="27" grpId="0" animBg="1"/>
      <p:bldP spid="40" grpId="0" animBg="1"/>
      <p:bldP spid="52" grpId="0" animBg="1"/>
      <p:bldP spid="67" grpId="0" animBg="1"/>
      <p:bldP spid="80" grpId="0" animBg="1"/>
      <p:bldP spid="84" grpId="0" animBg="1"/>
      <p:bldP spid="85"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3082020387"/>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lnB w="12700" cap="flat" cmpd="sng" algn="ctr">
                      <a:noFill/>
                      <a:prstDash val="solid"/>
                      <a:round/>
                      <a:headEnd type="none" w="med" len="med"/>
                      <a:tailEnd type="none" w="med" len="med"/>
                    </a:lnB>
                    <a:solidFill>
                      <a:srgbClr val="79C78D"/>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C78D"/>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DA68"/>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A68"/>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AA74B"/>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A74B"/>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7F7F"/>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7F7F"/>
                    </a:solidFill>
                  </a:tcPr>
                </a:tc>
                <a:extLst>
                  <a:ext uri="{0D108BD9-81ED-4DB2-BD59-A6C34878D82A}">
                    <a16:rowId xmlns:a16="http://schemas.microsoft.com/office/drawing/2014/main" val="2650303985"/>
                  </a:ext>
                </a:extLst>
              </a:tr>
              <a:tr h="198818">
                <a:tc>
                  <a:txBody>
                    <a:bodyPr/>
                    <a:lstStyle/>
                    <a:p>
                      <a:r>
                        <a:rPr lang="en-US" sz="1000" b="1" kern="1200" dirty="0">
                          <a:solidFill>
                            <a:schemeClr val="bg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F1C08"/>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solidFill>
                            <a:schemeClr val="bg1"/>
                          </a:solidFill>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Potentially harmful</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Causes harm</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solidFill>
                      <a:srgbClr val="AF1C08"/>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extLst>
              <p:ext uri="{D42A27DB-BD31-4B8C-83A1-F6EECF244321}">
                <p14:modId xmlns:p14="http://schemas.microsoft.com/office/powerpoint/2010/main" val="3740420363"/>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solidFill>
                            <a:schemeClr val="bg1"/>
                          </a:solidFill>
                          <a:latin typeface="Lub Dub Condensed" panose="020B0506030403020204" pitchFamily="34" charset="0"/>
                        </a:rPr>
                        <a:t>LEVEL A</a:t>
                      </a:r>
                    </a:p>
                  </a:txBody>
                  <a:tcPr>
                    <a:lnB w="12700" cap="flat" cmpd="sng" algn="ctr">
                      <a:noFill/>
                      <a:prstDash val="solid"/>
                      <a:round/>
                      <a:headEnd type="none" w="med" len="med"/>
                      <a:tailEnd type="none" w="med" len="med"/>
                    </a:lnB>
                    <a:solidFill>
                      <a:srgbClr val="065D93"/>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One or more RCTs corroborated by high-quality registry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5D93"/>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D9F0"/>
                    </a:solidFill>
                  </a:tcPr>
                </a:tc>
                <a:extLst>
                  <a:ext uri="{0D108BD9-81ED-4DB2-BD59-A6C34878D82A}">
                    <a16:rowId xmlns:a16="http://schemas.microsoft.com/office/drawing/2014/main" val="2650303985"/>
                  </a:ext>
                </a:extLst>
              </a:tr>
              <a:tr h="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lnT w="12700" cap="flat" cmpd="sng" algn="ctr">
                      <a:noFill/>
                      <a:prstDash val="solid"/>
                      <a:round/>
                      <a:headEnd type="none" w="med" len="med"/>
                      <a:tailEnd type="none" w="med" len="med"/>
                    </a:lnT>
                    <a:solidFill>
                      <a:srgbClr val="C4D9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buNone/>
              <a:defRPr/>
            </a:pPr>
            <a:r>
              <a:rPr lang="en-US" sz="700" dirty="0">
                <a:sym typeface="Arial"/>
              </a:rPr>
              <a:t>COR and LOE are determined independently (any COR may be paired with any LOE). </a:t>
            </a:r>
          </a:p>
          <a:p>
            <a:pPr marL="0" indent="0">
              <a:spcBef>
                <a:spcPts val="600"/>
              </a:spcBef>
              <a:buClr>
                <a:srgbClr val="000000"/>
              </a:buClr>
              <a:buNone/>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233363" indent="-117475">
              <a:spcBef>
                <a:spcPts val="600"/>
              </a:spcBef>
              <a:buClr>
                <a:srgbClr val="000000"/>
              </a:buClr>
              <a:buNone/>
              <a:tabLst>
                <a:tab pos="233363" algn="l"/>
              </a:tabLst>
              <a:defRPr/>
            </a:pPr>
            <a:r>
              <a:rPr lang="en-US" sz="700" dirty="0">
                <a:sym typeface="Arial"/>
              </a:rPr>
              <a:t>*	The outcome or result of the intervention should be specified (an improved clinical outcome or increased diagnostic accuracy or incremental prognostic information). </a:t>
            </a:r>
          </a:p>
          <a:p>
            <a:pPr marL="233363" indent="-117475">
              <a:spcBef>
                <a:spcPts val="600"/>
              </a:spcBef>
              <a:buClr>
                <a:srgbClr val="000000"/>
              </a:buClr>
              <a:buNone/>
              <a:tabLst>
                <a:tab pos="233363" algn="l"/>
              </a:tabLst>
              <a:defRPr/>
            </a:pPr>
            <a:r>
              <a:rPr lang="en-US" sz="700" dirty="0">
                <a:sym typeface="Arial"/>
              </a:rPr>
              <a:t> </a:t>
            </a:r>
            <a:r>
              <a:rPr lang="en-US" sz="700" b="1" dirty="0">
                <a:sym typeface="Arial"/>
              </a:rPr>
              <a:t>†	</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233363" indent="-117475">
              <a:spcBef>
                <a:spcPts val="600"/>
              </a:spcBef>
              <a:buClr>
                <a:srgbClr val="000000"/>
              </a:buClr>
              <a:buNone/>
              <a:tabLst>
                <a:tab pos="233363" algn="l"/>
              </a:tabLst>
              <a:defRPr/>
            </a:pPr>
            <a:r>
              <a:rPr lang="en-US" sz="700" b="1" dirty="0">
                <a:sym typeface="Arial"/>
              </a:rPr>
              <a:t>‡	</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buNone/>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Rao, S.V., et al. 2025 AHA/ACC/ACEP/NAEMSP/SCAI Guideline for Acute Coronary Syndromes. </a:t>
            </a:r>
            <a:r>
              <a:rPr lang="en-US" sz="900" i="1" kern="0" dirty="0">
                <a:solidFill>
                  <a:schemeClr val="tx1">
                    <a:lumMod val="50000"/>
                    <a:lumOff val="50000"/>
                  </a:schemeClr>
                </a:solidFill>
                <a:latin typeface="Lub Dub Condensed" panose="020B0506030403020204" pitchFamily="34" charset="0"/>
                <a:cs typeface="Arial"/>
              </a:rPr>
              <a:t>Circulation.</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5E45-5018-A677-A175-EACC4586A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D409F-340E-6CF4-FD5B-E41414CEBEF0}"/>
              </a:ext>
            </a:extLst>
          </p:cNvPr>
          <p:cNvSpPr>
            <a:spLocks noGrp="1"/>
          </p:cNvSpPr>
          <p:nvPr>
            <p:ph type="title"/>
          </p:nvPr>
        </p:nvSpPr>
        <p:spPr>
          <a:xfrm>
            <a:off x="838200" y="365125"/>
            <a:ext cx="10309167" cy="660111"/>
          </a:xfrm>
        </p:spPr>
        <p:txBody>
          <a:bodyPr/>
          <a:lstStyle/>
          <a:p>
            <a:r>
              <a:rPr lang="en-US" sz="2800" b="1" dirty="0"/>
              <a:t>Coronary Angiography and PCI After Fibrinolytic Therapy </a:t>
            </a:r>
            <a:endParaRPr lang="en-US" sz="2800" dirty="0"/>
          </a:p>
        </p:txBody>
      </p:sp>
      <p:sp>
        <p:nvSpPr>
          <p:cNvPr id="3" name="Rectangle 2" descr="Summary of recommendations for coronary angiography and PCI after fibrinolytic therapy. Failure of reperfusion and risk of re-occlusion after successful fibrinolytic therapy are important limitations of fibrinolytic therapy. For this reason, all patients receiving fibrinolytic therapy should be transferred to a PCI-capable hospital to facilitate immediate or early catheterization depending on the clinical circumstances. ">
            <a:extLst>
              <a:ext uri="{FF2B5EF4-FFF2-40B4-BE49-F238E27FC236}">
                <a16:creationId xmlns:a16="http://schemas.microsoft.com/office/drawing/2014/main" id="{1CC4CA2E-9AB9-59B0-8AE8-C43690CFED75}"/>
              </a:ext>
            </a:extLst>
          </p:cNvPr>
          <p:cNvSpPr/>
          <p:nvPr/>
        </p:nvSpPr>
        <p:spPr>
          <a:xfrm>
            <a:off x="1828800" y="1143000"/>
            <a:ext cx="5382492" cy="48213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76DCA4-94E5-EB86-71D8-55A889E074E7}"/>
              </a:ext>
              <a:ext uri="{C183D7F6-B498-43B3-948B-1728B52AA6E4}">
                <adec:decorative xmlns:adec="http://schemas.microsoft.com/office/drawing/2017/decorative" val="1"/>
              </a:ext>
            </a:extLst>
          </p:cNvPr>
          <p:cNvSpPr/>
          <p:nvPr/>
        </p:nvSpPr>
        <p:spPr>
          <a:xfrm>
            <a:off x="7591588" y="1788000"/>
            <a:ext cx="2448524" cy="290287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8487E28-72AD-FCC2-2712-E189A8F8E5EF}"/>
              </a:ext>
            </a:extLst>
          </p:cNvPr>
          <p:cNvSpPr txBox="1"/>
          <p:nvPr/>
        </p:nvSpPr>
        <p:spPr>
          <a:xfrm>
            <a:off x="7669241" y="1811523"/>
            <a:ext cx="2334123" cy="2846933"/>
          </a:xfrm>
          <a:prstGeom prst="rect">
            <a:avLst/>
          </a:prstGeom>
          <a:noFill/>
        </p:spPr>
        <p:txBody>
          <a:bodyPr wrap="square">
            <a:spAutoFit/>
          </a:bodyPr>
          <a:lstStyle/>
          <a:p>
            <a:pPr algn="ctr">
              <a:spcAft>
                <a:spcPts val="600"/>
              </a:spcAft>
            </a:pPr>
            <a:r>
              <a:rPr lang="en-US" sz="1400" dirty="0">
                <a:solidFill>
                  <a:srgbClr val="CF2429"/>
                </a:solidFill>
                <a:latin typeface="Lub Dub Bold" panose="020B0803030403020204" pitchFamily="34" charset="0"/>
              </a:rPr>
              <a:t>**Clinical Signs of </a:t>
            </a:r>
            <a:br>
              <a:rPr lang="en-US" sz="1400" dirty="0">
                <a:solidFill>
                  <a:srgbClr val="CF2429"/>
                </a:solidFill>
                <a:latin typeface="Lub Dub Bold" panose="020B0803030403020204" pitchFamily="34" charset="0"/>
              </a:rPr>
            </a:br>
            <a:r>
              <a:rPr lang="en-US" sz="1400" dirty="0">
                <a:solidFill>
                  <a:srgbClr val="CF2429"/>
                </a:solidFill>
                <a:latin typeface="Lub Dub Bold" panose="020B0803030403020204" pitchFamily="34" charset="0"/>
              </a:rPr>
              <a:t>Failed Reperfusion: </a:t>
            </a:r>
          </a:p>
          <a:p>
            <a:pPr marL="285750" indent="-285750">
              <a:spcAft>
                <a:spcPts val="1200"/>
              </a:spcAft>
              <a:buFontTx/>
              <a:buChar char="-"/>
            </a:pPr>
            <a:r>
              <a:rPr lang="en-US" sz="1400" dirty="0">
                <a:latin typeface="Lub Dub Condensed" panose="020B0506030403020204"/>
              </a:rPr>
              <a:t>Ongoing ischemic symptoms</a:t>
            </a:r>
          </a:p>
          <a:p>
            <a:pPr marL="285750" indent="-285750">
              <a:spcAft>
                <a:spcPts val="1200"/>
              </a:spcAft>
              <a:buFontTx/>
              <a:buChar char="-"/>
            </a:pPr>
            <a:r>
              <a:rPr lang="en-US" sz="1400" dirty="0">
                <a:latin typeface="Lub Dub Condensed" panose="020B0506030403020204"/>
              </a:rPr>
              <a:t>Persistent ST-segment elevation (&lt;50% resolution of ST-segment elevation in anterior leads or &lt;70% in inferior leads</a:t>
            </a:r>
          </a:p>
          <a:p>
            <a:pPr marL="285750" indent="-285750">
              <a:spcAft>
                <a:spcPts val="1200"/>
              </a:spcAft>
              <a:buFontTx/>
              <a:buChar char="-"/>
            </a:pPr>
            <a:r>
              <a:rPr lang="en-US" sz="1400" dirty="0">
                <a:latin typeface="Lub Dub Condensed" panose="020B0506030403020204"/>
              </a:rPr>
              <a:t>Hemodynamic or electrical instability</a:t>
            </a:r>
          </a:p>
        </p:txBody>
      </p:sp>
      <p:sp>
        <p:nvSpPr>
          <p:cNvPr id="5" name="Text Placeholder 4">
            <a:extLst>
              <a:ext uri="{FF2B5EF4-FFF2-40B4-BE49-F238E27FC236}">
                <a16:creationId xmlns:a16="http://schemas.microsoft.com/office/drawing/2014/main" id="{03C769A5-81B0-36B9-B17C-A4BF22307492}"/>
              </a:ext>
            </a:extLst>
          </p:cNvPr>
          <p:cNvSpPr>
            <a:spLocks noGrp="1"/>
          </p:cNvSpPr>
          <p:nvPr>
            <p:ph type="body" sz="quarter" idx="13"/>
          </p:nvPr>
        </p:nvSpPr>
        <p:spPr>
          <a:xfrm>
            <a:off x="1346185" y="5873961"/>
            <a:ext cx="9499630" cy="421493"/>
          </a:xfrm>
        </p:spPr>
        <p:txBody>
          <a:bodyPr/>
          <a:lstStyle/>
          <a:p>
            <a:r>
              <a:rPr lang="en-US" b="1" dirty="0"/>
              <a:t>Abbreviations: </a:t>
            </a:r>
            <a:r>
              <a:rPr lang="en-US" dirty="0"/>
              <a:t>Mi indicates myocardial infarction; STEMI, ST-elevation myocardial infarction; and PCI, percutaneous coronary intervention.</a:t>
            </a:r>
          </a:p>
        </p:txBody>
      </p:sp>
      <p:sp>
        <p:nvSpPr>
          <p:cNvPr id="4" name="Slide Number Placeholder 3">
            <a:extLst>
              <a:ext uri="{FF2B5EF4-FFF2-40B4-BE49-F238E27FC236}">
                <a16:creationId xmlns:a16="http://schemas.microsoft.com/office/drawing/2014/main" id="{45A6BE50-2EB1-DB08-B0BC-AA1DCD05679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4" name="Round Same Side Corner Rectangle 60">
            <a:extLst>
              <a:ext uri="{FF2B5EF4-FFF2-40B4-BE49-F238E27FC236}">
                <a16:creationId xmlns:a16="http://schemas.microsoft.com/office/drawing/2014/main" id="{55579D58-0691-D9B4-BC5C-2DB6CACE0DCF}"/>
              </a:ext>
              <a:ext uri="{C183D7F6-B498-43B3-948B-1728B52AA6E4}">
                <adec:decorative xmlns:adec="http://schemas.microsoft.com/office/drawing/2017/decorative" val="1"/>
              </a:ext>
            </a:extLst>
          </p:cNvPr>
          <p:cNvSpPr/>
          <p:nvPr/>
        </p:nvSpPr>
        <p:spPr>
          <a:xfrm>
            <a:off x="4703967" y="4035966"/>
            <a:ext cx="2122430" cy="144128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Early angiography between 2-24hrs with intent to perform PCI to reduce rates of death or MI (Class 1)</a:t>
            </a:r>
          </a:p>
        </p:txBody>
      </p:sp>
      <p:sp>
        <p:nvSpPr>
          <p:cNvPr id="15" name="TextBox 14">
            <a:extLst>
              <a:ext uri="{FF2B5EF4-FFF2-40B4-BE49-F238E27FC236}">
                <a16:creationId xmlns:a16="http://schemas.microsoft.com/office/drawing/2014/main" id="{7AD96EA1-4A3B-0154-B6BC-2F6CFD0E04B3}"/>
              </a:ext>
              <a:ext uri="{C183D7F6-B498-43B3-948B-1728B52AA6E4}">
                <adec:decorative xmlns:adec="http://schemas.microsoft.com/office/drawing/2017/decorative" val="1"/>
              </a:ext>
            </a:extLst>
          </p:cNvPr>
          <p:cNvSpPr txBox="1"/>
          <p:nvPr/>
        </p:nvSpPr>
        <p:spPr>
          <a:xfrm>
            <a:off x="2225733" y="4035144"/>
            <a:ext cx="2182092" cy="144164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Immediate angiography with rescue PCI is recommended to reduce the risk of death or recurrent MI</a:t>
            </a:r>
          </a:p>
          <a:p>
            <a:r>
              <a:rPr lang="en-US" dirty="0">
                <a:ln w="0"/>
                <a:solidFill>
                  <a:prstClr val="black"/>
                </a:solidFill>
              </a:rPr>
              <a:t>(Class 1)</a:t>
            </a:r>
          </a:p>
        </p:txBody>
      </p:sp>
      <p:cxnSp>
        <p:nvCxnSpPr>
          <p:cNvPr id="16" name="Elbow Connector 82">
            <a:extLst>
              <a:ext uri="{FF2B5EF4-FFF2-40B4-BE49-F238E27FC236}">
                <a16:creationId xmlns:a16="http://schemas.microsoft.com/office/drawing/2014/main" id="{6BA55EC4-FFE0-E122-C740-70712DC3910D}"/>
              </a:ext>
              <a:ext uri="{C183D7F6-B498-43B3-948B-1728B52AA6E4}">
                <adec:decorative xmlns:adec="http://schemas.microsoft.com/office/drawing/2017/decorative" val="1"/>
              </a:ext>
            </a:extLst>
          </p:cNvPr>
          <p:cNvCxnSpPr>
            <a:cxnSpLocks/>
            <a:stCxn id="22" idx="2"/>
            <a:endCxn id="15" idx="0"/>
          </p:cNvCxnSpPr>
          <p:nvPr/>
        </p:nvCxnSpPr>
        <p:spPr>
          <a:xfrm rot="5400000">
            <a:off x="3676301" y="3132170"/>
            <a:ext cx="543452" cy="126249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E7C8D1BE-F1D0-D22E-2D8E-39546D95F973}"/>
              </a:ext>
              <a:ext uri="{C183D7F6-B498-43B3-948B-1728B52AA6E4}">
                <adec:decorative xmlns:adec="http://schemas.microsoft.com/office/drawing/2017/decorative" val="1"/>
              </a:ext>
            </a:extLst>
          </p:cNvPr>
          <p:cNvCxnSpPr>
            <a:cxnSpLocks/>
            <a:stCxn id="22" idx="2"/>
            <a:endCxn id="14" idx="0"/>
          </p:cNvCxnSpPr>
          <p:nvPr/>
        </p:nvCxnSpPr>
        <p:spPr>
          <a:xfrm rot="16200000" flipH="1">
            <a:off x="4900091" y="3170875"/>
            <a:ext cx="544274" cy="118590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71499B3-3B76-EE3C-1A65-750AE0490C06}"/>
              </a:ext>
              <a:ext uri="{C183D7F6-B498-43B3-948B-1728B52AA6E4}">
                <adec:decorative xmlns:adec="http://schemas.microsoft.com/office/drawing/2017/decorative" val="1"/>
              </a:ext>
            </a:extLst>
          </p:cNvPr>
          <p:cNvSpPr txBox="1"/>
          <p:nvPr/>
        </p:nvSpPr>
        <p:spPr>
          <a:xfrm>
            <a:off x="3890783" y="365121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9" name="TextBox 18">
            <a:extLst>
              <a:ext uri="{FF2B5EF4-FFF2-40B4-BE49-F238E27FC236}">
                <a16:creationId xmlns:a16="http://schemas.microsoft.com/office/drawing/2014/main" id="{E56E4FEA-5AC7-5389-104C-8F7CAE943612}"/>
              </a:ext>
              <a:ext uri="{C183D7F6-B498-43B3-948B-1728B52AA6E4}">
                <adec:decorative xmlns:adec="http://schemas.microsoft.com/office/drawing/2017/decorative" val="1"/>
              </a:ext>
            </a:extLst>
          </p:cNvPr>
          <p:cNvSpPr txBox="1"/>
          <p:nvPr/>
        </p:nvSpPr>
        <p:spPr>
          <a:xfrm>
            <a:off x="5025165" y="3643969"/>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20" name="Rectangle Container">
            <a:extLst>
              <a:ext uri="{FF2B5EF4-FFF2-40B4-BE49-F238E27FC236}">
                <a16:creationId xmlns:a16="http://schemas.microsoft.com/office/drawing/2014/main" id="{7D7F81BD-23F9-E169-0209-36DB8C4B4D90}"/>
              </a:ext>
              <a:ext uri="{C183D7F6-B498-43B3-948B-1728B52AA6E4}">
                <adec:decorative xmlns:adec="http://schemas.microsoft.com/office/drawing/2017/decorative" val="1"/>
              </a:ext>
            </a:extLst>
          </p:cNvPr>
          <p:cNvSpPr/>
          <p:nvPr/>
        </p:nvSpPr>
        <p:spPr>
          <a:xfrm>
            <a:off x="2589415" y="1380744"/>
            <a:ext cx="3990109" cy="602257"/>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STEMI treated with </a:t>
            </a:r>
            <a:br>
              <a:rPr lang="en-US" b="1" dirty="0">
                <a:solidFill>
                  <a:prstClr val="white"/>
                </a:solidFill>
                <a:latin typeface="Lub Dub Bold" panose="020B0803030403020204" pitchFamily="34" charset="0"/>
                <a:cs typeface="Lato"/>
              </a:rPr>
            </a:br>
            <a:r>
              <a:rPr lang="en-US" b="1" dirty="0">
                <a:solidFill>
                  <a:prstClr val="white"/>
                </a:solidFill>
                <a:latin typeface="Lub Dub Bold" panose="020B0803030403020204" pitchFamily="34" charset="0"/>
                <a:cs typeface="Lato"/>
              </a:rPr>
              <a:t>fibrinolytic therapy</a:t>
            </a:r>
          </a:p>
        </p:txBody>
      </p:sp>
      <p:cxnSp>
        <p:nvCxnSpPr>
          <p:cNvPr id="21" name="Straight Arrow Connector 20">
            <a:extLst>
              <a:ext uri="{FF2B5EF4-FFF2-40B4-BE49-F238E27FC236}">
                <a16:creationId xmlns:a16="http://schemas.microsoft.com/office/drawing/2014/main" id="{4C660201-A0DE-F367-3628-4F2ED5A92B8F}"/>
              </a:ext>
              <a:ext uri="{C183D7F6-B498-43B3-948B-1728B52AA6E4}">
                <adec:decorative xmlns:adec="http://schemas.microsoft.com/office/drawing/2017/decorative" val="1"/>
              </a:ext>
            </a:extLst>
          </p:cNvPr>
          <p:cNvCxnSpPr>
            <a:cxnSpLocks/>
          </p:cNvCxnSpPr>
          <p:nvPr/>
        </p:nvCxnSpPr>
        <p:spPr>
          <a:xfrm flipH="1">
            <a:off x="4579401" y="1973370"/>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48846422-4B2C-2DBB-28BD-3EB407CDC8B2}"/>
              </a:ext>
              <a:ext uri="{C183D7F6-B498-43B3-948B-1728B52AA6E4}">
                <adec:decorative xmlns:adec="http://schemas.microsoft.com/office/drawing/2017/decorative" val="1"/>
              </a:ext>
            </a:extLst>
          </p:cNvPr>
          <p:cNvSpPr/>
          <p:nvPr/>
        </p:nvSpPr>
        <p:spPr>
          <a:xfrm>
            <a:off x="2589416" y="3172968"/>
            <a:ext cx="3979718" cy="31872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Suspected failed reperfusion**</a:t>
            </a:r>
          </a:p>
        </p:txBody>
      </p:sp>
      <p:sp>
        <p:nvSpPr>
          <p:cNvPr id="37" name="TextBox 36">
            <a:extLst>
              <a:ext uri="{FF2B5EF4-FFF2-40B4-BE49-F238E27FC236}">
                <a16:creationId xmlns:a16="http://schemas.microsoft.com/office/drawing/2014/main" id="{34817CAC-5E6D-3177-96E6-05FCFD458DF5}"/>
              </a:ext>
              <a:ext uri="{C183D7F6-B498-43B3-948B-1728B52AA6E4}">
                <adec:decorative xmlns:adec="http://schemas.microsoft.com/office/drawing/2017/decorative" val="1"/>
              </a:ext>
            </a:extLst>
          </p:cNvPr>
          <p:cNvSpPr txBox="1"/>
          <p:nvPr/>
        </p:nvSpPr>
        <p:spPr>
          <a:xfrm>
            <a:off x="2779776" y="2230728"/>
            <a:ext cx="3602735" cy="686208"/>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630238"/>
            <a:r>
              <a:rPr lang="en-US" dirty="0">
                <a:ln w="0"/>
                <a:solidFill>
                  <a:prstClr val="black"/>
                </a:solidFill>
              </a:rPr>
              <a:t>Transfer to PCI-capable center immediately after fibrinolytic therapy </a:t>
            </a:r>
            <a:br>
              <a:rPr lang="en-US" dirty="0">
                <a:ln w="0"/>
                <a:solidFill>
                  <a:prstClr val="black"/>
                </a:solidFill>
              </a:rPr>
            </a:br>
            <a:r>
              <a:rPr lang="en-US" dirty="0">
                <a:ln w="0"/>
                <a:solidFill>
                  <a:prstClr val="black"/>
                </a:solidFill>
              </a:rPr>
              <a:t>(Class 1)</a:t>
            </a:r>
          </a:p>
        </p:txBody>
      </p:sp>
      <p:cxnSp>
        <p:nvCxnSpPr>
          <p:cNvPr id="38" name="Straight Arrow Connector 37">
            <a:extLst>
              <a:ext uri="{FF2B5EF4-FFF2-40B4-BE49-F238E27FC236}">
                <a16:creationId xmlns:a16="http://schemas.microsoft.com/office/drawing/2014/main" id="{9279CD08-07AF-B85E-5ECC-4BF8CF55E294}"/>
              </a:ext>
              <a:ext uri="{C183D7F6-B498-43B3-948B-1728B52AA6E4}">
                <adec:decorative xmlns:adec="http://schemas.microsoft.com/office/drawing/2017/decorative" val="1"/>
              </a:ext>
            </a:extLst>
          </p:cNvPr>
          <p:cNvCxnSpPr>
            <a:cxnSpLocks/>
          </p:cNvCxnSpPr>
          <p:nvPr/>
        </p:nvCxnSpPr>
        <p:spPr>
          <a:xfrm flipH="1">
            <a:off x="4579401" y="2912154"/>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B2BEAE11-52C6-53B6-EAD0-FFF16781B10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5451" y="2146234"/>
            <a:ext cx="914400" cy="914400"/>
          </a:xfrm>
          <a:prstGeom prst="rect">
            <a:avLst/>
          </a:prstGeom>
        </p:spPr>
      </p:pic>
    </p:spTree>
    <p:extLst>
      <p:ext uri="{BB962C8B-B14F-4D97-AF65-F5344CB8AC3E}">
        <p14:creationId xmlns:p14="http://schemas.microsoft.com/office/powerpoint/2010/main" val="29611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500"/>
                            </p:stCondLst>
                            <p:childTnLst>
                              <p:par>
                                <p:cTn id="34" presetID="2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14" grpId="0" animBg="1"/>
      <p:bldP spid="15" grpId="0" animBg="1"/>
      <p:bldP spid="18" grpId="0" animBg="1"/>
      <p:bldP spid="19" grpId="0" animBg="1"/>
      <p:bldP spid="20" grpId="0" animBg="1"/>
      <p:bldP spid="22"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591D-05E1-6FAB-A6BB-8AB216830A0A}"/>
              </a:ext>
            </a:extLst>
          </p:cNvPr>
          <p:cNvSpPr>
            <a:spLocks noGrp="1"/>
          </p:cNvSpPr>
          <p:nvPr>
            <p:ph type="title"/>
          </p:nvPr>
        </p:nvSpPr>
        <p:spPr>
          <a:xfrm>
            <a:off x="838200" y="365125"/>
            <a:ext cx="9303327" cy="660111"/>
          </a:xfrm>
        </p:spPr>
        <p:txBody>
          <a:bodyPr/>
          <a:lstStyle/>
          <a:p>
            <a:r>
              <a:rPr lang="en-US" sz="2800" b="1" dirty="0"/>
              <a:t>Rationale and Timing for a Routine Invasive or Selective Invasive Approach</a:t>
            </a:r>
            <a:endParaRPr lang="en-US" sz="2800" dirty="0"/>
          </a:p>
        </p:txBody>
      </p:sp>
      <p:sp>
        <p:nvSpPr>
          <p:cNvPr id="120" name="Rectangle 119" descr="This figure summarizes the recommendations in this guideline for a routine invasive approach with the intent to perform revascularization in NSTE-ACS. It is not meant to encompass every patient scenario or situation, and clinicians are encouraged to use a Heart Team approach when care decisions are unclear and to see the accompanying supportive text for each recommendation. ">
            <a:extLst>
              <a:ext uri="{FF2B5EF4-FFF2-40B4-BE49-F238E27FC236}">
                <a16:creationId xmlns:a16="http://schemas.microsoft.com/office/drawing/2014/main" id="{11DD162D-BB13-D62E-FC14-643688C5281D}"/>
              </a:ext>
            </a:extLst>
          </p:cNvPr>
          <p:cNvSpPr/>
          <p:nvPr/>
        </p:nvSpPr>
        <p:spPr>
          <a:xfrm>
            <a:off x="139848" y="1143000"/>
            <a:ext cx="10630933" cy="4821382"/>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52B5AE9-1962-85B1-5242-ABE5AE94DDC6}"/>
              </a:ext>
            </a:extLst>
          </p:cNvPr>
          <p:cNvSpPr>
            <a:spLocks noGrp="1"/>
          </p:cNvSpPr>
          <p:nvPr>
            <p:ph type="body" sz="quarter" idx="13"/>
          </p:nvPr>
        </p:nvSpPr>
        <p:spPr/>
        <p:txBody>
          <a:bodyPr/>
          <a:lstStyle/>
          <a:p>
            <a:r>
              <a:rPr lang="en-US" b="1" dirty="0"/>
              <a:t>Abbreviations: </a:t>
            </a:r>
            <a:r>
              <a:rPr lang="en-US" dirty="0">
                <a:effectLst/>
                <a:ea typeface="Yu Gothic" panose="020B0400000000000000" pitchFamily="34" charset="-128"/>
              </a:rPr>
              <a:t>GRACE indicates Global Registry of Acute Coronary Events; HF, heart failure; NSTEACS, non-ST-segment elevation acute coronary syndrome; Tn, troponin; TIMI, Thrombolysis in Myocardial Infarction; VF, ventricular fibrillation; and VT, ventricular tachycardia.</a:t>
            </a:r>
            <a:endParaRPr lang="en-US"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8018FFC7-6964-4976-4B12-5A0EBE5786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7" name="Rectangle Container">
            <a:extLst>
              <a:ext uri="{FF2B5EF4-FFF2-40B4-BE49-F238E27FC236}">
                <a16:creationId xmlns:a16="http://schemas.microsoft.com/office/drawing/2014/main" id="{3E437721-7033-670C-FF5A-4A9D443CFFB3}"/>
              </a:ext>
              <a:ext uri="{C183D7F6-B498-43B3-948B-1728B52AA6E4}">
                <adec:decorative xmlns:adec="http://schemas.microsoft.com/office/drawing/2017/decorative" val="1"/>
              </a:ext>
            </a:extLst>
          </p:cNvPr>
          <p:cNvSpPr/>
          <p:nvPr/>
        </p:nvSpPr>
        <p:spPr>
          <a:xfrm>
            <a:off x="2425745" y="1283926"/>
            <a:ext cx="7146867" cy="372752"/>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Choice and Timing of Management Strategy in NSTEACS</a:t>
            </a:r>
          </a:p>
        </p:txBody>
      </p:sp>
      <p:cxnSp>
        <p:nvCxnSpPr>
          <p:cNvPr id="10" name="Elbow Connector 82">
            <a:extLst>
              <a:ext uri="{FF2B5EF4-FFF2-40B4-BE49-F238E27FC236}">
                <a16:creationId xmlns:a16="http://schemas.microsoft.com/office/drawing/2014/main" id="{FF69CB5A-A215-1481-99A6-C71F23608637}"/>
              </a:ext>
              <a:ext uri="{C183D7F6-B498-43B3-948B-1728B52AA6E4}">
                <adec:decorative xmlns:adec="http://schemas.microsoft.com/office/drawing/2017/decorative" val="1"/>
              </a:ext>
            </a:extLst>
          </p:cNvPr>
          <p:cNvCxnSpPr>
            <a:cxnSpLocks/>
            <a:stCxn id="7" idx="2"/>
            <a:endCxn id="13" idx="0"/>
          </p:cNvCxnSpPr>
          <p:nvPr/>
        </p:nvCxnSpPr>
        <p:spPr>
          <a:xfrm rot="5400000">
            <a:off x="3529745" y="-377412"/>
            <a:ext cx="435345" cy="45035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D1C4BD45-8EBD-746E-5F3B-610F66FCC6DC}"/>
              </a:ext>
              <a:ext uri="{C183D7F6-B498-43B3-948B-1728B52AA6E4}">
                <adec:decorative xmlns:adec="http://schemas.microsoft.com/office/drawing/2017/decorative" val="1"/>
              </a:ext>
            </a:extLst>
          </p:cNvPr>
          <p:cNvCxnSpPr>
            <a:cxnSpLocks/>
            <a:stCxn id="7" idx="2"/>
            <a:endCxn id="29" idx="0"/>
          </p:cNvCxnSpPr>
          <p:nvPr/>
        </p:nvCxnSpPr>
        <p:spPr>
          <a:xfrm rot="16200000" flipH="1">
            <a:off x="6235972" y="1419885"/>
            <a:ext cx="437138" cy="9107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copy 2">
            <a:extLst>
              <a:ext uri="{FF2B5EF4-FFF2-40B4-BE49-F238E27FC236}">
                <a16:creationId xmlns:a16="http://schemas.microsoft.com/office/drawing/2014/main" id="{4E1F3008-F944-DA42-E190-B9EB74445CD0}"/>
              </a:ext>
              <a:ext uri="{C183D7F6-B498-43B3-948B-1728B52AA6E4}">
                <adec:decorative xmlns:adec="http://schemas.microsoft.com/office/drawing/2017/decorative" val="1"/>
              </a:ext>
            </a:extLst>
          </p:cNvPr>
          <p:cNvSpPr/>
          <p:nvPr/>
        </p:nvSpPr>
        <p:spPr>
          <a:xfrm>
            <a:off x="372958" y="2092023"/>
            <a:ext cx="2245393"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Unstable/Very </a:t>
            </a:r>
            <a:br>
              <a:rPr lang="en-US" sz="1350" b="1" dirty="0">
                <a:solidFill>
                  <a:schemeClr val="bg1"/>
                </a:solidFill>
                <a:latin typeface="Lub Dub Bold" panose="020B0803030403020204" pitchFamily="34" charset="0"/>
                <a:cs typeface="Lato"/>
              </a:rPr>
            </a:br>
            <a:r>
              <a:rPr lang="en-US" sz="1350" b="1" dirty="0">
                <a:solidFill>
                  <a:schemeClr val="bg1"/>
                </a:solidFill>
                <a:latin typeface="Lub Dub Bold" panose="020B0803030403020204" pitchFamily="34" charset="0"/>
                <a:cs typeface="Lato"/>
              </a:rPr>
              <a:t>High-Risk Patient</a:t>
            </a:r>
          </a:p>
        </p:txBody>
      </p:sp>
      <p:cxnSp>
        <p:nvCxnSpPr>
          <p:cNvPr id="14" name="Straight Arrow Connector 13">
            <a:extLst>
              <a:ext uri="{FF2B5EF4-FFF2-40B4-BE49-F238E27FC236}">
                <a16:creationId xmlns:a16="http://schemas.microsoft.com/office/drawing/2014/main" id="{839C885F-561D-9C1C-588C-78755F3DAFB1}"/>
              </a:ext>
              <a:ext uri="{C183D7F6-B498-43B3-948B-1728B52AA6E4}">
                <adec:decorative xmlns:adec="http://schemas.microsoft.com/office/drawing/2017/decorative" val="1"/>
              </a:ext>
            </a:extLst>
          </p:cNvPr>
          <p:cNvCxnSpPr>
            <a:cxnSpLocks/>
            <a:stCxn id="15" idx="2"/>
            <a:endCxn id="17" idx="0"/>
          </p:cNvCxnSpPr>
          <p:nvPr/>
        </p:nvCxnSpPr>
        <p:spPr>
          <a:xfrm>
            <a:off x="1501036" y="4636545"/>
            <a:ext cx="0" cy="33466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Container copy 2">
            <a:extLst>
              <a:ext uri="{FF2B5EF4-FFF2-40B4-BE49-F238E27FC236}">
                <a16:creationId xmlns:a16="http://schemas.microsoft.com/office/drawing/2014/main" id="{E4ABE847-EAD6-EA61-F2FB-82614A56847A}"/>
              </a:ext>
              <a:ext uri="{C183D7F6-B498-43B3-948B-1728B52AA6E4}">
                <adec:decorative xmlns:adec="http://schemas.microsoft.com/office/drawing/2017/decorative" val="1"/>
              </a:ext>
            </a:extLst>
          </p:cNvPr>
          <p:cNvSpPr/>
          <p:nvPr/>
        </p:nvSpPr>
        <p:spPr>
          <a:xfrm>
            <a:off x="387966" y="2479624"/>
            <a:ext cx="2226139" cy="2156921"/>
          </a:xfrm>
          <a:prstGeom prst="rect">
            <a:avLst/>
          </a:prstGeom>
          <a:solidFill>
            <a:schemeClr val="bg1">
              <a:lumMod val="85000"/>
            </a:schemeClr>
          </a:solidFill>
          <a:ln w="25400">
            <a:solidFill>
              <a:srgbClr val="D9D9D9"/>
            </a:solidFill>
          </a:ln>
        </p:spPr>
        <p:txBody>
          <a:bodyPr spcFirstLastPara="0" lIns="0" tIns="0" rIns="0" bIns="0" anchor="ctr"/>
          <a:lstStyle/>
          <a:p>
            <a:pPr marL="53975" hangingPunct="0">
              <a:lnSpc>
                <a:spcPct val="90000"/>
              </a:lnSpc>
            </a:pPr>
            <a:r>
              <a:rPr lang="en-US" sz="1350" dirty="0">
                <a:solidFill>
                  <a:srgbClr val="292929"/>
                </a:solidFill>
                <a:latin typeface="Lub Dub Condensed" panose="020B0506030403020204" pitchFamily="34" charset="0"/>
                <a:cs typeface="Lato"/>
              </a:rPr>
              <a:t>Any of: </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Cardiogenic shock</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Signs or symptoms of HF, including new/worsening mitral regurgitation or acute pulmonary edema</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Refractory angina</a:t>
            </a:r>
          </a:p>
          <a:p>
            <a:pPr marL="344488"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Hemodynamic or electrical instability (</a:t>
            </a:r>
            <a:r>
              <a:rPr lang="en-US" sz="1200" dirty="0" err="1">
                <a:solidFill>
                  <a:srgbClr val="292929"/>
                </a:solidFill>
                <a:latin typeface="Lub Dub Condensed" panose="020B0506030403020204" pitchFamily="34" charset="0"/>
                <a:cs typeface="Lato"/>
              </a:rPr>
              <a:t>eg</a:t>
            </a:r>
            <a:r>
              <a:rPr lang="en-US" sz="1200" dirty="0">
                <a:solidFill>
                  <a:srgbClr val="292929"/>
                </a:solidFill>
                <a:latin typeface="Lub Dub Condensed" panose="020B0506030403020204" pitchFamily="34" charset="0"/>
                <a:cs typeface="Lato"/>
              </a:rPr>
              <a:t>, sustained VT or VF)</a:t>
            </a:r>
            <a:endParaRPr lang="en-US" sz="1350" dirty="0">
              <a:solidFill>
                <a:srgbClr val="292929"/>
              </a:solidFill>
              <a:latin typeface="Lub Dub Condensed" panose="020B0506030403020204" pitchFamily="34" charset="0"/>
              <a:cs typeface="Lato"/>
            </a:endParaRPr>
          </a:p>
        </p:txBody>
      </p:sp>
      <p:sp>
        <p:nvSpPr>
          <p:cNvPr id="17" name="TextBox 16">
            <a:extLst>
              <a:ext uri="{FF2B5EF4-FFF2-40B4-BE49-F238E27FC236}">
                <a16:creationId xmlns:a16="http://schemas.microsoft.com/office/drawing/2014/main" id="{2BA6F5BC-5377-9357-7A7E-9EE8E0033796}"/>
              </a:ext>
              <a:ext uri="{C183D7F6-B498-43B3-948B-1728B52AA6E4}">
                <adec:decorative xmlns:adec="http://schemas.microsoft.com/office/drawing/2017/decorative" val="1"/>
              </a:ext>
            </a:extLst>
          </p:cNvPr>
          <p:cNvSpPr txBox="1"/>
          <p:nvPr/>
        </p:nvSpPr>
        <p:spPr>
          <a:xfrm>
            <a:off x="377492" y="4971207"/>
            <a:ext cx="2311917" cy="62277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Immediate Invasive Strategy </a:t>
            </a:r>
            <a:br>
              <a:rPr lang="en-US" sz="1200" dirty="0">
                <a:ln w="0"/>
                <a:solidFill>
                  <a:prstClr val="black"/>
                </a:solidFill>
              </a:rPr>
            </a:br>
            <a:r>
              <a:rPr lang="en-US" sz="1200" dirty="0">
                <a:ln w="0"/>
                <a:solidFill>
                  <a:prstClr val="black"/>
                </a:solidFill>
              </a:rPr>
              <a:t>(&lt;2h, Class 1)</a:t>
            </a:r>
          </a:p>
        </p:txBody>
      </p:sp>
      <p:sp>
        <p:nvSpPr>
          <p:cNvPr id="20" name="Rectangle Container copy 2">
            <a:extLst>
              <a:ext uri="{FF2B5EF4-FFF2-40B4-BE49-F238E27FC236}">
                <a16:creationId xmlns:a16="http://schemas.microsoft.com/office/drawing/2014/main" id="{51C7215B-F89E-6DDB-DB59-CCF6FC7960A7}"/>
              </a:ext>
              <a:ext uri="{C183D7F6-B498-43B3-948B-1728B52AA6E4}">
                <adec:decorative xmlns:adec="http://schemas.microsoft.com/office/drawing/2017/decorative" val="1"/>
              </a:ext>
            </a:extLst>
          </p:cNvPr>
          <p:cNvSpPr/>
          <p:nvPr/>
        </p:nvSpPr>
        <p:spPr>
          <a:xfrm>
            <a:off x="3064163" y="2093816"/>
            <a:ext cx="2254437"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High-Risk NSTEACS</a:t>
            </a:r>
          </a:p>
        </p:txBody>
      </p:sp>
      <p:cxnSp>
        <p:nvCxnSpPr>
          <p:cNvPr id="21" name="Straight Arrow Connector 20">
            <a:extLst>
              <a:ext uri="{FF2B5EF4-FFF2-40B4-BE49-F238E27FC236}">
                <a16:creationId xmlns:a16="http://schemas.microsoft.com/office/drawing/2014/main" id="{C747D7BE-098E-0BBC-C732-85B1002AF3D8}"/>
              </a:ext>
              <a:ext uri="{C183D7F6-B498-43B3-948B-1728B52AA6E4}">
                <adec:decorative xmlns:adec="http://schemas.microsoft.com/office/drawing/2017/decorative" val="1"/>
              </a:ext>
            </a:extLst>
          </p:cNvPr>
          <p:cNvCxnSpPr>
            <a:cxnSpLocks/>
            <a:stCxn id="22" idx="2"/>
            <a:endCxn id="23" idx="0"/>
          </p:cNvCxnSpPr>
          <p:nvPr/>
        </p:nvCxnSpPr>
        <p:spPr>
          <a:xfrm>
            <a:off x="4196723" y="4109422"/>
            <a:ext cx="142" cy="2387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8CA0556D-5ADA-B38B-E839-AB4E15C78A0D}"/>
              </a:ext>
              <a:ext uri="{C183D7F6-B498-43B3-948B-1728B52AA6E4}">
                <adec:decorative xmlns:adec="http://schemas.microsoft.com/office/drawing/2017/decorative" val="1"/>
              </a:ext>
            </a:extLst>
          </p:cNvPr>
          <p:cNvSpPr/>
          <p:nvPr/>
        </p:nvSpPr>
        <p:spPr>
          <a:xfrm>
            <a:off x="3079170" y="2481418"/>
            <a:ext cx="2235105" cy="1628004"/>
          </a:xfrm>
          <a:prstGeom prst="rect">
            <a:avLst/>
          </a:prstGeom>
          <a:solidFill>
            <a:schemeClr val="bg1">
              <a:lumMod val="85000"/>
            </a:schemeClr>
          </a:solidFill>
          <a:ln w="25400">
            <a:solidFill>
              <a:srgbClr val="D9D9D9"/>
            </a:solidFill>
          </a:ln>
        </p:spPr>
        <p:txBody>
          <a:bodyPr spcFirstLastPara="0" lIns="0" tIns="0" rIns="0" bIns="0" anchor="ctr"/>
          <a:lstStyle/>
          <a:p>
            <a:pPr marL="344488" indent="-225425" hangingPunct="0">
              <a:lnSpc>
                <a:spcPct val="90000"/>
              </a:lnSpc>
            </a:pPr>
            <a:r>
              <a:rPr lang="en-US" sz="1350" dirty="0">
                <a:solidFill>
                  <a:srgbClr val="292929"/>
                </a:solidFill>
                <a:latin typeface="Lub Dub Condensed" panose="020B0506030403020204" pitchFamily="34" charset="0"/>
                <a:cs typeface="Lato"/>
              </a:rPr>
              <a:t>Any of: </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GRACE risk score &gt;140</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Steeply rising Tn values on serial testing despite optimized medical therapy</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Ongoing dynamic </a:t>
            </a:r>
            <a:br>
              <a:rPr lang="en-US" sz="1200" dirty="0">
                <a:solidFill>
                  <a:srgbClr val="292929"/>
                </a:solidFill>
                <a:latin typeface="Lub Dub Condensed" panose="020B0506030403020204" pitchFamily="34" charset="0"/>
                <a:cs typeface="Lato"/>
              </a:rPr>
            </a:br>
            <a:r>
              <a:rPr lang="en-US" sz="1200" dirty="0">
                <a:solidFill>
                  <a:srgbClr val="292929"/>
                </a:solidFill>
                <a:latin typeface="Lub Dub Condensed" panose="020B0506030403020204" pitchFamily="34" charset="0"/>
                <a:cs typeface="Lato"/>
              </a:rPr>
              <a:t>ST-segment changes</a:t>
            </a:r>
            <a:endParaRPr lang="en-US" sz="1350" dirty="0">
              <a:solidFill>
                <a:srgbClr val="292929"/>
              </a:solidFill>
              <a:latin typeface="Lub Dub Condensed" panose="020B0506030403020204" pitchFamily="34" charset="0"/>
              <a:cs typeface="Lato"/>
            </a:endParaRPr>
          </a:p>
        </p:txBody>
      </p:sp>
      <p:sp>
        <p:nvSpPr>
          <p:cNvPr id="23" name="TextBox 22">
            <a:extLst>
              <a:ext uri="{FF2B5EF4-FFF2-40B4-BE49-F238E27FC236}">
                <a16:creationId xmlns:a16="http://schemas.microsoft.com/office/drawing/2014/main" id="{B28C672D-1BE8-B07F-A99E-63C314F07A9E}"/>
              </a:ext>
              <a:ext uri="{C183D7F6-B498-43B3-948B-1728B52AA6E4}">
                <adec:decorative xmlns:adec="http://schemas.microsoft.com/office/drawing/2017/decorative" val="1"/>
              </a:ext>
            </a:extLst>
          </p:cNvPr>
          <p:cNvSpPr txBox="1"/>
          <p:nvPr/>
        </p:nvSpPr>
        <p:spPr>
          <a:xfrm>
            <a:off x="3068697" y="4348131"/>
            <a:ext cx="2256336" cy="352034"/>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Routine Invasive (Class 1)</a:t>
            </a:r>
          </a:p>
        </p:txBody>
      </p:sp>
      <p:cxnSp>
        <p:nvCxnSpPr>
          <p:cNvPr id="27" name="Straight Arrow Connector 26">
            <a:extLst>
              <a:ext uri="{FF2B5EF4-FFF2-40B4-BE49-F238E27FC236}">
                <a16:creationId xmlns:a16="http://schemas.microsoft.com/office/drawing/2014/main" id="{AD0DCB6A-AF1E-088A-3C60-9B00D46A72FB}"/>
              </a:ext>
              <a:ext uri="{C183D7F6-B498-43B3-948B-1728B52AA6E4}">
                <adec:decorative xmlns:adec="http://schemas.microsoft.com/office/drawing/2017/decorative" val="1"/>
              </a:ext>
            </a:extLst>
          </p:cNvPr>
          <p:cNvCxnSpPr>
            <a:cxnSpLocks/>
            <a:stCxn id="23" idx="2"/>
            <a:endCxn id="28" idx="0"/>
          </p:cNvCxnSpPr>
          <p:nvPr/>
        </p:nvCxnSpPr>
        <p:spPr>
          <a:xfrm flipH="1">
            <a:off x="4196774" y="4700165"/>
            <a:ext cx="91" cy="5065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C73029-A33A-952D-64F4-4CFDFA14A3C8}"/>
              </a:ext>
              <a:ext uri="{C183D7F6-B498-43B3-948B-1728B52AA6E4}">
                <adec:decorative xmlns:adec="http://schemas.microsoft.com/office/drawing/2017/decorative" val="1"/>
              </a:ext>
            </a:extLst>
          </p:cNvPr>
          <p:cNvSpPr txBox="1"/>
          <p:nvPr/>
        </p:nvSpPr>
        <p:spPr>
          <a:xfrm>
            <a:off x="3065926" y="5206701"/>
            <a:ext cx="2261696" cy="391862"/>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Coronary Angiography &lt;24h (Class 2a)</a:t>
            </a:r>
          </a:p>
        </p:txBody>
      </p:sp>
      <p:sp>
        <p:nvSpPr>
          <p:cNvPr id="29" name="Rectangle Container copy 2">
            <a:extLst>
              <a:ext uri="{FF2B5EF4-FFF2-40B4-BE49-F238E27FC236}">
                <a16:creationId xmlns:a16="http://schemas.microsoft.com/office/drawing/2014/main" id="{EE6C95F0-7CF1-FA69-10CE-004F78C909C8}"/>
              </a:ext>
              <a:ext uri="{C183D7F6-B498-43B3-948B-1728B52AA6E4}">
                <adec:decorative xmlns:adec="http://schemas.microsoft.com/office/drawing/2017/decorative" val="1"/>
              </a:ext>
            </a:extLst>
          </p:cNvPr>
          <p:cNvSpPr/>
          <p:nvPr/>
        </p:nvSpPr>
        <p:spPr>
          <a:xfrm>
            <a:off x="5691901" y="2093816"/>
            <a:ext cx="2436003"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Intermediate Risk NSTEACS</a:t>
            </a:r>
          </a:p>
        </p:txBody>
      </p:sp>
      <p:cxnSp>
        <p:nvCxnSpPr>
          <p:cNvPr id="30" name="Straight Arrow Connector 29">
            <a:extLst>
              <a:ext uri="{FF2B5EF4-FFF2-40B4-BE49-F238E27FC236}">
                <a16:creationId xmlns:a16="http://schemas.microsoft.com/office/drawing/2014/main" id="{B480E3A5-E3F4-4013-B3E9-30520FDE7E6E}"/>
              </a:ext>
              <a:ext uri="{C183D7F6-B498-43B3-948B-1728B52AA6E4}">
                <adec:decorative xmlns:adec="http://schemas.microsoft.com/office/drawing/2017/decorative" val="1"/>
              </a:ext>
            </a:extLst>
          </p:cNvPr>
          <p:cNvCxnSpPr>
            <a:cxnSpLocks/>
            <a:stCxn id="31" idx="2"/>
            <a:endCxn id="32" idx="0"/>
          </p:cNvCxnSpPr>
          <p:nvPr/>
        </p:nvCxnSpPr>
        <p:spPr>
          <a:xfrm flipH="1">
            <a:off x="6912599" y="4098664"/>
            <a:ext cx="1868" cy="22498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Container copy 2">
            <a:extLst>
              <a:ext uri="{FF2B5EF4-FFF2-40B4-BE49-F238E27FC236}">
                <a16:creationId xmlns:a16="http://schemas.microsoft.com/office/drawing/2014/main" id="{5C82158A-19D1-997A-DBB7-8412E9AC8AD5}"/>
              </a:ext>
              <a:ext uri="{C183D7F6-B498-43B3-948B-1728B52AA6E4}">
                <adec:decorative xmlns:adec="http://schemas.microsoft.com/office/drawing/2017/decorative" val="1"/>
              </a:ext>
            </a:extLst>
          </p:cNvPr>
          <p:cNvSpPr/>
          <p:nvPr/>
        </p:nvSpPr>
        <p:spPr>
          <a:xfrm>
            <a:off x="5706909" y="2481417"/>
            <a:ext cx="2415115" cy="1617247"/>
          </a:xfrm>
          <a:prstGeom prst="rect">
            <a:avLst/>
          </a:prstGeom>
          <a:solidFill>
            <a:schemeClr val="bg1">
              <a:lumMod val="85000"/>
            </a:schemeClr>
          </a:solidFill>
          <a:ln w="25400">
            <a:solidFill>
              <a:srgbClr val="D9D9D9"/>
            </a:solidFill>
          </a:ln>
        </p:spPr>
        <p:txBody>
          <a:bodyPr spcFirstLastPara="0" lIns="0" tIns="0" rIns="0" bIns="0" anchor="ctr"/>
          <a:lstStyle/>
          <a:p>
            <a:pPr marL="119063" hangingPunct="0">
              <a:lnSpc>
                <a:spcPct val="90000"/>
              </a:lnSpc>
            </a:pPr>
            <a:r>
              <a:rPr lang="en-US" sz="1350" dirty="0">
                <a:solidFill>
                  <a:srgbClr val="292929"/>
                </a:solidFill>
                <a:latin typeface="Lub Dub Condensed" panose="020B0506030403020204" pitchFamily="34" charset="0"/>
                <a:cs typeface="Lato"/>
              </a:rPr>
              <a:t>Any of: </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GRACE Risk Score 109-140</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Absence of ongoing ischemic symptoms</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Stable or down-trending Tn values</a:t>
            </a:r>
            <a:endParaRPr lang="en-US" sz="1350" dirty="0">
              <a:solidFill>
                <a:srgbClr val="292929"/>
              </a:solidFill>
              <a:latin typeface="Lub Dub Condensed" panose="020B0506030403020204" pitchFamily="34" charset="0"/>
              <a:cs typeface="Lato"/>
            </a:endParaRPr>
          </a:p>
        </p:txBody>
      </p:sp>
      <p:sp>
        <p:nvSpPr>
          <p:cNvPr id="32" name="TextBox 31">
            <a:extLst>
              <a:ext uri="{FF2B5EF4-FFF2-40B4-BE49-F238E27FC236}">
                <a16:creationId xmlns:a16="http://schemas.microsoft.com/office/drawing/2014/main" id="{8006F737-2BA4-1AE5-A5F6-A8F74DC2ED8F}"/>
              </a:ext>
              <a:ext uri="{C183D7F6-B498-43B3-948B-1728B52AA6E4}">
                <adec:decorative xmlns:adec="http://schemas.microsoft.com/office/drawing/2017/decorative" val="1"/>
              </a:ext>
            </a:extLst>
          </p:cNvPr>
          <p:cNvSpPr txBox="1"/>
          <p:nvPr/>
        </p:nvSpPr>
        <p:spPr>
          <a:xfrm>
            <a:off x="5696435" y="4323646"/>
            <a:ext cx="2432327" cy="37355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Routine Invasive (Class 1)</a:t>
            </a:r>
          </a:p>
        </p:txBody>
      </p:sp>
      <p:sp>
        <p:nvSpPr>
          <p:cNvPr id="33" name="Rectangle Container copy 2">
            <a:extLst>
              <a:ext uri="{FF2B5EF4-FFF2-40B4-BE49-F238E27FC236}">
                <a16:creationId xmlns:a16="http://schemas.microsoft.com/office/drawing/2014/main" id="{D3E78314-3814-C635-C447-A61F3E22D3AC}"/>
              </a:ext>
              <a:ext uri="{C183D7F6-B498-43B3-948B-1728B52AA6E4}">
                <adec:decorative xmlns:adec="http://schemas.microsoft.com/office/drawing/2017/decorative" val="1"/>
              </a:ext>
            </a:extLst>
          </p:cNvPr>
          <p:cNvSpPr/>
          <p:nvPr/>
        </p:nvSpPr>
        <p:spPr>
          <a:xfrm>
            <a:off x="8434302" y="2077421"/>
            <a:ext cx="3322142" cy="37147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Lower Risk NSTEACS</a:t>
            </a:r>
          </a:p>
        </p:txBody>
      </p:sp>
      <p:cxnSp>
        <p:nvCxnSpPr>
          <p:cNvPr id="34" name="Straight Arrow Connector 33">
            <a:extLst>
              <a:ext uri="{FF2B5EF4-FFF2-40B4-BE49-F238E27FC236}">
                <a16:creationId xmlns:a16="http://schemas.microsoft.com/office/drawing/2014/main" id="{3EE2A264-77B4-341E-235D-405AAB98C629}"/>
              </a:ext>
              <a:ext uri="{C183D7F6-B498-43B3-948B-1728B52AA6E4}">
                <adec:decorative xmlns:adec="http://schemas.microsoft.com/office/drawing/2017/decorative" val="1"/>
              </a:ext>
            </a:extLst>
          </p:cNvPr>
          <p:cNvCxnSpPr>
            <a:cxnSpLocks/>
            <a:stCxn id="35" idx="2"/>
            <a:endCxn id="36" idx="0"/>
          </p:cNvCxnSpPr>
          <p:nvPr/>
        </p:nvCxnSpPr>
        <p:spPr>
          <a:xfrm>
            <a:off x="10085293" y="4120179"/>
            <a:ext cx="6071" cy="2052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Container copy 2">
            <a:extLst>
              <a:ext uri="{FF2B5EF4-FFF2-40B4-BE49-F238E27FC236}">
                <a16:creationId xmlns:a16="http://schemas.microsoft.com/office/drawing/2014/main" id="{BCE3D55C-C9B2-1136-9F42-AC6621A7F629}"/>
              </a:ext>
              <a:ext uri="{C183D7F6-B498-43B3-948B-1728B52AA6E4}">
                <adec:decorative xmlns:adec="http://schemas.microsoft.com/office/drawing/2017/decorative" val="1"/>
              </a:ext>
            </a:extLst>
          </p:cNvPr>
          <p:cNvSpPr/>
          <p:nvPr/>
        </p:nvSpPr>
        <p:spPr>
          <a:xfrm>
            <a:off x="8433996" y="2483210"/>
            <a:ext cx="3302594" cy="1636969"/>
          </a:xfrm>
          <a:prstGeom prst="rect">
            <a:avLst/>
          </a:prstGeom>
          <a:solidFill>
            <a:schemeClr val="bg1">
              <a:lumMod val="85000"/>
            </a:schemeClr>
          </a:solidFill>
          <a:ln w="25400">
            <a:solidFill>
              <a:srgbClr val="D9D9D9"/>
            </a:solidFill>
          </a:ln>
        </p:spPr>
        <p:txBody>
          <a:bodyPr spcFirstLastPara="0" lIns="0" tIns="0" rIns="0" bIns="0" anchor="ctr"/>
          <a:lstStyle/>
          <a:p>
            <a:pPr marL="119063" hangingPunct="0">
              <a:lnSpc>
                <a:spcPct val="90000"/>
              </a:lnSpc>
            </a:pPr>
            <a:r>
              <a:rPr lang="en-US" sz="1350" dirty="0">
                <a:solidFill>
                  <a:srgbClr val="292929"/>
                </a:solidFill>
                <a:latin typeface="Lub Dub Condensed" panose="020B0506030403020204" pitchFamily="34" charset="0"/>
                <a:cs typeface="Lato"/>
              </a:rPr>
              <a:t>Any of: </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GRACE risk score &lt;109</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TIMI Risk Score &lt;2</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Absence of ongoing ischemic symptoms</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Tn &lt;99</a:t>
            </a:r>
            <a:r>
              <a:rPr lang="en-US" sz="1200" baseline="30000" dirty="0">
                <a:solidFill>
                  <a:srgbClr val="292929"/>
                </a:solidFill>
                <a:latin typeface="Lub Dub Condensed" panose="020B0506030403020204" pitchFamily="34" charset="0"/>
                <a:cs typeface="Lato"/>
              </a:rPr>
              <a:t>th</a:t>
            </a:r>
            <a:r>
              <a:rPr lang="en-US" sz="1200" dirty="0">
                <a:solidFill>
                  <a:srgbClr val="292929"/>
                </a:solidFill>
                <a:latin typeface="Lub Dub Condensed" panose="020B0506030403020204" pitchFamily="34" charset="0"/>
                <a:cs typeface="Lato"/>
              </a:rPr>
              <a:t> percentile (</a:t>
            </a:r>
            <a:r>
              <a:rPr lang="en-US" sz="1200" dirty="0" err="1">
                <a:solidFill>
                  <a:srgbClr val="292929"/>
                </a:solidFill>
                <a:latin typeface="Lub Dub Condensed" panose="020B0506030403020204" pitchFamily="34" charset="0"/>
                <a:cs typeface="Lato"/>
              </a:rPr>
              <a:t>ie</a:t>
            </a:r>
            <a:r>
              <a:rPr lang="en-US" sz="1200" dirty="0">
                <a:solidFill>
                  <a:srgbClr val="292929"/>
                </a:solidFill>
                <a:latin typeface="Lub Dub Condensed" panose="020B0506030403020204" pitchFamily="34" charset="0"/>
                <a:cs typeface="Lato"/>
              </a:rPr>
              <a:t>, unstable angina)</a:t>
            </a:r>
          </a:p>
          <a:p>
            <a:pPr marL="461963" indent="-225425" hangingPunct="0">
              <a:lnSpc>
                <a:spcPct val="90000"/>
              </a:lnSpc>
              <a:spcBef>
                <a:spcPts val="600"/>
              </a:spcBef>
              <a:buFont typeface="Arial" panose="020B0604020202020204" pitchFamily="34" charset="0"/>
              <a:buChar char="•"/>
            </a:pPr>
            <a:r>
              <a:rPr lang="en-US" sz="1200" dirty="0">
                <a:solidFill>
                  <a:srgbClr val="292929"/>
                </a:solidFill>
                <a:latin typeface="Lub Dub Condensed" panose="020B0506030403020204" pitchFamily="34" charset="0"/>
                <a:cs typeface="Lato"/>
              </a:rPr>
              <a:t>No dynamic ST-segment changes</a:t>
            </a:r>
            <a:endParaRPr lang="en-US" sz="1350" dirty="0">
              <a:solidFill>
                <a:srgbClr val="292929"/>
              </a:solidFill>
              <a:latin typeface="Lub Dub Condensed" panose="020B0506030403020204" pitchFamily="34" charset="0"/>
              <a:cs typeface="Lato"/>
            </a:endParaRPr>
          </a:p>
        </p:txBody>
      </p:sp>
      <p:sp>
        <p:nvSpPr>
          <p:cNvPr id="36" name="TextBox 35">
            <a:extLst>
              <a:ext uri="{FF2B5EF4-FFF2-40B4-BE49-F238E27FC236}">
                <a16:creationId xmlns:a16="http://schemas.microsoft.com/office/drawing/2014/main" id="{866B2518-B7FD-A416-8137-7D6E125A7EC6}"/>
              </a:ext>
              <a:ext uri="{C183D7F6-B498-43B3-948B-1728B52AA6E4}">
                <adec:decorative xmlns:adec="http://schemas.microsoft.com/office/drawing/2017/decorative" val="1"/>
              </a:ext>
            </a:extLst>
          </p:cNvPr>
          <p:cNvSpPr txBox="1"/>
          <p:nvPr/>
        </p:nvSpPr>
        <p:spPr>
          <a:xfrm>
            <a:off x="8446137" y="4325440"/>
            <a:ext cx="3290453" cy="500849"/>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Routine Invasive or Selective Invasive (Class 1)</a:t>
            </a:r>
          </a:p>
        </p:txBody>
      </p:sp>
      <p:sp>
        <p:nvSpPr>
          <p:cNvPr id="38" name="TextBox 37">
            <a:extLst>
              <a:ext uri="{FF2B5EF4-FFF2-40B4-BE49-F238E27FC236}">
                <a16:creationId xmlns:a16="http://schemas.microsoft.com/office/drawing/2014/main" id="{94488B95-922A-993D-CD6C-F6505F97BEB5}"/>
              </a:ext>
              <a:ext uri="{C183D7F6-B498-43B3-948B-1728B52AA6E4}">
                <adec:decorative xmlns:adec="http://schemas.microsoft.com/office/drawing/2017/decorative" val="1"/>
              </a:ext>
            </a:extLst>
          </p:cNvPr>
          <p:cNvSpPr txBox="1"/>
          <p:nvPr/>
        </p:nvSpPr>
        <p:spPr>
          <a:xfrm>
            <a:off x="8469447" y="5131398"/>
            <a:ext cx="1481377" cy="742277"/>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Coronary Angiography Before Hospital Discharge (Class 2a)</a:t>
            </a:r>
          </a:p>
        </p:txBody>
      </p:sp>
      <p:cxnSp>
        <p:nvCxnSpPr>
          <p:cNvPr id="39" name="Straight Arrow Connector 38">
            <a:extLst>
              <a:ext uri="{FF2B5EF4-FFF2-40B4-BE49-F238E27FC236}">
                <a16:creationId xmlns:a16="http://schemas.microsoft.com/office/drawing/2014/main" id="{27A5B0C7-2433-26CF-0D67-8CE8A0B16F8F}"/>
              </a:ext>
              <a:ext uri="{C183D7F6-B498-43B3-948B-1728B52AA6E4}">
                <adec:decorative xmlns:adec="http://schemas.microsoft.com/office/drawing/2017/decorative" val="1"/>
              </a:ext>
            </a:extLst>
          </p:cNvPr>
          <p:cNvCxnSpPr>
            <a:cxnSpLocks/>
            <a:stCxn id="32" idx="2"/>
            <a:endCxn id="40" idx="0"/>
          </p:cNvCxnSpPr>
          <p:nvPr/>
        </p:nvCxnSpPr>
        <p:spPr>
          <a:xfrm flipH="1">
            <a:off x="6901561" y="4697197"/>
            <a:ext cx="11038" cy="4220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42F34D3-C863-E7D1-E9AA-5062DF6D09B6}"/>
              </a:ext>
              <a:ext uri="{C183D7F6-B498-43B3-948B-1728B52AA6E4}">
                <adec:decorative xmlns:adec="http://schemas.microsoft.com/office/drawing/2017/decorative" val="1"/>
              </a:ext>
            </a:extLst>
          </p:cNvPr>
          <p:cNvSpPr txBox="1"/>
          <p:nvPr/>
        </p:nvSpPr>
        <p:spPr>
          <a:xfrm>
            <a:off x="5680036" y="5119228"/>
            <a:ext cx="2443049" cy="622770"/>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Coronary Angiography Before Hospital Discharge (&lt;72h) </a:t>
            </a:r>
            <a:br>
              <a:rPr lang="en-US" sz="1200" dirty="0">
                <a:ln w="0"/>
                <a:solidFill>
                  <a:prstClr val="black"/>
                </a:solidFill>
              </a:rPr>
            </a:br>
            <a:r>
              <a:rPr lang="en-US" sz="1200" dirty="0">
                <a:ln w="0"/>
                <a:solidFill>
                  <a:prstClr val="black"/>
                </a:solidFill>
              </a:rPr>
              <a:t>(Class 2a)</a:t>
            </a:r>
          </a:p>
        </p:txBody>
      </p:sp>
      <p:sp>
        <p:nvSpPr>
          <p:cNvPr id="41" name="TextBox 40">
            <a:extLst>
              <a:ext uri="{FF2B5EF4-FFF2-40B4-BE49-F238E27FC236}">
                <a16:creationId xmlns:a16="http://schemas.microsoft.com/office/drawing/2014/main" id="{796905B2-34DC-1DD6-0ED4-845C47654793}"/>
              </a:ext>
              <a:ext uri="{C183D7F6-B498-43B3-948B-1728B52AA6E4}">
                <adec:decorative xmlns:adec="http://schemas.microsoft.com/office/drawing/2017/decorative" val="1"/>
              </a:ext>
            </a:extLst>
          </p:cNvPr>
          <p:cNvSpPr txBox="1"/>
          <p:nvPr/>
        </p:nvSpPr>
        <p:spPr>
          <a:xfrm>
            <a:off x="10305033" y="5131398"/>
            <a:ext cx="1482415" cy="743689"/>
          </a:xfrm>
          <a:prstGeom prst="rect">
            <a:avLst/>
          </a:prstGeom>
          <a:solidFill>
            <a:srgbClr val="D9D9D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Non-Invasive Risk Stratification During Hospitalization or Recurrent Symptoms</a:t>
            </a:r>
          </a:p>
        </p:txBody>
      </p:sp>
      <p:cxnSp>
        <p:nvCxnSpPr>
          <p:cNvPr id="74" name="Elbow Connector 82">
            <a:extLst>
              <a:ext uri="{FF2B5EF4-FFF2-40B4-BE49-F238E27FC236}">
                <a16:creationId xmlns:a16="http://schemas.microsoft.com/office/drawing/2014/main" id="{0BA19D7D-F490-02B6-A23F-57E21D7A8CDA}"/>
              </a:ext>
              <a:ext uri="{C183D7F6-B498-43B3-948B-1728B52AA6E4}">
                <adec:decorative xmlns:adec="http://schemas.microsoft.com/office/drawing/2017/decorative" val="1"/>
              </a:ext>
            </a:extLst>
          </p:cNvPr>
          <p:cNvCxnSpPr>
            <a:cxnSpLocks/>
            <a:stCxn id="7" idx="2"/>
            <a:endCxn id="20" idx="0"/>
          </p:cNvCxnSpPr>
          <p:nvPr/>
        </p:nvCxnSpPr>
        <p:spPr>
          <a:xfrm rot="5400000">
            <a:off x="4876712" y="971349"/>
            <a:ext cx="437138" cy="180779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82">
            <a:extLst>
              <a:ext uri="{FF2B5EF4-FFF2-40B4-BE49-F238E27FC236}">
                <a16:creationId xmlns:a16="http://schemas.microsoft.com/office/drawing/2014/main" id="{2698BF76-68C5-E4D9-11B3-46B668BFE2FC}"/>
              </a:ext>
              <a:ext uri="{C183D7F6-B498-43B3-948B-1728B52AA6E4}">
                <adec:decorative xmlns:adec="http://schemas.microsoft.com/office/drawing/2017/decorative" val="1"/>
              </a:ext>
            </a:extLst>
          </p:cNvPr>
          <p:cNvCxnSpPr>
            <a:cxnSpLocks/>
            <a:stCxn id="7" idx="2"/>
            <a:endCxn id="33" idx="0"/>
          </p:cNvCxnSpPr>
          <p:nvPr/>
        </p:nvCxnSpPr>
        <p:spPr>
          <a:xfrm rot="16200000" flipH="1">
            <a:off x="7836905" y="-181048"/>
            <a:ext cx="420743" cy="409619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Elbow Connector 82">
            <a:extLst>
              <a:ext uri="{FF2B5EF4-FFF2-40B4-BE49-F238E27FC236}">
                <a16:creationId xmlns:a16="http://schemas.microsoft.com/office/drawing/2014/main" id="{63B2E14D-19FA-7F42-BB81-DD1E38680C99}"/>
              </a:ext>
              <a:ext uri="{C183D7F6-B498-43B3-948B-1728B52AA6E4}">
                <adec:decorative xmlns:adec="http://schemas.microsoft.com/office/drawing/2017/decorative" val="1"/>
              </a:ext>
            </a:extLst>
          </p:cNvPr>
          <p:cNvCxnSpPr>
            <a:cxnSpLocks/>
            <a:stCxn id="36" idx="2"/>
            <a:endCxn id="38" idx="0"/>
          </p:cNvCxnSpPr>
          <p:nvPr/>
        </p:nvCxnSpPr>
        <p:spPr>
          <a:xfrm rot="5400000">
            <a:off x="9498196" y="4538229"/>
            <a:ext cx="305109" cy="88122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Elbow Connector 82">
            <a:extLst>
              <a:ext uri="{FF2B5EF4-FFF2-40B4-BE49-F238E27FC236}">
                <a16:creationId xmlns:a16="http://schemas.microsoft.com/office/drawing/2014/main" id="{3C7E36EC-D0B0-48B6-60E9-CE17F6E2C7B6}"/>
              </a:ext>
              <a:ext uri="{C183D7F6-B498-43B3-948B-1728B52AA6E4}">
                <adec:decorative xmlns:adec="http://schemas.microsoft.com/office/drawing/2017/decorative" val="1"/>
              </a:ext>
            </a:extLst>
          </p:cNvPr>
          <p:cNvCxnSpPr>
            <a:cxnSpLocks/>
            <a:stCxn id="36" idx="2"/>
            <a:endCxn id="41" idx="0"/>
          </p:cNvCxnSpPr>
          <p:nvPr/>
        </p:nvCxnSpPr>
        <p:spPr>
          <a:xfrm rot="16200000" flipH="1">
            <a:off x="10416248" y="4501404"/>
            <a:ext cx="305109" cy="95487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2285F06-F00D-68BF-B2EE-91AB27715FCA}"/>
              </a:ext>
              <a:ext uri="{C183D7F6-B498-43B3-948B-1728B52AA6E4}">
                <adec:decorative xmlns:adec="http://schemas.microsoft.com/office/drawing/2017/decorative" val="1"/>
              </a:ext>
            </a:extLst>
          </p:cNvPr>
          <p:cNvCxnSpPr>
            <a:cxnSpLocks/>
          </p:cNvCxnSpPr>
          <p:nvPr/>
        </p:nvCxnSpPr>
        <p:spPr>
          <a:xfrm flipH="1">
            <a:off x="9918551" y="5523346"/>
            <a:ext cx="271081" cy="706"/>
          </a:xfrm>
          <a:prstGeom prst="straightConnector1">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7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right)">
                                      <p:cBhvr>
                                        <p:cTn id="32" dur="500"/>
                                        <p:tgtEl>
                                          <p:spTgt spid="74"/>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up)">
                                      <p:cBhvr>
                                        <p:cTn id="52" dur="500"/>
                                        <p:tgtEl>
                                          <p:spTgt spid="27"/>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par>
                          <p:cTn id="78" fill="hold">
                            <p:stCondLst>
                              <p:cond delay="3500"/>
                            </p:stCondLst>
                            <p:childTnLst>
                              <p:par>
                                <p:cTn id="79" presetID="22" presetClass="entr" presetSubtype="1"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up)">
                                      <p:cBhvr>
                                        <p:cTn id="81" dur="500"/>
                                        <p:tgtEl>
                                          <p:spTgt spid="39"/>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wipe(left)">
                                      <p:cBhvr>
                                        <p:cTn id="90" dur="500"/>
                                        <p:tgtEl>
                                          <p:spTgt spid="89"/>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childTnLst>
                          </p:cTn>
                        </p:par>
                        <p:par>
                          <p:cTn id="99" fill="hold">
                            <p:stCondLst>
                              <p:cond delay="1500"/>
                            </p:stCondLst>
                            <p:childTnLst>
                              <p:par>
                                <p:cTn id="100" presetID="22" presetClass="entr" presetSubtype="1"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up)">
                                      <p:cBhvr>
                                        <p:cTn id="102" dur="500"/>
                                        <p:tgtEl>
                                          <p:spTgt spid="34"/>
                                        </p:tgtEl>
                                      </p:cBhvr>
                                    </p:animEffect>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par>
                          <p:cTn id="107" fill="hold">
                            <p:stCondLst>
                              <p:cond delay="2500"/>
                            </p:stCondLst>
                            <p:childTnLst>
                              <p:par>
                                <p:cTn id="108" presetID="22" presetClass="entr" presetSubtype="2" fill="hold" nodeType="afterEffect">
                                  <p:stCondLst>
                                    <p:cond delay="0"/>
                                  </p:stCondLst>
                                  <p:childTnLst>
                                    <p:set>
                                      <p:cBhvr>
                                        <p:cTn id="109" dur="1" fill="hold">
                                          <p:stCondLst>
                                            <p:cond delay="0"/>
                                          </p:stCondLst>
                                        </p:cTn>
                                        <p:tgtEl>
                                          <p:spTgt spid="98"/>
                                        </p:tgtEl>
                                        <p:attrNameLst>
                                          <p:attrName>style.visibility</p:attrName>
                                        </p:attrNameLst>
                                      </p:cBhvr>
                                      <p:to>
                                        <p:strVal val="visible"/>
                                      </p:to>
                                    </p:set>
                                    <p:animEffect transition="in" filter="wipe(right)">
                                      <p:cBhvr>
                                        <p:cTn id="110" dur="500"/>
                                        <p:tgtEl>
                                          <p:spTgt spid="98"/>
                                        </p:tgtEl>
                                      </p:cBhvr>
                                    </p:animEffect>
                                  </p:childTnLst>
                                </p:cTn>
                              </p:par>
                            </p:childTnLst>
                          </p:cTn>
                        </p:par>
                        <p:par>
                          <p:cTn id="111" fill="hold">
                            <p:stCondLst>
                              <p:cond delay="3000"/>
                            </p:stCondLst>
                            <p:childTnLst>
                              <p:par>
                                <p:cTn id="112" presetID="10" presetClass="entr" presetSubtype="0"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wipe(left)">
                                      <p:cBhvr>
                                        <p:cTn id="119" dur="500"/>
                                        <p:tgtEl>
                                          <p:spTgt spid="99"/>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childTnLst>
                          </p:cTn>
                        </p:par>
                        <p:par>
                          <p:cTn id="124" fill="hold">
                            <p:stCondLst>
                              <p:cond delay="1000"/>
                            </p:stCondLst>
                            <p:childTnLst>
                              <p:par>
                                <p:cTn id="125" presetID="22" presetClass="entr" presetSubtype="1" fill="hold" nodeType="afterEffect">
                                  <p:stCondLst>
                                    <p:cond delay="0"/>
                                  </p:stCondLst>
                                  <p:childTnLst>
                                    <p:set>
                                      <p:cBhvr>
                                        <p:cTn id="126" dur="1" fill="hold">
                                          <p:stCondLst>
                                            <p:cond delay="0"/>
                                          </p:stCondLst>
                                        </p:cTn>
                                        <p:tgtEl>
                                          <p:spTgt spid="112"/>
                                        </p:tgtEl>
                                        <p:attrNameLst>
                                          <p:attrName>style.visibility</p:attrName>
                                        </p:attrNameLst>
                                      </p:cBhvr>
                                      <p:to>
                                        <p:strVal val="visible"/>
                                      </p:to>
                                    </p:set>
                                    <p:animEffect transition="in" filter="wipe(up)">
                                      <p:cBhvr>
                                        <p:cTn id="12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7" grpId="0" animBg="1"/>
      <p:bldP spid="20" grpId="0" animBg="1"/>
      <p:bldP spid="22" grpId="0" animBg="1"/>
      <p:bldP spid="23" grpId="0" animBg="1"/>
      <p:bldP spid="28" grpId="0" animBg="1"/>
      <p:bldP spid="29" grpId="0" animBg="1"/>
      <p:bldP spid="31" grpId="0" animBg="1"/>
      <p:bldP spid="32" grpId="0" animBg="1"/>
      <p:bldP spid="33" grpId="0" animBg="1"/>
      <p:bldP spid="35" grpId="0" animBg="1"/>
      <p:bldP spid="36" grpId="0" animBg="1"/>
      <p:bldP spid="38"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2CC8-B5AA-DD71-50DE-0E1B2C5974DB}"/>
              </a:ext>
            </a:extLst>
          </p:cNvPr>
          <p:cNvSpPr>
            <a:spLocks noGrp="1"/>
          </p:cNvSpPr>
          <p:nvPr>
            <p:ph type="title"/>
          </p:nvPr>
        </p:nvSpPr>
        <p:spPr/>
        <p:txBody>
          <a:bodyPr/>
          <a:lstStyle/>
          <a:p>
            <a:r>
              <a:rPr lang="en-US" sz="2800" dirty="0"/>
              <a:t>Catheterization Lab Considerations in ACS</a:t>
            </a:r>
          </a:p>
        </p:txBody>
      </p:sp>
      <p:sp>
        <p:nvSpPr>
          <p:cNvPr id="6" name="TextBox 5">
            <a:extLst>
              <a:ext uri="{FF2B5EF4-FFF2-40B4-BE49-F238E27FC236}">
                <a16:creationId xmlns:a16="http://schemas.microsoft.com/office/drawing/2014/main" id="{A295C178-727D-5355-C7C0-163C8B337FE5}"/>
              </a:ext>
              <a:ext uri="{C183D7F6-B498-43B3-948B-1728B52AA6E4}">
                <adec:decorative xmlns:adec="http://schemas.microsoft.com/office/drawing/2017/decorative" val="1"/>
              </a:ext>
            </a:extLst>
          </p:cNvPr>
          <p:cNvSpPr txBox="1"/>
          <p:nvPr/>
        </p:nvSpPr>
        <p:spPr>
          <a:xfrm>
            <a:off x="3054927" y="1308431"/>
            <a:ext cx="2951019" cy="1362033"/>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18" name="TextBox 17">
            <a:extLst>
              <a:ext uri="{FF2B5EF4-FFF2-40B4-BE49-F238E27FC236}">
                <a16:creationId xmlns:a16="http://schemas.microsoft.com/office/drawing/2014/main" id="{4DFABD1E-01A1-F44C-8CEC-7C5BB3C7ABD5}"/>
              </a:ext>
            </a:extLst>
          </p:cNvPr>
          <p:cNvSpPr txBox="1"/>
          <p:nvPr/>
        </p:nvSpPr>
        <p:spPr>
          <a:xfrm>
            <a:off x="3065318" y="1412116"/>
            <a:ext cx="2909455" cy="1077218"/>
          </a:xfrm>
          <a:prstGeom prst="rect">
            <a:avLst/>
          </a:prstGeom>
          <a:noFill/>
        </p:spPr>
        <p:txBody>
          <a:bodyPr wrap="square">
            <a:spAutoFit/>
          </a:bodyPr>
          <a:lstStyle/>
          <a:p>
            <a:pPr algn="ctr"/>
            <a:r>
              <a:rPr lang="en-US" sz="1600" b="1" dirty="0">
                <a:ln w="0"/>
                <a:solidFill>
                  <a:prstClr val="black"/>
                </a:solidFill>
                <a:latin typeface="Lub Dub Condensed" panose="020B0506030403020204" pitchFamily="34" charset="0"/>
              </a:rPr>
              <a:t>Radial approach is preferred to a femoral approach to reduce bleeding, vascular complications and mortality (1) </a:t>
            </a:r>
          </a:p>
        </p:txBody>
      </p:sp>
      <p:pic>
        <p:nvPicPr>
          <p:cNvPr id="7" name="Picture 2">
            <a:extLst>
              <a:ext uri="{FF2B5EF4-FFF2-40B4-BE49-F238E27FC236}">
                <a16:creationId xmlns:a16="http://schemas.microsoft.com/office/drawing/2014/main" id="{7178215A-EB0C-0C13-8B73-A3651B662655}"/>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94956" y="1311510"/>
            <a:ext cx="2743799" cy="14048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C98D44-0EA1-F0F3-D8DA-2798F2027F8E}"/>
              </a:ext>
              <a:ext uri="{C183D7F6-B498-43B3-948B-1728B52AA6E4}">
                <adec:decorative xmlns:adec="http://schemas.microsoft.com/office/drawing/2017/decorative" val="1"/>
              </a:ext>
            </a:extLst>
          </p:cNvPr>
          <p:cNvSpPr txBox="1"/>
          <p:nvPr/>
        </p:nvSpPr>
        <p:spPr>
          <a:xfrm>
            <a:off x="6833752" y="2957123"/>
            <a:ext cx="1821874" cy="2363024"/>
          </a:xfrm>
          <a:prstGeom prst="rect">
            <a:avLst/>
          </a:prstGeom>
          <a:solidFill>
            <a:srgbClr val="FF7F7F"/>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13" name="TextBox 12">
            <a:extLst>
              <a:ext uri="{FF2B5EF4-FFF2-40B4-BE49-F238E27FC236}">
                <a16:creationId xmlns:a16="http://schemas.microsoft.com/office/drawing/2014/main" id="{66062863-F038-36AF-97AB-EE0476FC5150}"/>
              </a:ext>
              <a:ext uri="{C183D7F6-B498-43B3-948B-1728B52AA6E4}">
                <adec:decorative xmlns:adec="http://schemas.microsoft.com/office/drawing/2017/decorative" val="1"/>
              </a:ext>
            </a:extLst>
          </p:cNvPr>
          <p:cNvSpPr txBox="1"/>
          <p:nvPr/>
        </p:nvSpPr>
        <p:spPr>
          <a:xfrm>
            <a:off x="1569027" y="2961410"/>
            <a:ext cx="3283528" cy="2358737"/>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ln w="0"/>
              <a:solidFill>
                <a:prstClr val="black"/>
              </a:solidFill>
            </a:endParaRPr>
          </a:p>
        </p:txBody>
      </p:sp>
      <p:sp>
        <p:nvSpPr>
          <p:cNvPr id="20" name="TextBox 19">
            <a:extLst>
              <a:ext uri="{FF2B5EF4-FFF2-40B4-BE49-F238E27FC236}">
                <a16:creationId xmlns:a16="http://schemas.microsoft.com/office/drawing/2014/main" id="{A0B3B7E8-823D-DE65-8A50-FCDE8900DFCD}"/>
              </a:ext>
            </a:extLst>
          </p:cNvPr>
          <p:cNvSpPr txBox="1"/>
          <p:nvPr/>
        </p:nvSpPr>
        <p:spPr>
          <a:xfrm>
            <a:off x="1652154" y="3011823"/>
            <a:ext cx="3086099" cy="2308324"/>
          </a:xfrm>
          <a:prstGeom prst="rect">
            <a:avLst/>
          </a:prstGeom>
          <a:noFill/>
        </p:spPr>
        <p:txBody>
          <a:bodyPr wrap="square">
            <a:spAutoFit/>
          </a:bodyPr>
          <a:lstStyle/>
          <a:p>
            <a:r>
              <a:rPr lang="en-US" sz="1600" b="1" dirty="0">
                <a:ln w="0"/>
                <a:solidFill>
                  <a:prstClr val="black"/>
                </a:solidFill>
                <a:latin typeface="Lub Dub Condensed" panose="020B0506030403020204" pitchFamily="34" charset="0"/>
              </a:rPr>
              <a:t>For coronary stent implantation in left main artery or in complex lesions, intracoronary imaging (ICI) with intravascular imaging ultrasound (IVUS) or optical coherence tomography (OCT) is recommended for procedural guidance to reduce ischemic events (1)</a:t>
            </a:r>
          </a:p>
        </p:txBody>
      </p:sp>
      <p:sp>
        <p:nvSpPr>
          <p:cNvPr id="22" name="TextBox 21">
            <a:extLst>
              <a:ext uri="{FF2B5EF4-FFF2-40B4-BE49-F238E27FC236}">
                <a16:creationId xmlns:a16="http://schemas.microsoft.com/office/drawing/2014/main" id="{B19DB8D9-7AA0-6F9E-0E33-314E50E99A36}"/>
              </a:ext>
            </a:extLst>
          </p:cNvPr>
          <p:cNvSpPr txBox="1"/>
          <p:nvPr/>
        </p:nvSpPr>
        <p:spPr>
          <a:xfrm>
            <a:off x="6868389" y="3011823"/>
            <a:ext cx="1787237" cy="2308324"/>
          </a:xfrm>
          <a:prstGeom prst="rect">
            <a:avLst/>
          </a:prstGeom>
          <a:noFill/>
        </p:spPr>
        <p:txBody>
          <a:bodyPr wrap="square">
            <a:spAutoFit/>
          </a:bodyPr>
          <a:lstStyle>
            <a:defPPr>
              <a:defRPr lang="en-US"/>
            </a:defPPr>
            <a:lvl1pPr>
              <a:defRPr sz="1600" b="1">
                <a:ln w="0"/>
                <a:solidFill>
                  <a:prstClr val="black"/>
                </a:solidFill>
                <a:latin typeface="Lub Dub Condensed" panose="020B0506030403020204" pitchFamily="34" charset="0"/>
              </a:defRPr>
            </a:lvl1pPr>
          </a:lstStyle>
          <a:p>
            <a:r>
              <a:rPr lang="en-US" dirty="0"/>
              <a:t>Among patients with STEMI undergoing PPCI, manual aspiration thrombectomy should not be performed routinely </a:t>
            </a:r>
          </a:p>
          <a:p>
            <a:r>
              <a:rPr lang="en-US" dirty="0"/>
              <a:t>(3: No benefit)</a:t>
            </a:r>
          </a:p>
        </p:txBody>
      </p:sp>
      <p:pic>
        <p:nvPicPr>
          <p:cNvPr id="16" name="Picture 15">
            <a:extLst>
              <a:ext uri="{FF2B5EF4-FFF2-40B4-BE49-F238E27FC236}">
                <a16:creationId xmlns:a16="http://schemas.microsoft.com/office/drawing/2014/main" id="{28860542-368B-3DC0-EC5C-CB25AE39AC4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842335" y="2957946"/>
            <a:ext cx="1534260" cy="2362201"/>
          </a:xfrm>
          <a:prstGeom prst="rect">
            <a:avLst/>
          </a:prstGeom>
        </p:spPr>
      </p:pic>
      <p:sp>
        <p:nvSpPr>
          <p:cNvPr id="5" name="Text Placeholder 4">
            <a:extLst>
              <a:ext uri="{FF2B5EF4-FFF2-40B4-BE49-F238E27FC236}">
                <a16:creationId xmlns:a16="http://schemas.microsoft.com/office/drawing/2014/main" id="{651DB189-6D27-7946-3569-86D46C16932E}"/>
              </a:ext>
            </a:extLst>
          </p:cNvPr>
          <p:cNvSpPr>
            <a:spLocks noGrp="1"/>
          </p:cNvSpPr>
          <p:nvPr>
            <p:ph type="body" sz="quarter" idx="13"/>
          </p:nvPr>
        </p:nvSpPr>
        <p:spPr/>
        <p:txBody>
          <a:bodyPr/>
          <a:lstStyle/>
          <a:p>
            <a:r>
              <a:rPr lang="en-US" b="1" dirty="0"/>
              <a:t>Abbreviations: </a:t>
            </a:r>
            <a:r>
              <a:rPr lang="en-US" dirty="0"/>
              <a:t>ACS indicates acute coronary syndrome; STEMI, ST-elevation myocardial infarction; </a:t>
            </a:r>
            <a:br>
              <a:rPr lang="en-US" dirty="0"/>
            </a:br>
            <a:r>
              <a:rPr lang="en-US" dirty="0"/>
              <a:t>and PPCI, primary percutaneous coronary intervention.</a:t>
            </a:r>
          </a:p>
        </p:txBody>
      </p:sp>
      <p:sp>
        <p:nvSpPr>
          <p:cNvPr id="4" name="Slide Number Placeholder 3">
            <a:extLst>
              <a:ext uri="{FF2B5EF4-FFF2-40B4-BE49-F238E27FC236}">
                <a16:creationId xmlns:a16="http://schemas.microsoft.com/office/drawing/2014/main" id="{FF3250BF-598E-3925-5A83-23B13FA0A6C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
        <p:nvSpPr>
          <p:cNvPr id="10" name="TextBox 9">
            <a:extLst>
              <a:ext uri="{FF2B5EF4-FFF2-40B4-BE49-F238E27FC236}">
                <a16:creationId xmlns:a16="http://schemas.microsoft.com/office/drawing/2014/main" id="{3E1E1713-2AB7-B8C4-F766-B90F3E2F9813}"/>
              </a:ext>
              <a:ext uri="{C183D7F6-B498-43B3-948B-1728B52AA6E4}">
                <adec:decorative xmlns:adec="http://schemas.microsoft.com/office/drawing/2017/decorative" val="1"/>
              </a:ext>
            </a:extLst>
          </p:cNvPr>
          <p:cNvSpPr txBox="1"/>
          <p:nvPr/>
        </p:nvSpPr>
        <p:spPr>
          <a:xfrm>
            <a:off x="4775200" y="5337294"/>
            <a:ext cx="2265680" cy="246221"/>
          </a:xfrm>
          <a:prstGeom prst="rect">
            <a:avLst/>
          </a:prstGeom>
          <a:noFill/>
        </p:spPr>
        <p:txBody>
          <a:bodyPr wrap="square">
            <a:spAutoFit/>
          </a:bodyPr>
          <a:lstStyle/>
          <a:p>
            <a:r>
              <a:rPr lang="en-US" sz="1000" b="1" i="1" dirty="0">
                <a:solidFill>
                  <a:srgbClr val="A2A1A1"/>
                </a:solidFill>
                <a:latin typeface="Lub Dub Condensed" panose="020B0506030403020204" pitchFamily="34" charset="0"/>
              </a:rPr>
              <a:t>Source: </a:t>
            </a:r>
            <a:r>
              <a:rPr lang="en-US" sz="1000" b="0" i="1" u="none" strike="noStrike" dirty="0" err="1">
                <a:solidFill>
                  <a:srgbClr val="A2A1A1"/>
                </a:solidFill>
                <a:effectLst/>
                <a:latin typeface="Lub Dub Condensed" panose="020B0506030403020204" pitchFamily="34" charset="0"/>
              </a:rPr>
              <a:t>Arneja</a:t>
            </a:r>
            <a:r>
              <a:rPr lang="en-US" sz="1000" b="0" i="1" u="none" strike="noStrike" dirty="0">
                <a:solidFill>
                  <a:srgbClr val="A2A1A1"/>
                </a:solidFill>
                <a:effectLst/>
                <a:latin typeface="Lub Dub Condensed" panose="020B0506030403020204" pitchFamily="34" charset="0"/>
              </a:rPr>
              <a:t> Heart Institute</a:t>
            </a:r>
            <a:endParaRPr lang="en-US" sz="1000" i="1" dirty="0">
              <a:solidFill>
                <a:srgbClr val="A2A1A1"/>
              </a:solidFill>
              <a:latin typeface="Lub Dub Condensed" panose="020B0506030403020204" pitchFamily="34" charset="0"/>
            </a:endParaRPr>
          </a:p>
        </p:txBody>
      </p:sp>
    </p:spTree>
    <p:extLst>
      <p:ext uri="{BB962C8B-B14F-4D97-AF65-F5344CB8AC3E}">
        <p14:creationId xmlns:p14="http://schemas.microsoft.com/office/powerpoint/2010/main" val="92068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07E86-64A6-E9EF-F61F-9C5ED18B0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30517-681E-DC09-82D1-AA10A97C1870}"/>
              </a:ext>
            </a:extLst>
          </p:cNvPr>
          <p:cNvSpPr>
            <a:spLocks noGrp="1"/>
          </p:cNvSpPr>
          <p:nvPr>
            <p:ph type="title"/>
          </p:nvPr>
        </p:nvSpPr>
        <p:spPr>
          <a:xfrm>
            <a:off x="838200" y="365125"/>
            <a:ext cx="9968345" cy="660111"/>
          </a:xfrm>
        </p:spPr>
        <p:txBody>
          <a:bodyPr/>
          <a:lstStyle/>
          <a:p>
            <a:r>
              <a:rPr lang="en-US" sz="2800" b="1" dirty="0"/>
              <a:t>Management of the Non-Infarct-Related Artery in STEMI</a:t>
            </a:r>
            <a:endParaRPr lang="en-US" sz="2800" dirty="0"/>
          </a:p>
        </p:txBody>
      </p:sp>
      <p:sp>
        <p:nvSpPr>
          <p:cNvPr id="7" name="Rectangle 6" descr="Summary of the recommendations for the management of  non-infarct-related arteries in STEMI. The decision to proceed with multivessel stenting and the timing of the procedure should take into account the patient’s clinical and hemodynamic status, the duration and complexity of the infarct-related artery PCI, the complexity of disease in the non-infarct-related artery, the amount of myocardium in jeopardy, and the presence of comorbidities that might favor a conservative approach to care. ">
            <a:extLst>
              <a:ext uri="{FF2B5EF4-FFF2-40B4-BE49-F238E27FC236}">
                <a16:creationId xmlns:a16="http://schemas.microsoft.com/office/drawing/2014/main" id="{5B94BD14-5AF0-9A8A-F208-7663399A50E6}"/>
              </a:ext>
            </a:extLst>
          </p:cNvPr>
          <p:cNvSpPr/>
          <p:nvPr/>
        </p:nvSpPr>
        <p:spPr>
          <a:xfrm>
            <a:off x="592283" y="1143000"/>
            <a:ext cx="10879282" cy="456160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0B6B3E6-FDF4-F4BD-7B71-13B26E621DF7}"/>
              </a:ext>
            </a:extLst>
          </p:cNvPr>
          <p:cNvSpPr>
            <a:spLocks noGrp="1"/>
          </p:cNvSpPr>
          <p:nvPr>
            <p:ph type="body" sz="quarter" idx="13"/>
          </p:nvPr>
        </p:nvSpPr>
        <p:spPr>
          <a:xfrm>
            <a:off x="1346185" y="5873961"/>
            <a:ext cx="9499630" cy="421493"/>
          </a:xfrm>
        </p:spPr>
        <p:txBody>
          <a:bodyPr/>
          <a:lstStyle/>
          <a:p>
            <a:r>
              <a:rPr lang="en-US" b="1" dirty="0"/>
              <a:t>Abbreviations: </a:t>
            </a:r>
            <a:r>
              <a:rPr lang="en-US" dirty="0"/>
              <a:t>CAD indicates coronary artery disease; CABG, coronary artery bypass graft; STEMI, ST-elevation myocardial infarction; </a:t>
            </a:r>
            <a:br>
              <a:rPr lang="en-US" dirty="0"/>
            </a:br>
            <a:r>
              <a:rPr lang="en-US" dirty="0"/>
              <a:t>PCI, percutaneous coronary intervention; and PPCI, primary percutaneous coronary intervention.</a:t>
            </a:r>
          </a:p>
        </p:txBody>
      </p:sp>
      <p:sp>
        <p:nvSpPr>
          <p:cNvPr id="4" name="Slide Number Placeholder 3">
            <a:extLst>
              <a:ext uri="{FF2B5EF4-FFF2-40B4-BE49-F238E27FC236}">
                <a16:creationId xmlns:a16="http://schemas.microsoft.com/office/drawing/2014/main" id="{E833BA64-F990-6D1D-E07F-F2055A222C4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
        <p:nvSpPr>
          <p:cNvPr id="15" name="TextBox 14">
            <a:extLst>
              <a:ext uri="{FF2B5EF4-FFF2-40B4-BE49-F238E27FC236}">
                <a16:creationId xmlns:a16="http://schemas.microsoft.com/office/drawing/2014/main" id="{CEE40FC8-CBC7-061C-7581-DBA699471045}"/>
              </a:ext>
              <a:ext uri="{C183D7F6-B498-43B3-948B-1728B52AA6E4}">
                <adec:decorative xmlns:adec="http://schemas.microsoft.com/office/drawing/2017/decorative" val="1"/>
              </a:ext>
            </a:extLst>
          </p:cNvPr>
          <p:cNvSpPr txBox="1"/>
          <p:nvPr/>
        </p:nvSpPr>
        <p:spPr>
          <a:xfrm>
            <a:off x="4562036" y="3851167"/>
            <a:ext cx="3054927" cy="1095956"/>
          </a:xfrm>
          <a:prstGeom prst="rect">
            <a:avLst/>
          </a:prstGeom>
          <a:solidFill>
            <a:srgbClr val="FFDA6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After successful PCI of the infarct-related artery, elective CABG for significantly stenosed non-infarct-related arteries involving the LAD or left main  is reasonable (Class 2a)</a:t>
            </a:r>
          </a:p>
        </p:txBody>
      </p:sp>
      <p:cxnSp>
        <p:nvCxnSpPr>
          <p:cNvPr id="16" name="Elbow Connector 82">
            <a:extLst>
              <a:ext uri="{FF2B5EF4-FFF2-40B4-BE49-F238E27FC236}">
                <a16:creationId xmlns:a16="http://schemas.microsoft.com/office/drawing/2014/main" id="{5DF3076F-49BA-9698-0387-ABDA9D280FC5}"/>
              </a:ext>
              <a:ext uri="{C183D7F6-B498-43B3-948B-1728B52AA6E4}">
                <adec:decorative xmlns:adec="http://schemas.microsoft.com/office/drawing/2017/decorative" val="1"/>
              </a:ext>
            </a:extLst>
          </p:cNvPr>
          <p:cNvCxnSpPr>
            <a:cxnSpLocks/>
          </p:cNvCxnSpPr>
          <p:nvPr/>
        </p:nvCxnSpPr>
        <p:spPr>
          <a:xfrm rot="5400000">
            <a:off x="6675174" y="2005399"/>
            <a:ext cx="462485" cy="16582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1D7D5EDB-8245-A85B-0A08-4C640F0EEE45}"/>
              </a:ext>
              <a:ext uri="{C183D7F6-B498-43B3-948B-1728B52AA6E4}">
                <adec:decorative xmlns:adec="http://schemas.microsoft.com/office/drawing/2017/decorative" val="1"/>
              </a:ext>
            </a:extLst>
          </p:cNvPr>
          <p:cNvCxnSpPr>
            <a:cxnSpLocks/>
          </p:cNvCxnSpPr>
          <p:nvPr/>
        </p:nvCxnSpPr>
        <p:spPr>
          <a:xfrm rot="16200000" flipH="1">
            <a:off x="8442944" y="1898939"/>
            <a:ext cx="462485" cy="187118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Container">
            <a:extLst>
              <a:ext uri="{FF2B5EF4-FFF2-40B4-BE49-F238E27FC236}">
                <a16:creationId xmlns:a16="http://schemas.microsoft.com/office/drawing/2014/main" id="{310D6460-8A03-3317-9F10-82FDE4B1F76D}"/>
              </a:ext>
              <a:ext uri="{C183D7F6-B498-43B3-948B-1728B52AA6E4}">
                <adec:decorative xmlns:adec="http://schemas.microsoft.com/office/drawing/2017/decorative" val="1"/>
              </a:ext>
            </a:extLst>
          </p:cNvPr>
          <p:cNvSpPr/>
          <p:nvPr/>
        </p:nvSpPr>
        <p:spPr>
          <a:xfrm>
            <a:off x="3933167" y="1288473"/>
            <a:ext cx="3990109" cy="602257"/>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STEMI with multivessel CAD</a:t>
            </a:r>
          </a:p>
        </p:txBody>
      </p:sp>
      <p:sp>
        <p:nvSpPr>
          <p:cNvPr id="26" name="Rectangle Container copy 2">
            <a:extLst>
              <a:ext uri="{FF2B5EF4-FFF2-40B4-BE49-F238E27FC236}">
                <a16:creationId xmlns:a16="http://schemas.microsoft.com/office/drawing/2014/main" id="{DAF5BBCC-994B-6DEA-ECF8-B03A5E9D2A27}"/>
              </a:ext>
              <a:ext uri="{C183D7F6-B498-43B3-948B-1728B52AA6E4}">
                <adec:decorative xmlns:adec="http://schemas.microsoft.com/office/drawing/2017/decorative" val="1"/>
              </a:ext>
            </a:extLst>
          </p:cNvPr>
          <p:cNvSpPr/>
          <p:nvPr/>
        </p:nvSpPr>
        <p:spPr>
          <a:xfrm>
            <a:off x="1259518" y="2306505"/>
            <a:ext cx="3009760"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Cardiogenic shock</a:t>
            </a:r>
          </a:p>
        </p:txBody>
      </p:sp>
      <p:cxnSp>
        <p:nvCxnSpPr>
          <p:cNvPr id="27" name="Elbow Connector 82">
            <a:extLst>
              <a:ext uri="{FF2B5EF4-FFF2-40B4-BE49-F238E27FC236}">
                <a16:creationId xmlns:a16="http://schemas.microsoft.com/office/drawing/2014/main" id="{A1FC702A-5E62-B59B-A320-C41DBCB262F4}"/>
              </a:ext>
              <a:ext uri="{C183D7F6-B498-43B3-948B-1728B52AA6E4}">
                <adec:decorative xmlns:adec="http://schemas.microsoft.com/office/drawing/2017/decorative" val="1"/>
              </a:ext>
            </a:extLst>
          </p:cNvPr>
          <p:cNvCxnSpPr>
            <a:cxnSpLocks/>
            <a:stCxn id="20" idx="2"/>
            <a:endCxn id="26" idx="0"/>
          </p:cNvCxnSpPr>
          <p:nvPr/>
        </p:nvCxnSpPr>
        <p:spPr>
          <a:xfrm rot="5400000">
            <a:off x="4138423" y="516705"/>
            <a:ext cx="415775" cy="316382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82">
            <a:extLst>
              <a:ext uri="{FF2B5EF4-FFF2-40B4-BE49-F238E27FC236}">
                <a16:creationId xmlns:a16="http://schemas.microsoft.com/office/drawing/2014/main" id="{D0D353A0-5621-0128-A07B-AE960F37EE8E}"/>
              </a:ext>
              <a:ext uri="{C183D7F6-B498-43B3-948B-1728B52AA6E4}">
                <adec:decorative xmlns:adec="http://schemas.microsoft.com/office/drawing/2017/decorative" val="1"/>
              </a:ext>
            </a:extLst>
          </p:cNvPr>
          <p:cNvCxnSpPr>
            <a:cxnSpLocks/>
            <a:stCxn id="20" idx="2"/>
            <a:endCxn id="33" idx="0"/>
          </p:cNvCxnSpPr>
          <p:nvPr/>
        </p:nvCxnSpPr>
        <p:spPr>
          <a:xfrm rot="16200000" flipH="1">
            <a:off x="6627045" y="1191906"/>
            <a:ext cx="412727" cy="18103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Container copy 2">
            <a:extLst>
              <a:ext uri="{FF2B5EF4-FFF2-40B4-BE49-F238E27FC236}">
                <a16:creationId xmlns:a16="http://schemas.microsoft.com/office/drawing/2014/main" id="{4574A094-A09E-3504-E85C-200146C9F5A2}"/>
              </a:ext>
              <a:ext uri="{C183D7F6-B498-43B3-948B-1728B52AA6E4}">
                <adec:decorative xmlns:adec="http://schemas.microsoft.com/office/drawing/2017/decorative" val="1"/>
              </a:ext>
            </a:extLst>
          </p:cNvPr>
          <p:cNvSpPr/>
          <p:nvPr/>
        </p:nvSpPr>
        <p:spPr>
          <a:xfrm>
            <a:off x="6233715" y="2303457"/>
            <a:ext cx="3009760"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Hemodynamically stable</a:t>
            </a:r>
          </a:p>
        </p:txBody>
      </p:sp>
      <p:sp>
        <p:nvSpPr>
          <p:cNvPr id="35" name="TextBox 34">
            <a:extLst>
              <a:ext uri="{FF2B5EF4-FFF2-40B4-BE49-F238E27FC236}">
                <a16:creationId xmlns:a16="http://schemas.microsoft.com/office/drawing/2014/main" id="{236A7860-2726-4BD8-FFA4-97BC8EA8C4E5}"/>
              </a:ext>
              <a:ext uri="{C183D7F6-B498-43B3-948B-1728B52AA6E4}">
                <adec:decorative xmlns:adec="http://schemas.microsoft.com/office/drawing/2017/decorative" val="1"/>
              </a:ext>
            </a:extLst>
          </p:cNvPr>
          <p:cNvSpPr txBox="1"/>
          <p:nvPr/>
        </p:nvSpPr>
        <p:spPr>
          <a:xfrm>
            <a:off x="1264642" y="2922762"/>
            <a:ext cx="3007683" cy="1216491"/>
          </a:xfrm>
          <a:prstGeom prst="rect">
            <a:avLst/>
          </a:prstGeom>
          <a:solidFill>
            <a:srgbClr val="AF1C0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rPr>
              <a:t>Routine PCI of a non-infarct-related artery at the time of PPCI should not be performed because of the higher risk of death or renal failure </a:t>
            </a:r>
          </a:p>
          <a:p>
            <a:r>
              <a:rPr lang="en-US" dirty="0">
                <a:ln w="0"/>
              </a:rPr>
              <a:t>(Class 3: Harm)</a:t>
            </a:r>
          </a:p>
        </p:txBody>
      </p:sp>
      <p:cxnSp>
        <p:nvCxnSpPr>
          <p:cNvPr id="36" name="Elbow Connector 82">
            <a:extLst>
              <a:ext uri="{FF2B5EF4-FFF2-40B4-BE49-F238E27FC236}">
                <a16:creationId xmlns:a16="http://schemas.microsoft.com/office/drawing/2014/main" id="{2CB80005-4A94-AC13-4B0F-BBA94D6BD84A}"/>
              </a:ext>
              <a:ext uri="{C183D7F6-B498-43B3-948B-1728B52AA6E4}">
                <adec:decorative xmlns:adec="http://schemas.microsoft.com/office/drawing/2017/decorative" val="1"/>
              </a:ext>
            </a:extLst>
          </p:cNvPr>
          <p:cNvCxnSpPr>
            <a:cxnSpLocks/>
            <a:stCxn id="26" idx="2"/>
            <a:endCxn id="35" idx="0"/>
          </p:cNvCxnSpPr>
          <p:nvPr/>
        </p:nvCxnSpPr>
        <p:spPr>
          <a:xfrm>
            <a:off x="2764398" y="2625229"/>
            <a:ext cx="4086" cy="29753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Container copy 2">
            <a:extLst>
              <a:ext uri="{FF2B5EF4-FFF2-40B4-BE49-F238E27FC236}">
                <a16:creationId xmlns:a16="http://schemas.microsoft.com/office/drawing/2014/main" id="{FD84A460-4E13-FEAF-7DBD-D76B8FB76BCB}"/>
              </a:ext>
              <a:ext uri="{C183D7F6-B498-43B3-948B-1728B52AA6E4}">
                <adec:decorative xmlns:adec="http://schemas.microsoft.com/office/drawing/2017/decorative" val="1"/>
              </a:ext>
            </a:extLst>
          </p:cNvPr>
          <p:cNvSpPr/>
          <p:nvPr/>
        </p:nvSpPr>
        <p:spPr>
          <a:xfrm>
            <a:off x="4575037" y="3096714"/>
            <a:ext cx="3041926"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CABG</a:t>
            </a:r>
          </a:p>
        </p:txBody>
      </p:sp>
      <p:sp>
        <p:nvSpPr>
          <p:cNvPr id="47" name="Rectangle Container copy 2">
            <a:extLst>
              <a:ext uri="{FF2B5EF4-FFF2-40B4-BE49-F238E27FC236}">
                <a16:creationId xmlns:a16="http://schemas.microsoft.com/office/drawing/2014/main" id="{44BD97D7-7057-FB68-2A97-045DB4FB001C}"/>
              </a:ext>
              <a:ext uri="{C183D7F6-B498-43B3-948B-1728B52AA6E4}">
                <adec:decorative xmlns:adec="http://schemas.microsoft.com/office/drawing/2017/decorative" val="1"/>
              </a:ext>
            </a:extLst>
          </p:cNvPr>
          <p:cNvSpPr/>
          <p:nvPr/>
        </p:nvSpPr>
        <p:spPr>
          <a:xfrm>
            <a:off x="8075813" y="3087781"/>
            <a:ext cx="3041926"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Low complexity MVD</a:t>
            </a:r>
          </a:p>
        </p:txBody>
      </p:sp>
      <p:cxnSp>
        <p:nvCxnSpPr>
          <p:cNvPr id="52" name="Elbow Connector 82">
            <a:extLst>
              <a:ext uri="{FF2B5EF4-FFF2-40B4-BE49-F238E27FC236}">
                <a16:creationId xmlns:a16="http://schemas.microsoft.com/office/drawing/2014/main" id="{250CEE6B-709C-51D1-1C5C-7E54249EAEBA}"/>
              </a:ext>
              <a:ext uri="{C183D7F6-B498-43B3-948B-1728B52AA6E4}">
                <adec:decorative xmlns:adec="http://schemas.microsoft.com/office/drawing/2017/decorative" val="1"/>
              </a:ext>
            </a:extLst>
          </p:cNvPr>
          <p:cNvCxnSpPr>
            <a:cxnSpLocks/>
            <a:stCxn id="47" idx="2"/>
            <a:endCxn id="57" idx="0"/>
          </p:cNvCxnSpPr>
          <p:nvPr/>
        </p:nvCxnSpPr>
        <p:spPr>
          <a:xfrm>
            <a:off x="9596776" y="3382468"/>
            <a:ext cx="6501" cy="136050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Elbow Connector 82">
            <a:extLst>
              <a:ext uri="{FF2B5EF4-FFF2-40B4-BE49-F238E27FC236}">
                <a16:creationId xmlns:a16="http://schemas.microsoft.com/office/drawing/2014/main" id="{2A43F487-3B49-F9C3-EFF3-243859BBBC31}"/>
              </a:ext>
              <a:ext uri="{C183D7F6-B498-43B3-948B-1728B52AA6E4}">
                <adec:decorative xmlns:adec="http://schemas.microsoft.com/office/drawing/2017/decorative" val="1"/>
              </a:ext>
            </a:extLst>
          </p:cNvPr>
          <p:cNvCxnSpPr>
            <a:cxnSpLocks/>
            <a:stCxn id="43" idx="2"/>
            <a:endCxn id="15" idx="0"/>
          </p:cNvCxnSpPr>
          <p:nvPr/>
        </p:nvCxnSpPr>
        <p:spPr>
          <a:xfrm flipH="1">
            <a:off x="6089500" y="3391401"/>
            <a:ext cx="6500" cy="45976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E05FC5C-0A84-4069-4110-972E68787340}"/>
              </a:ext>
              <a:ext uri="{C183D7F6-B498-43B3-948B-1728B52AA6E4}">
                <adec:decorative xmlns:adec="http://schemas.microsoft.com/office/drawing/2017/decorative" val="1"/>
              </a:ext>
            </a:extLst>
          </p:cNvPr>
          <p:cNvSpPr txBox="1"/>
          <p:nvPr/>
        </p:nvSpPr>
        <p:spPr>
          <a:xfrm>
            <a:off x="8075813" y="4742972"/>
            <a:ext cx="3054927" cy="985883"/>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Multi-vessel PCI of significantly stenosed non-infarct-related  arteries at the time of PPCI may be preferred over a staged approach (Class 2b)</a:t>
            </a:r>
          </a:p>
        </p:txBody>
      </p:sp>
      <p:sp>
        <p:nvSpPr>
          <p:cNvPr id="11" name="Round Same Side Corner Rectangle 60">
            <a:extLst>
              <a:ext uri="{FF2B5EF4-FFF2-40B4-BE49-F238E27FC236}">
                <a16:creationId xmlns:a16="http://schemas.microsoft.com/office/drawing/2014/main" id="{D68DBB68-E711-9E18-5ED8-943904533E5C}"/>
              </a:ext>
              <a:ext uri="{C183D7F6-B498-43B3-948B-1728B52AA6E4}">
                <adec:decorative xmlns:adec="http://schemas.microsoft.com/office/drawing/2017/decorative" val="1"/>
              </a:ext>
            </a:extLst>
          </p:cNvPr>
          <p:cNvSpPr/>
          <p:nvPr/>
        </p:nvSpPr>
        <p:spPr>
          <a:xfrm>
            <a:off x="8000728" y="3530566"/>
            <a:ext cx="3469315" cy="92547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 After successful PCI of infarct related artery, PCI of non-infarct-related arteries is recommended  to reduce rates of death or MI (Class 1)</a:t>
            </a:r>
          </a:p>
        </p:txBody>
      </p:sp>
    </p:spTree>
    <p:extLst>
      <p:ext uri="{BB962C8B-B14F-4D97-AF65-F5344CB8AC3E}">
        <p14:creationId xmlns:p14="http://schemas.microsoft.com/office/powerpoint/2010/main" val="415083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up)">
                                      <p:cBhvr>
                                        <p:cTn id="61" dur="500"/>
                                        <p:tgtEl>
                                          <p:spTgt spid="52"/>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par>
                          <p:cTn id="66" fill="hold">
                            <p:stCondLst>
                              <p:cond delay="250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6" grpId="0" animBg="1"/>
      <p:bldP spid="33" grpId="0" animBg="1"/>
      <p:bldP spid="35" grpId="0" animBg="1"/>
      <p:bldP spid="43" grpId="0" animBg="1"/>
      <p:bldP spid="47" grpId="0" animBg="1"/>
      <p:bldP spid="57"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9973B-5B46-06B6-DDC9-E2F448BC2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FF6E2-38ED-8B1D-2123-9093EE1F0F80}"/>
              </a:ext>
            </a:extLst>
          </p:cNvPr>
          <p:cNvSpPr>
            <a:spLocks noGrp="1"/>
          </p:cNvSpPr>
          <p:nvPr>
            <p:ph type="title"/>
          </p:nvPr>
        </p:nvSpPr>
        <p:spPr>
          <a:xfrm>
            <a:off x="838200" y="365125"/>
            <a:ext cx="9295015" cy="660111"/>
          </a:xfrm>
        </p:spPr>
        <p:txBody>
          <a:bodyPr/>
          <a:lstStyle/>
          <a:p>
            <a:r>
              <a:rPr lang="en-US" sz="2800" b="1" dirty="0"/>
              <a:t>Management of the Non-Culprit Lesions in NSTE-ACS </a:t>
            </a:r>
          </a:p>
        </p:txBody>
      </p:sp>
      <p:sp>
        <p:nvSpPr>
          <p:cNvPr id="3" name="Rectangle 2" descr="Summary of the recommendations for the management of  non-infarct-related arteries in NSTE-ACS. Multivessel coronary disease, defined as angiographically significant stenosis (≥50%) in 2 or more epicardial arteries, is present in up to 40-70% of patients with NSTE-ACS. Identification of the culprit artery in these situations might be challenging. A Heart Team approach is recommended to consider CABG versus multivessel PCI.">
            <a:extLst>
              <a:ext uri="{FF2B5EF4-FFF2-40B4-BE49-F238E27FC236}">
                <a16:creationId xmlns:a16="http://schemas.microsoft.com/office/drawing/2014/main" id="{131DBBB7-3047-0FF7-8808-69A3DFB5FF7C}"/>
              </a:ext>
            </a:extLst>
          </p:cNvPr>
          <p:cNvSpPr/>
          <p:nvPr/>
        </p:nvSpPr>
        <p:spPr>
          <a:xfrm>
            <a:off x="592283" y="1143000"/>
            <a:ext cx="10879282" cy="471747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4EF191-A663-1BDF-CA76-F493895824B2}"/>
              </a:ext>
            </a:extLst>
          </p:cNvPr>
          <p:cNvSpPr txBox="1"/>
          <p:nvPr/>
        </p:nvSpPr>
        <p:spPr>
          <a:xfrm>
            <a:off x="9092046" y="4384963"/>
            <a:ext cx="2369127" cy="1384995"/>
          </a:xfrm>
          <a:prstGeom prst="rect">
            <a:avLst/>
          </a:prstGeom>
          <a:noFill/>
        </p:spPr>
        <p:txBody>
          <a:bodyPr wrap="square">
            <a:spAutoFit/>
          </a:bodyPr>
          <a:lstStyle/>
          <a:p>
            <a:pPr algn="ctr"/>
            <a:r>
              <a:rPr lang="en-US" sz="1200" i="1" dirty="0">
                <a:latin typeface="Lub Dub Condensed" panose="020B0506030403020204" pitchFamily="34" charset="0"/>
              </a:rPr>
              <a:t>*CABG preferred over multivessel PCI in the following situations: significant left main disease, complex left main disease with severe left ventricular dysfunction, complex or diffuse CAD, diabetes and involvement of the LAD</a:t>
            </a:r>
          </a:p>
        </p:txBody>
      </p:sp>
      <p:sp>
        <p:nvSpPr>
          <p:cNvPr id="5" name="Text Placeholder 4">
            <a:extLst>
              <a:ext uri="{FF2B5EF4-FFF2-40B4-BE49-F238E27FC236}">
                <a16:creationId xmlns:a16="http://schemas.microsoft.com/office/drawing/2014/main" id="{A71F4090-44BC-EA4F-01DE-05259CD4EFAB}"/>
              </a:ext>
            </a:extLst>
          </p:cNvPr>
          <p:cNvSpPr>
            <a:spLocks noGrp="1"/>
          </p:cNvSpPr>
          <p:nvPr>
            <p:ph type="body" sz="quarter" idx="13"/>
          </p:nvPr>
        </p:nvSpPr>
        <p:spPr>
          <a:xfrm>
            <a:off x="1346185" y="5873961"/>
            <a:ext cx="9499630" cy="421493"/>
          </a:xfrm>
        </p:spPr>
        <p:txBody>
          <a:bodyPr/>
          <a:lstStyle/>
          <a:p>
            <a:r>
              <a:rPr lang="en-US" b="1" dirty="0"/>
              <a:t>Abbreviations: </a:t>
            </a:r>
            <a:r>
              <a:rPr lang="en-US" dirty="0"/>
              <a:t>CAD indicates coronary artery disease; CABG, coronary artery bypass graft; NSTE-ACS, non-ST-elevation acute coronary syndrome; </a:t>
            </a:r>
            <a:br>
              <a:rPr lang="en-US" dirty="0"/>
            </a:br>
            <a:r>
              <a:rPr lang="en-US" dirty="0"/>
              <a:t>PCI, percutaneous coronary intervention; and PPCI, primary percutaneous coronary intervention.</a:t>
            </a:r>
          </a:p>
        </p:txBody>
      </p:sp>
      <p:sp>
        <p:nvSpPr>
          <p:cNvPr id="4" name="Slide Number Placeholder 3">
            <a:extLst>
              <a:ext uri="{FF2B5EF4-FFF2-40B4-BE49-F238E27FC236}">
                <a16:creationId xmlns:a16="http://schemas.microsoft.com/office/drawing/2014/main" id="{11ED93AD-DB9D-4247-66DF-189C63171B9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
        <p:nvSpPr>
          <p:cNvPr id="14" name="TextBox 13">
            <a:extLst>
              <a:ext uri="{FF2B5EF4-FFF2-40B4-BE49-F238E27FC236}">
                <a16:creationId xmlns:a16="http://schemas.microsoft.com/office/drawing/2014/main" id="{50E57575-0F16-CFC7-341F-9CEC5FA43B40}"/>
              </a:ext>
              <a:ext uri="{C183D7F6-B498-43B3-948B-1728B52AA6E4}">
                <adec:decorative xmlns:adec="http://schemas.microsoft.com/office/drawing/2017/decorative" val="1"/>
              </a:ext>
            </a:extLst>
          </p:cNvPr>
          <p:cNvSpPr txBox="1"/>
          <p:nvPr/>
        </p:nvSpPr>
        <p:spPr>
          <a:xfrm>
            <a:off x="4208318" y="4417112"/>
            <a:ext cx="4520047" cy="715719"/>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PCI of significantly stenosed non-infarct-related arteries recommended to reduce risk of death or MI and improve angina-related quality of life (Class 1)</a:t>
            </a:r>
          </a:p>
        </p:txBody>
      </p:sp>
      <p:cxnSp>
        <p:nvCxnSpPr>
          <p:cNvPr id="16" name="Elbow Connector 82">
            <a:extLst>
              <a:ext uri="{FF2B5EF4-FFF2-40B4-BE49-F238E27FC236}">
                <a16:creationId xmlns:a16="http://schemas.microsoft.com/office/drawing/2014/main" id="{5CF0A216-34A5-E6F8-21B6-B488A554AEE5}"/>
              </a:ext>
              <a:ext uri="{C183D7F6-B498-43B3-948B-1728B52AA6E4}">
                <adec:decorative xmlns:adec="http://schemas.microsoft.com/office/drawing/2017/decorative" val="1"/>
              </a:ext>
            </a:extLst>
          </p:cNvPr>
          <p:cNvCxnSpPr>
            <a:cxnSpLocks/>
            <a:stCxn id="25" idx="2"/>
            <a:endCxn id="27" idx="0"/>
          </p:cNvCxnSpPr>
          <p:nvPr/>
        </p:nvCxnSpPr>
        <p:spPr>
          <a:xfrm rot="5400000">
            <a:off x="7281967" y="2787237"/>
            <a:ext cx="365749" cy="19834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1C85671D-F341-5813-48C7-D7FC16BDDA4F}"/>
              </a:ext>
              <a:ext uri="{C183D7F6-B498-43B3-948B-1728B52AA6E4}">
                <adec:decorative xmlns:adec="http://schemas.microsoft.com/office/drawing/2017/decorative" val="1"/>
              </a:ext>
            </a:extLst>
          </p:cNvPr>
          <p:cNvCxnSpPr>
            <a:cxnSpLocks/>
            <a:stCxn id="25" idx="2"/>
            <a:endCxn id="28" idx="0"/>
          </p:cNvCxnSpPr>
          <p:nvPr/>
        </p:nvCxnSpPr>
        <p:spPr>
          <a:xfrm rot="16200000" flipH="1">
            <a:off x="9175577" y="2877091"/>
            <a:ext cx="365749" cy="18037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Container">
            <a:extLst>
              <a:ext uri="{FF2B5EF4-FFF2-40B4-BE49-F238E27FC236}">
                <a16:creationId xmlns:a16="http://schemas.microsoft.com/office/drawing/2014/main" id="{70D3611A-91D3-13BE-FB6F-0748091B87EF}"/>
              </a:ext>
              <a:ext uri="{C183D7F6-B498-43B3-948B-1728B52AA6E4}">
                <adec:decorative xmlns:adec="http://schemas.microsoft.com/office/drawing/2017/decorative" val="1"/>
              </a:ext>
            </a:extLst>
          </p:cNvPr>
          <p:cNvSpPr/>
          <p:nvPr/>
        </p:nvSpPr>
        <p:spPr>
          <a:xfrm>
            <a:off x="3933167" y="1163782"/>
            <a:ext cx="3990109" cy="602257"/>
          </a:xfrm>
          <a:prstGeom prst="rect">
            <a:avLst/>
          </a:prstGeom>
          <a:solidFill>
            <a:schemeClr val="accent1">
              <a:lumMod val="75000"/>
            </a:schemeClr>
          </a:solidFill>
          <a:ln w="25400">
            <a:noFill/>
          </a:ln>
        </p:spPr>
        <p:txBody>
          <a:bodyPr spcFirstLastPara="0" lIns="0" tIns="0" rIns="0" bIns="0" anchor="ctr"/>
          <a:lstStyle/>
          <a:p>
            <a:pPr lvl="0" algn="ctr" hangingPunct="0">
              <a:lnSpc>
                <a:spcPct val="90000"/>
              </a:lnSpc>
              <a:defRPr/>
            </a:pPr>
            <a:r>
              <a:rPr lang="en-US" b="1" dirty="0">
                <a:solidFill>
                  <a:prstClr val="white"/>
                </a:solidFill>
                <a:latin typeface="Lub Dub Bold" panose="020B0803030403020204" pitchFamily="34" charset="0"/>
                <a:cs typeface="Lato"/>
              </a:rPr>
              <a:t>NSTEMI with multivessel CAD</a:t>
            </a:r>
          </a:p>
        </p:txBody>
      </p:sp>
      <p:sp>
        <p:nvSpPr>
          <p:cNvPr id="19" name="Rectangle Container copy 2">
            <a:extLst>
              <a:ext uri="{FF2B5EF4-FFF2-40B4-BE49-F238E27FC236}">
                <a16:creationId xmlns:a16="http://schemas.microsoft.com/office/drawing/2014/main" id="{B0AF834B-DB30-B5A1-BF55-D73DFB9C43AE}"/>
              </a:ext>
              <a:ext uri="{C183D7F6-B498-43B3-948B-1728B52AA6E4}">
                <adec:decorative xmlns:adec="http://schemas.microsoft.com/office/drawing/2017/decorative" val="1"/>
              </a:ext>
            </a:extLst>
          </p:cNvPr>
          <p:cNvSpPr/>
          <p:nvPr/>
        </p:nvSpPr>
        <p:spPr>
          <a:xfrm>
            <a:off x="1124436" y="2181814"/>
            <a:ext cx="2810535"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Cardiogenic shock</a:t>
            </a:r>
          </a:p>
        </p:txBody>
      </p:sp>
      <p:cxnSp>
        <p:nvCxnSpPr>
          <p:cNvPr id="20" name="Elbow Connector 82">
            <a:extLst>
              <a:ext uri="{FF2B5EF4-FFF2-40B4-BE49-F238E27FC236}">
                <a16:creationId xmlns:a16="http://schemas.microsoft.com/office/drawing/2014/main" id="{529A3A6F-E021-FB24-E2E7-2AF6C89D56AE}"/>
              </a:ext>
              <a:ext uri="{C183D7F6-B498-43B3-948B-1728B52AA6E4}">
                <adec:decorative xmlns:adec="http://schemas.microsoft.com/office/drawing/2017/decorative" val="1"/>
              </a:ext>
            </a:extLst>
          </p:cNvPr>
          <p:cNvCxnSpPr>
            <a:cxnSpLocks/>
            <a:stCxn id="18" idx="2"/>
            <a:endCxn id="19" idx="0"/>
          </p:cNvCxnSpPr>
          <p:nvPr/>
        </p:nvCxnSpPr>
        <p:spPr>
          <a:xfrm rot="5400000">
            <a:off x="4021076" y="274667"/>
            <a:ext cx="415775" cy="339851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82">
            <a:extLst>
              <a:ext uri="{FF2B5EF4-FFF2-40B4-BE49-F238E27FC236}">
                <a16:creationId xmlns:a16="http://schemas.microsoft.com/office/drawing/2014/main" id="{41196501-BB64-A16C-8138-50B9F45FDCD3}"/>
              </a:ext>
              <a:ext uri="{C183D7F6-B498-43B3-948B-1728B52AA6E4}">
                <adec:decorative xmlns:adec="http://schemas.microsoft.com/office/drawing/2017/decorative" val="1"/>
              </a:ext>
            </a:extLst>
          </p:cNvPr>
          <p:cNvCxnSpPr>
            <a:cxnSpLocks/>
            <a:stCxn id="18" idx="2"/>
            <a:endCxn id="22" idx="0"/>
          </p:cNvCxnSpPr>
          <p:nvPr/>
        </p:nvCxnSpPr>
        <p:spPr>
          <a:xfrm rot="16200000" flipH="1">
            <a:off x="6985532" y="708729"/>
            <a:ext cx="412727" cy="25273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Container copy 2">
            <a:extLst>
              <a:ext uri="{FF2B5EF4-FFF2-40B4-BE49-F238E27FC236}">
                <a16:creationId xmlns:a16="http://schemas.microsoft.com/office/drawing/2014/main" id="{0FFD5460-33F2-F776-B692-20F24C0DAA5F}"/>
              </a:ext>
              <a:ext uri="{C183D7F6-B498-43B3-948B-1728B52AA6E4}">
                <adec:decorative xmlns:adec="http://schemas.microsoft.com/office/drawing/2017/decorative" val="1"/>
              </a:ext>
            </a:extLst>
          </p:cNvPr>
          <p:cNvSpPr/>
          <p:nvPr/>
        </p:nvSpPr>
        <p:spPr>
          <a:xfrm>
            <a:off x="6950688" y="2178766"/>
            <a:ext cx="3009760" cy="318724"/>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Hemodynamically stable</a:t>
            </a:r>
          </a:p>
        </p:txBody>
      </p:sp>
      <p:sp>
        <p:nvSpPr>
          <p:cNvPr id="23" name="TextBox 22">
            <a:extLst>
              <a:ext uri="{FF2B5EF4-FFF2-40B4-BE49-F238E27FC236}">
                <a16:creationId xmlns:a16="http://schemas.microsoft.com/office/drawing/2014/main" id="{F6A6385E-428B-B091-A08F-3A80529973E7}"/>
              </a:ext>
              <a:ext uri="{C183D7F6-B498-43B3-948B-1728B52AA6E4}">
                <adec:decorative xmlns:adec="http://schemas.microsoft.com/office/drawing/2017/decorative" val="1"/>
              </a:ext>
            </a:extLst>
          </p:cNvPr>
          <p:cNvSpPr txBox="1"/>
          <p:nvPr/>
        </p:nvSpPr>
        <p:spPr>
          <a:xfrm>
            <a:off x="1129560" y="2746117"/>
            <a:ext cx="2808595" cy="1285556"/>
          </a:xfrm>
          <a:prstGeom prst="rect">
            <a:avLst/>
          </a:prstGeom>
          <a:solidFill>
            <a:srgbClr val="AF1C08"/>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rPr>
              <a:t>Routine PCI of a non-infarct-related artery at the time of PPCI should not be performed because of the higher risk of death or renal failure </a:t>
            </a:r>
          </a:p>
          <a:p>
            <a:r>
              <a:rPr lang="en-US" dirty="0">
                <a:ln w="0"/>
              </a:rPr>
              <a:t>(Class 3: Harm)</a:t>
            </a:r>
          </a:p>
        </p:txBody>
      </p:sp>
      <p:cxnSp>
        <p:nvCxnSpPr>
          <p:cNvPr id="24" name="Elbow Connector 82">
            <a:extLst>
              <a:ext uri="{FF2B5EF4-FFF2-40B4-BE49-F238E27FC236}">
                <a16:creationId xmlns:a16="http://schemas.microsoft.com/office/drawing/2014/main" id="{FB7CFAB3-37F0-6D57-C79D-E5D2F148469B}"/>
              </a:ext>
              <a:ext uri="{C183D7F6-B498-43B3-948B-1728B52AA6E4}">
                <adec:decorative xmlns:adec="http://schemas.microsoft.com/office/drawing/2017/decorative" val="1"/>
              </a:ext>
            </a:extLst>
          </p:cNvPr>
          <p:cNvCxnSpPr>
            <a:cxnSpLocks/>
            <a:stCxn id="19" idx="2"/>
            <a:endCxn id="23" idx="0"/>
          </p:cNvCxnSpPr>
          <p:nvPr/>
        </p:nvCxnSpPr>
        <p:spPr>
          <a:xfrm>
            <a:off x="2529704" y="2500538"/>
            <a:ext cx="4154" cy="24557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ound Same Side Corner Rectangle 60">
            <a:extLst>
              <a:ext uri="{FF2B5EF4-FFF2-40B4-BE49-F238E27FC236}">
                <a16:creationId xmlns:a16="http://schemas.microsoft.com/office/drawing/2014/main" id="{31FEA39A-3623-72D8-5C6A-7308C9EE7F94}"/>
              </a:ext>
              <a:ext uri="{C183D7F6-B498-43B3-948B-1728B52AA6E4}">
                <adec:decorative xmlns:adec="http://schemas.microsoft.com/office/drawing/2017/decorative" val="1"/>
              </a:ext>
            </a:extLst>
          </p:cNvPr>
          <p:cNvSpPr/>
          <p:nvPr/>
        </p:nvSpPr>
        <p:spPr>
          <a:xfrm>
            <a:off x="6449500" y="2746117"/>
            <a:ext cx="4014146" cy="849978"/>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Mode of revascularization (CABG or multivessel PCI) should be based on the disease complexity and patients’ comorbidities* (Class 1)</a:t>
            </a:r>
          </a:p>
        </p:txBody>
      </p:sp>
      <p:cxnSp>
        <p:nvCxnSpPr>
          <p:cNvPr id="26" name="Elbow Connector 82">
            <a:extLst>
              <a:ext uri="{FF2B5EF4-FFF2-40B4-BE49-F238E27FC236}">
                <a16:creationId xmlns:a16="http://schemas.microsoft.com/office/drawing/2014/main" id="{D4A12D5D-79DA-01E3-8910-F956992AF586}"/>
              </a:ext>
              <a:ext uri="{C183D7F6-B498-43B3-948B-1728B52AA6E4}">
                <adec:decorative xmlns:adec="http://schemas.microsoft.com/office/drawing/2017/decorative" val="1"/>
              </a:ext>
            </a:extLst>
          </p:cNvPr>
          <p:cNvCxnSpPr>
            <a:cxnSpLocks/>
            <a:stCxn id="22" idx="2"/>
            <a:endCxn id="25" idx="0"/>
          </p:cNvCxnSpPr>
          <p:nvPr/>
        </p:nvCxnSpPr>
        <p:spPr>
          <a:xfrm>
            <a:off x="8455568" y="2497490"/>
            <a:ext cx="1005" cy="2486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Container copy 2">
            <a:extLst>
              <a:ext uri="{FF2B5EF4-FFF2-40B4-BE49-F238E27FC236}">
                <a16:creationId xmlns:a16="http://schemas.microsoft.com/office/drawing/2014/main" id="{6ECB33E8-7C8B-3E6F-AC62-364A0AF7E439}"/>
              </a:ext>
              <a:ext uri="{C183D7F6-B498-43B3-948B-1728B52AA6E4}">
                <adec:decorative xmlns:adec="http://schemas.microsoft.com/office/drawing/2017/decorative" val="1"/>
              </a:ext>
            </a:extLst>
          </p:cNvPr>
          <p:cNvSpPr/>
          <p:nvPr/>
        </p:nvSpPr>
        <p:spPr>
          <a:xfrm>
            <a:off x="4222703" y="3961844"/>
            <a:ext cx="4500811"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Multivessel PCI</a:t>
            </a:r>
          </a:p>
        </p:txBody>
      </p:sp>
      <p:sp>
        <p:nvSpPr>
          <p:cNvPr id="28" name="Rectangle Container copy 2">
            <a:extLst>
              <a:ext uri="{FF2B5EF4-FFF2-40B4-BE49-F238E27FC236}">
                <a16:creationId xmlns:a16="http://schemas.microsoft.com/office/drawing/2014/main" id="{5F0272DD-2E0E-6FC2-A27C-9B93DB7A7EBA}"/>
              </a:ext>
              <a:ext uri="{C183D7F6-B498-43B3-948B-1728B52AA6E4}">
                <adec:decorative xmlns:adec="http://schemas.microsoft.com/office/drawing/2017/decorative" val="1"/>
              </a:ext>
            </a:extLst>
          </p:cNvPr>
          <p:cNvSpPr/>
          <p:nvPr/>
        </p:nvSpPr>
        <p:spPr>
          <a:xfrm>
            <a:off x="9109363" y="3961844"/>
            <a:ext cx="2301932" cy="294687"/>
          </a:xfrm>
          <a:prstGeom prst="rect">
            <a:avLst/>
          </a:prstGeom>
          <a:solidFill>
            <a:srgbClr val="595959"/>
          </a:solidFill>
          <a:ln w="25400">
            <a:no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CABG</a:t>
            </a:r>
          </a:p>
        </p:txBody>
      </p:sp>
      <p:cxnSp>
        <p:nvCxnSpPr>
          <p:cNvPr id="30" name="Elbow Connector 82">
            <a:extLst>
              <a:ext uri="{FF2B5EF4-FFF2-40B4-BE49-F238E27FC236}">
                <a16:creationId xmlns:a16="http://schemas.microsoft.com/office/drawing/2014/main" id="{914AD08E-A8D8-BBD6-3A59-16AF37F750DA}"/>
              </a:ext>
              <a:ext uri="{C183D7F6-B498-43B3-948B-1728B52AA6E4}">
                <adec:decorative xmlns:adec="http://schemas.microsoft.com/office/drawing/2017/decorative" val="1"/>
              </a:ext>
            </a:extLst>
          </p:cNvPr>
          <p:cNvCxnSpPr>
            <a:cxnSpLocks/>
            <a:stCxn id="27" idx="2"/>
            <a:endCxn id="14" idx="0"/>
          </p:cNvCxnSpPr>
          <p:nvPr/>
        </p:nvCxnSpPr>
        <p:spPr>
          <a:xfrm flipH="1">
            <a:off x="6468342" y="4256531"/>
            <a:ext cx="4767" cy="1605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3FFFC3-B8F1-BCC0-0758-31DC88401EFB}"/>
              </a:ext>
              <a:ext uri="{C183D7F6-B498-43B3-948B-1728B52AA6E4}">
                <adec:decorative xmlns:adec="http://schemas.microsoft.com/office/drawing/2017/decorative" val="1"/>
              </a:ext>
            </a:extLst>
          </p:cNvPr>
          <p:cNvSpPr txBox="1"/>
          <p:nvPr/>
        </p:nvSpPr>
        <p:spPr>
          <a:xfrm>
            <a:off x="4204798" y="5200172"/>
            <a:ext cx="4523566" cy="525219"/>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Physiological assessment of non-culprit stenosis may be considered to guide revascularization decisions. (Class 2b)</a:t>
            </a:r>
          </a:p>
        </p:txBody>
      </p:sp>
    </p:spTree>
    <p:extLst>
      <p:ext uri="{BB962C8B-B14F-4D97-AF65-F5344CB8AC3E}">
        <p14:creationId xmlns:p14="http://schemas.microsoft.com/office/powerpoint/2010/main" val="28734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18" grpId="0" animBg="1"/>
      <p:bldP spid="19" grpId="0" animBg="1"/>
      <p:bldP spid="22" grpId="0" animBg="1"/>
      <p:bldP spid="23" grpId="0" animBg="1"/>
      <p:bldP spid="25" grpId="0" animBg="1"/>
      <p:bldP spid="27" grpId="0" animBg="1"/>
      <p:bldP spid="28"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C05B-6A26-A160-F10C-EFBBF5B5D54C}"/>
              </a:ext>
            </a:extLst>
          </p:cNvPr>
          <p:cNvSpPr>
            <a:spLocks noGrp="1"/>
          </p:cNvSpPr>
          <p:nvPr>
            <p:ph type="title"/>
          </p:nvPr>
        </p:nvSpPr>
        <p:spPr/>
        <p:txBody>
          <a:bodyPr/>
          <a:lstStyle/>
          <a:p>
            <a:r>
              <a:rPr lang="en-US" sz="2800" b="1" dirty="0"/>
              <a:t>Revascularization in ACS with Cardiogenic Shock </a:t>
            </a:r>
            <a:endParaRPr lang="en-US" sz="2800" dirty="0"/>
          </a:p>
        </p:txBody>
      </p:sp>
      <p:graphicFrame>
        <p:nvGraphicFramePr>
          <p:cNvPr id="6" name="Content Placeholder 5">
            <a:extLst>
              <a:ext uri="{FF2B5EF4-FFF2-40B4-BE49-F238E27FC236}">
                <a16:creationId xmlns:a16="http://schemas.microsoft.com/office/drawing/2014/main" id="{F2694268-EB1D-EB49-1C64-BEF4E844DB0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46487281"/>
              </p:ext>
            </p:extLst>
          </p:nvPr>
        </p:nvGraphicFramePr>
        <p:xfrm>
          <a:off x="1794163" y="1922319"/>
          <a:ext cx="8603674" cy="2918403"/>
        </p:xfrm>
        <a:graphic>
          <a:graphicData uri="http://schemas.openxmlformats.org/drawingml/2006/table">
            <a:tbl>
              <a:tblPr firstRow="1" bandRow="1">
                <a:tableStyleId>{5C22544A-7EE6-4342-B048-85BDC9FD1C3A}</a:tableStyleId>
              </a:tblPr>
              <a:tblGrid>
                <a:gridCol w="866997">
                  <a:extLst>
                    <a:ext uri="{9D8B030D-6E8A-4147-A177-3AD203B41FA5}">
                      <a16:colId xmlns:a16="http://schemas.microsoft.com/office/drawing/2014/main" val="2649235253"/>
                    </a:ext>
                  </a:extLst>
                </a:gridCol>
                <a:gridCol w="7736677">
                  <a:extLst>
                    <a:ext uri="{9D8B030D-6E8A-4147-A177-3AD203B41FA5}">
                      <a16:colId xmlns:a16="http://schemas.microsoft.com/office/drawing/2014/main" val="3265590656"/>
                    </a:ext>
                  </a:extLst>
                </a:gridCol>
              </a:tblGrid>
              <a:tr h="49876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2000" b="1" spc="50" dirty="0">
                          <a:solidFill>
                            <a:schemeClr val="bg1"/>
                          </a:solidFill>
                          <a:latin typeface="Lub Dub Condensed" panose="020B0506030403020204" pitchFamily="34" charset="0"/>
                          <a:cs typeface="Arial" panose="020B0604020202020204" pitchFamily="34" charset="0"/>
                        </a:rPr>
                        <a:t>COR</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2000" b="1" spc="40" dirty="0">
                          <a:solidFill>
                            <a:schemeClr val="bg1"/>
                          </a:solidFill>
                          <a:latin typeface="Lub Dub Condensed" panose="020B0506030403020204" pitchFamily="34" charset="0"/>
                          <a:cs typeface="Arial" panose="020B0604020202020204" pitchFamily="34" charset="0"/>
                        </a:rPr>
                        <a:t>RECOMMENDATIONS</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59754">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and CS or hemodynamic instability, emergency revascularization of the culprit vessel by PCI or with CABG is indicated to improve survival, irrespective of time from symptom onset.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259886">
                <a:tc>
                  <a:txBody>
                    <a:bodyPr/>
                    <a:lstStyle/>
                    <a:p>
                      <a:pPr marL="0" indent="0" algn="ctr">
                        <a:lnSpc>
                          <a:spcPct val="100000"/>
                        </a:lnSpc>
                        <a:spcBef>
                          <a:spcPts val="295"/>
                        </a:spcBef>
                      </a:pPr>
                      <a:r>
                        <a:rPr lang="en-US" sz="2000" b="1" dirty="0">
                          <a:ln>
                            <a:noFill/>
                          </a:ln>
                          <a:solidFill>
                            <a:schemeClr val="bg1"/>
                          </a:solidFill>
                          <a:latin typeface="Lub Dub Bold" panose="020B0803030403020204" pitchFamily="34" charset="0"/>
                          <a:cs typeface="Arial" panose="020B0604020202020204" pitchFamily="34" charset="0"/>
                        </a:rPr>
                        <a:t>3: </a:t>
                      </a:r>
                      <a:r>
                        <a:rPr lang="en-US" sz="20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complicated by CS, routine PCI of a non-infarct artery at the time of PPCI should not be performed because of the higher risk of death or renal failure.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9711848"/>
                  </a:ext>
                </a:extLst>
              </a:tr>
            </a:tbl>
          </a:graphicData>
        </a:graphic>
      </p:graphicFrame>
      <p:pic>
        <p:nvPicPr>
          <p:cNvPr id="22" name="Graphic 21">
            <a:extLst>
              <a:ext uri="{FF2B5EF4-FFF2-40B4-BE49-F238E27FC236}">
                <a16:creationId xmlns:a16="http://schemas.microsoft.com/office/drawing/2014/main" id="{6366EEEB-5879-8B20-BD85-6DB3653ADC2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2528" y="2617431"/>
            <a:ext cx="806104" cy="806104"/>
          </a:xfrm>
          <a:prstGeom prst="rect">
            <a:avLst/>
          </a:prstGeom>
        </p:spPr>
      </p:pic>
      <p:pic>
        <p:nvPicPr>
          <p:cNvPr id="24" name="Picture 2">
            <a:extLst>
              <a:ext uri="{FF2B5EF4-FFF2-40B4-BE49-F238E27FC236}">
                <a16:creationId xmlns:a16="http://schemas.microsoft.com/office/drawing/2014/main" id="{0EBAA685-F9CF-854A-5D57-AB3219CDCB2C}"/>
              </a:ext>
              <a:ext uri="{C183D7F6-B498-43B3-948B-1728B52AA6E4}">
                <adec:decorative xmlns:adec="http://schemas.microsoft.com/office/drawing/2017/decorative" val="1"/>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66787" y="3800110"/>
            <a:ext cx="806104" cy="806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30D50445-07B0-29D7-E864-ECA18B17D9D1}"/>
              </a:ext>
            </a:extLst>
          </p:cNvPr>
          <p:cNvSpPr>
            <a:spLocks noGrp="1"/>
          </p:cNvSpPr>
          <p:nvPr>
            <p:ph type="body" sz="quarter" idx="13"/>
          </p:nvPr>
        </p:nvSpPr>
        <p:spPr/>
        <p:txBody>
          <a:bodyPr/>
          <a:lstStyle/>
          <a:p>
            <a:r>
              <a:rPr lang="en-US" b="1" dirty="0"/>
              <a:t>Abbreviations: </a:t>
            </a:r>
            <a:r>
              <a:rPr lang="en-US" dirty="0"/>
              <a:t>ACS indicates acute coronary syndrome; CABG, coronary artery bypass graft; STEMI, CS, cardiogenic shock; </a:t>
            </a:r>
            <a:br>
              <a:rPr lang="en-US" dirty="0"/>
            </a:br>
            <a:r>
              <a:rPr lang="en-US" dirty="0"/>
              <a:t>PCI, percutaneous coronary intervention; and PPCI, primary percutaneous coronary intervention.</a:t>
            </a:r>
          </a:p>
        </p:txBody>
      </p:sp>
      <p:sp>
        <p:nvSpPr>
          <p:cNvPr id="4" name="Slide Number Placeholder 3">
            <a:extLst>
              <a:ext uri="{FF2B5EF4-FFF2-40B4-BE49-F238E27FC236}">
                <a16:creationId xmlns:a16="http://schemas.microsoft.com/office/drawing/2014/main" id="{61B6B155-7F68-FE5B-E063-695E836DAFF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343446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C12DD7-D39E-9DA1-E586-AB02DB24A45C}"/>
              </a:ext>
            </a:extLst>
          </p:cNvPr>
          <p:cNvSpPr>
            <a:spLocks noGrp="1"/>
          </p:cNvSpPr>
          <p:nvPr>
            <p:ph type="title"/>
          </p:nvPr>
        </p:nvSpPr>
        <p:spPr/>
        <p:txBody>
          <a:bodyPr/>
          <a:lstStyle/>
          <a:p>
            <a:r>
              <a:rPr lang="en-US" sz="2800" dirty="0"/>
              <a:t>Electrical Complications and Prevention of Sudden </a:t>
            </a:r>
            <a:br>
              <a:rPr lang="en-US" sz="2800" dirty="0"/>
            </a:br>
            <a:r>
              <a:rPr lang="en-US" sz="2800" dirty="0"/>
              <a:t>Cardiac Death After ACS</a:t>
            </a:r>
          </a:p>
        </p:txBody>
      </p:sp>
      <p:sp>
        <p:nvSpPr>
          <p:cNvPr id="7" name="Round Same Side Corner Rectangle 60">
            <a:extLst>
              <a:ext uri="{FF2B5EF4-FFF2-40B4-BE49-F238E27FC236}">
                <a16:creationId xmlns:a16="http://schemas.microsoft.com/office/drawing/2014/main" id="{1120DD3F-B692-E58D-66D8-8C8CC81A0A77}"/>
              </a:ext>
              <a:ext uri="{C183D7F6-B498-43B3-948B-1728B52AA6E4}">
                <adec:decorative xmlns:adec="http://schemas.microsoft.com/office/drawing/2017/decorative" val="1"/>
              </a:ext>
            </a:extLst>
          </p:cNvPr>
          <p:cNvSpPr/>
          <p:nvPr/>
        </p:nvSpPr>
        <p:spPr>
          <a:xfrm>
            <a:off x="3221181" y="2202870"/>
            <a:ext cx="2141229" cy="2640691"/>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8" name="Round Same Side Corner Rectangle 60">
            <a:extLst>
              <a:ext uri="{FF2B5EF4-FFF2-40B4-BE49-F238E27FC236}">
                <a16:creationId xmlns:a16="http://schemas.microsoft.com/office/drawing/2014/main" id="{6FFE1F27-7283-0F85-5FA3-51417DB3A66A}"/>
              </a:ext>
              <a:ext uri="{C183D7F6-B498-43B3-948B-1728B52AA6E4}">
                <adec:decorative xmlns:adec="http://schemas.microsoft.com/office/drawing/2017/decorative" val="1"/>
              </a:ext>
            </a:extLst>
          </p:cNvPr>
          <p:cNvSpPr/>
          <p:nvPr/>
        </p:nvSpPr>
        <p:spPr>
          <a:xfrm>
            <a:off x="841663" y="2220958"/>
            <a:ext cx="2150498" cy="2632295"/>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9" name="Round Same Side Corner Rectangle 60">
            <a:extLst>
              <a:ext uri="{FF2B5EF4-FFF2-40B4-BE49-F238E27FC236}">
                <a16:creationId xmlns:a16="http://schemas.microsoft.com/office/drawing/2014/main" id="{DAE4E231-B965-7766-A6F8-65DA0B8C2E74}"/>
              </a:ext>
              <a:ext uri="{C183D7F6-B498-43B3-948B-1728B52AA6E4}">
                <adec:decorative xmlns:adec="http://schemas.microsoft.com/office/drawing/2017/decorative" val="1"/>
              </a:ext>
            </a:extLst>
          </p:cNvPr>
          <p:cNvSpPr/>
          <p:nvPr/>
        </p:nvSpPr>
        <p:spPr>
          <a:xfrm>
            <a:off x="8063050" y="2199020"/>
            <a:ext cx="3076005" cy="2651464"/>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0" name="Round Same Side Corner Rectangle 60">
            <a:extLst>
              <a:ext uri="{FF2B5EF4-FFF2-40B4-BE49-F238E27FC236}">
                <a16:creationId xmlns:a16="http://schemas.microsoft.com/office/drawing/2014/main" id="{15A9D92D-546E-CA24-0340-A91E83726398}"/>
              </a:ext>
              <a:ext uri="{C183D7F6-B498-43B3-948B-1728B52AA6E4}">
                <adec:decorative xmlns:adec="http://schemas.microsoft.com/office/drawing/2017/decorative" val="1"/>
              </a:ext>
            </a:extLst>
          </p:cNvPr>
          <p:cNvSpPr/>
          <p:nvPr/>
        </p:nvSpPr>
        <p:spPr>
          <a:xfrm>
            <a:off x="5628408" y="2218264"/>
            <a:ext cx="2150498" cy="2623900"/>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5" name="Round Same Side Corner Rectangle 60">
            <a:extLst>
              <a:ext uri="{FF2B5EF4-FFF2-40B4-BE49-F238E27FC236}">
                <a16:creationId xmlns:a16="http://schemas.microsoft.com/office/drawing/2014/main" id="{27BF49F5-5F1E-E2E7-F5CF-2FB4D0F6598A}"/>
              </a:ext>
              <a:ext uri="{C183D7F6-B498-43B3-948B-1728B52AA6E4}">
                <adec:decorative xmlns:adec="http://schemas.microsoft.com/office/drawing/2017/decorative" val="1"/>
              </a:ext>
            </a:extLst>
          </p:cNvPr>
          <p:cNvSpPr/>
          <p:nvPr/>
        </p:nvSpPr>
        <p:spPr>
          <a:xfrm>
            <a:off x="3217717" y="1452913"/>
            <a:ext cx="2141229" cy="677622"/>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6" name="Round Same Side Corner Rectangle 60">
            <a:extLst>
              <a:ext uri="{FF2B5EF4-FFF2-40B4-BE49-F238E27FC236}">
                <a16:creationId xmlns:a16="http://schemas.microsoft.com/office/drawing/2014/main" id="{1D658C69-62C5-1BF3-08B3-F01F7BDB2782}"/>
              </a:ext>
              <a:ext uri="{C183D7F6-B498-43B3-948B-1728B52AA6E4}">
                <adec:decorative xmlns:adec="http://schemas.microsoft.com/office/drawing/2017/decorative" val="1"/>
              </a:ext>
            </a:extLst>
          </p:cNvPr>
          <p:cNvSpPr/>
          <p:nvPr/>
        </p:nvSpPr>
        <p:spPr>
          <a:xfrm>
            <a:off x="838199" y="1453820"/>
            <a:ext cx="2150498" cy="6754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7" name="Round Same Side Corner Rectangle 60">
            <a:extLst>
              <a:ext uri="{FF2B5EF4-FFF2-40B4-BE49-F238E27FC236}">
                <a16:creationId xmlns:a16="http://schemas.microsoft.com/office/drawing/2014/main" id="{DE88D7CD-F6D1-3CFC-9941-9D72FA94B0E7}"/>
              </a:ext>
              <a:ext uri="{C183D7F6-B498-43B3-948B-1728B52AA6E4}">
                <adec:decorative xmlns:adec="http://schemas.microsoft.com/office/drawing/2017/decorative" val="1"/>
              </a:ext>
            </a:extLst>
          </p:cNvPr>
          <p:cNvSpPr/>
          <p:nvPr/>
        </p:nvSpPr>
        <p:spPr>
          <a:xfrm>
            <a:off x="8059586" y="1452461"/>
            <a:ext cx="3076005" cy="6787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8" name="Round Same Side Corner Rectangle 60">
            <a:extLst>
              <a:ext uri="{FF2B5EF4-FFF2-40B4-BE49-F238E27FC236}">
                <a16:creationId xmlns:a16="http://schemas.microsoft.com/office/drawing/2014/main" id="{1D632DA4-0CD9-E2FB-BCA3-256751498596}"/>
              </a:ext>
              <a:ext uri="{C183D7F6-B498-43B3-948B-1728B52AA6E4}">
                <adec:decorative xmlns:adec="http://schemas.microsoft.com/office/drawing/2017/decorative" val="1"/>
              </a:ext>
            </a:extLst>
          </p:cNvPr>
          <p:cNvSpPr/>
          <p:nvPr/>
        </p:nvSpPr>
        <p:spPr>
          <a:xfrm>
            <a:off x="5628408" y="1454724"/>
            <a:ext cx="2150498" cy="673313"/>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1" name="TextBox 20">
            <a:extLst>
              <a:ext uri="{FF2B5EF4-FFF2-40B4-BE49-F238E27FC236}">
                <a16:creationId xmlns:a16="http://schemas.microsoft.com/office/drawing/2014/main" id="{AB784327-51B3-1D46-CC4A-1A34F75E5697}"/>
              </a:ext>
            </a:extLst>
          </p:cNvPr>
          <p:cNvSpPr txBox="1"/>
          <p:nvPr/>
        </p:nvSpPr>
        <p:spPr>
          <a:xfrm>
            <a:off x="852056" y="1477876"/>
            <a:ext cx="2122689" cy="646331"/>
          </a:xfrm>
          <a:prstGeom prst="rect">
            <a:avLst/>
          </a:prstGeom>
          <a:noFill/>
        </p:spPr>
        <p:txBody>
          <a:bodyPr wrap="square">
            <a:spAutoFit/>
          </a:bodyPr>
          <a:lstStyle/>
          <a:p>
            <a:pPr algn="ctr"/>
            <a:r>
              <a:rPr lang="en-US" b="1" dirty="0">
                <a:solidFill>
                  <a:prstClr val="white"/>
                </a:solidFill>
                <a:latin typeface="Lub Dub Bold" panose="020B0803030403020204" pitchFamily="34" charset="0"/>
                <a:cs typeface="Lato"/>
              </a:rPr>
              <a:t>Ventricular Arrhythmias</a:t>
            </a:r>
          </a:p>
        </p:txBody>
      </p:sp>
      <p:sp>
        <p:nvSpPr>
          <p:cNvPr id="11" name="TextBox 10">
            <a:extLst>
              <a:ext uri="{FF2B5EF4-FFF2-40B4-BE49-F238E27FC236}">
                <a16:creationId xmlns:a16="http://schemas.microsoft.com/office/drawing/2014/main" id="{625AD1FA-B408-71B5-4F6B-CB858B2060FF}"/>
              </a:ext>
            </a:extLst>
          </p:cNvPr>
          <p:cNvSpPr txBox="1"/>
          <p:nvPr/>
        </p:nvSpPr>
        <p:spPr>
          <a:xfrm>
            <a:off x="841664" y="2288549"/>
            <a:ext cx="2141228" cy="2462213"/>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post MI, implantable cardioverter-defibrillator  implantation is recommended in selected patients with an LVEF ≤40%  at least 40 days post MI and at least 90 days post revascularization to reduce death.*</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rPr>
              <a:t>(Class 1)</a:t>
            </a:r>
          </a:p>
        </p:txBody>
      </p:sp>
      <p:sp>
        <p:nvSpPr>
          <p:cNvPr id="22" name="TextBox 21">
            <a:extLst>
              <a:ext uri="{FF2B5EF4-FFF2-40B4-BE49-F238E27FC236}">
                <a16:creationId xmlns:a16="http://schemas.microsoft.com/office/drawing/2014/main" id="{66439679-A138-1126-6C68-E9575338B819}"/>
              </a:ext>
            </a:extLst>
          </p:cNvPr>
          <p:cNvSpPr txBox="1"/>
          <p:nvPr/>
        </p:nvSpPr>
        <p:spPr>
          <a:xfrm>
            <a:off x="3217719" y="1477876"/>
            <a:ext cx="2122689" cy="646331"/>
          </a:xfrm>
          <a:prstGeom prst="rect">
            <a:avLst/>
          </a:prstGeom>
          <a:noFill/>
        </p:spPr>
        <p:txBody>
          <a:bodyPr wrap="square">
            <a:spAutoFit/>
          </a:bodyPr>
          <a:lstStyle/>
          <a:p>
            <a:pPr algn="ctr"/>
            <a:r>
              <a:rPr lang="en-US" b="1" dirty="0">
                <a:solidFill>
                  <a:prstClr val="white"/>
                </a:solidFill>
                <a:latin typeface="Lub Dub Bold" panose="020B0803030403020204" pitchFamily="34" charset="0"/>
                <a:cs typeface="Lato"/>
              </a:rPr>
              <a:t>Ventricular Arrhythmias</a:t>
            </a:r>
          </a:p>
        </p:txBody>
      </p:sp>
      <p:sp>
        <p:nvSpPr>
          <p:cNvPr id="12" name="TextBox 11">
            <a:extLst>
              <a:ext uri="{FF2B5EF4-FFF2-40B4-BE49-F238E27FC236}">
                <a16:creationId xmlns:a16="http://schemas.microsoft.com/office/drawing/2014/main" id="{86F243C9-C75E-EB93-836D-B3D3D0DA7DA6}"/>
              </a:ext>
            </a:extLst>
          </p:cNvPr>
          <p:cNvSpPr txBox="1"/>
          <p:nvPr/>
        </p:nvSpPr>
        <p:spPr>
          <a:xfrm>
            <a:off x="3248596" y="2288549"/>
            <a:ext cx="2081679" cy="2031325"/>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post ACS, ICD implantation is reasonable in patients with clinically relevant ventricular arrhythmias more than 48 hours and within 40 days post MI to improve survival.*</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rPr>
              <a:t>(Class 2a)</a:t>
            </a:r>
          </a:p>
        </p:txBody>
      </p:sp>
      <p:sp>
        <p:nvSpPr>
          <p:cNvPr id="23" name="TextBox 22">
            <a:extLst>
              <a:ext uri="{FF2B5EF4-FFF2-40B4-BE49-F238E27FC236}">
                <a16:creationId xmlns:a16="http://schemas.microsoft.com/office/drawing/2014/main" id="{7510DF88-4756-141C-A254-7AEE8985C791}"/>
              </a:ext>
            </a:extLst>
          </p:cNvPr>
          <p:cNvSpPr txBox="1"/>
          <p:nvPr/>
        </p:nvSpPr>
        <p:spPr>
          <a:xfrm>
            <a:off x="5638801" y="1477876"/>
            <a:ext cx="2122689" cy="646331"/>
          </a:xfrm>
          <a:prstGeom prst="rect">
            <a:avLst/>
          </a:prstGeom>
          <a:noFill/>
        </p:spPr>
        <p:txBody>
          <a:bodyPr wrap="square">
            <a:spAutoFit/>
          </a:bodyPr>
          <a:lstStyle/>
          <a:p>
            <a:pPr algn="ctr"/>
            <a:r>
              <a:rPr lang="en-US" b="1" dirty="0">
                <a:solidFill>
                  <a:prstClr val="white"/>
                </a:solidFill>
                <a:latin typeface="Lub Dub Bold" panose="020B0803030403020204" pitchFamily="34" charset="0"/>
                <a:cs typeface="Lato"/>
              </a:rPr>
              <a:t>Ventricular Arrhythmias</a:t>
            </a:r>
          </a:p>
        </p:txBody>
      </p:sp>
      <p:sp>
        <p:nvSpPr>
          <p:cNvPr id="13" name="TextBox 12">
            <a:extLst>
              <a:ext uri="{FF2B5EF4-FFF2-40B4-BE49-F238E27FC236}">
                <a16:creationId xmlns:a16="http://schemas.microsoft.com/office/drawing/2014/main" id="{9B2B6189-75A9-5FD1-885A-088CAE36F76C}"/>
              </a:ext>
            </a:extLst>
          </p:cNvPr>
          <p:cNvSpPr txBox="1"/>
          <p:nvPr/>
        </p:nvSpPr>
        <p:spPr>
          <a:xfrm>
            <a:off x="5669939" y="2288549"/>
            <a:ext cx="2081679" cy="1600438"/>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early after MI, usefulness of a temporary wearable cardioverter-defibrillator is uncertain in patients with an LVEF ≤35% to improve survival.</a:t>
            </a:r>
          </a:p>
          <a:p>
            <a:pPr algn="ctr"/>
            <a:r>
              <a:rPr lang="en-US" sz="1400" b="1" dirty="0">
                <a:solidFill>
                  <a:schemeClr val="tx1"/>
                </a:solidFill>
                <a:latin typeface="Lub Dub Condensed" panose="020B0506030403020204" pitchFamily="34" charset="0"/>
              </a:rPr>
              <a:t>(Class 2b)</a:t>
            </a:r>
            <a:endPar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endParaRPr>
          </a:p>
        </p:txBody>
      </p:sp>
      <p:sp>
        <p:nvSpPr>
          <p:cNvPr id="24" name="TextBox 23">
            <a:extLst>
              <a:ext uri="{FF2B5EF4-FFF2-40B4-BE49-F238E27FC236}">
                <a16:creationId xmlns:a16="http://schemas.microsoft.com/office/drawing/2014/main" id="{304D04A2-AF36-84DF-1A18-4A4152A872CC}"/>
              </a:ext>
            </a:extLst>
          </p:cNvPr>
          <p:cNvSpPr txBox="1"/>
          <p:nvPr/>
        </p:nvSpPr>
        <p:spPr>
          <a:xfrm>
            <a:off x="8080225" y="1616375"/>
            <a:ext cx="3044977" cy="369332"/>
          </a:xfrm>
          <a:prstGeom prst="rect">
            <a:avLst/>
          </a:prstGeom>
          <a:noFill/>
        </p:spPr>
        <p:txBody>
          <a:bodyPr wrap="square">
            <a:spAutoFit/>
          </a:bodyPr>
          <a:lstStyle/>
          <a:p>
            <a:pPr algn="ctr"/>
            <a:r>
              <a:rPr lang="en-US" b="1" dirty="0" err="1">
                <a:solidFill>
                  <a:prstClr val="white"/>
                </a:solidFill>
                <a:latin typeface="Lub Dub Bold" panose="020B0803030403020204" pitchFamily="34" charset="0"/>
                <a:cs typeface="Lato"/>
              </a:rPr>
              <a:t>Bradyarrhythmias</a:t>
            </a:r>
            <a:r>
              <a:rPr lang="en-US" b="1" dirty="0">
                <a:solidFill>
                  <a:prstClr val="white"/>
                </a:solidFill>
                <a:latin typeface="Lub Dub Bold" panose="020B0803030403020204" pitchFamily="34" charset="0"/>
                <a:cs typeface="Lato"/>
              </a:rPr>
              <a:t> </a:t>
            </a:r>
          </a:p>
        </p:txBody>
      </p:sp>
      <p:sp>
        <p:nvSpPr>
          <p:cNvPr id="14" name="TextBox 13">
            <a:extLst>
              <a:ext uri="{FF2B5EF4-FFF2-40B4-BE49-F238E27FC236}">
                <a16:creationId xmlns:a16="http://schemas.microsoft.com/office/drawing/2014/main" id="{DD03F106-CB16-0C8D-1FCE-262F2275F190}"/>
              </a:ext>
            </a:extLst>
          </p:cNvPr>
          <p:cNvSpPr txBox="1"/>
          <p:nvPr/>
        </p:nvSpPr>
        <p:spPr>
          <a:xfrm>
            <a:off x="8042564" y="2288549"/>
            <a:ext cx="3138054" cy="2031325"/>
          </a:xfrm>
          <a:prstGeom prst="rect">
            <a:avLst/>
          </a:prstGeom>
          <a:noFill/>
        </p:spPr>
        <p:txBody>
          <a:bodyPr wrap="square">
            <a:spAutoFit/>
          </a:bodyPr>
          <a:lstStyle/>
          <a:p>
            <a:pPr algn="ctr"/>
            <a:r>
              <a:rPr lang="en-US" sz="1400" b="1" dirty="0">
                <a:solidFill>
                  <a:schemeClr val="tx1"/>
                </a:solidFill>
                <a:latin typeface="Lub Dub Condensed" panose="020B0506030403020204" pitchFamily="34" charset="0"/>
              </a:rPr>
              <a:t>In patients presenting with an acute MI with sustained evidence of second-degree Mobitz type II atrioventricular block, high-grade atrioventricular block, alternating bundle-branch block, or third-degree atrioventricular block (persistent or </a:t>
            </a:r>
            <a:r>
              <a:rPr lang="en-US" sz="1400" b="1" dirty="0" err="1">
                <a:solidFill>
                  <a:schemeClr val="tx1"/>
                </a:solidFill>
                <a:latin typeface="Lub Dub Condensed" panose="020B0506030403020204" pitchFamily="34" charset="0"/>
              </a:rPr>
              <a:t>infranodal</a:t>
            </a:r>
            <a:r>
              <a:rPr lang="en-US" sz="1400" b="1" dirty="0">
                <a:solidFill>
                  <a:schemeClr val="tx1"/>
                </a:solidFill>
                <a:latin typeface="Lub Dub Condensed" panose="020B0506030403020204" pitchFamily="34" charset="0"/>
              </a:rPr>
              <a:t>), permanent pacing is indicated.†</a:t>
            </a:r>
            <a:endParaRPr kumimoji="0" lang="en-US" sz="1400" b="1" i="0" u="none" strike="noStrike" kern="1200" cap="none" spc="0" normalizeH="0" baseline="0" noProof="0" dirty="0">
              <a:ln>
                <a:noFill/>
              </a:ln>
              <a:solidFill>
                <a:schemeClr val="tx1"/>
              </a:solidFill>
              <a:effectLst/>
              <a:uLnTx/>
              <a:uFillTx/>
              <a:latin typeface="Lub Dub Condensed" panose="020B0506030403020204" pitchFamily="34" charset="0"/>
            </a:endParaRPr>
          </a:p>
          <a:p>
            <a:pPr algn="ctr"/>
            <a:r>
              <a:rPr lang="en-US" sz="1400" b="1" dirty="0">
                <a:latin typeface="Lub Dub Condensed" panose="020B0506030403020204" pitchFamily="34" charset="0"/>
              </a:rPr>
              <a:t>(Class 1)</a:t>
            </a:r>
          </a:p>
        </p:txBody>
      </p:sp>
      <p:sp>
        <p:nvSpPr>
          <p:cNvPr id="26" name="TextBox 25">
            <a:extLst>
              <a:ext uri="{FF2B5EF4-FFF2-40B4-BE49-F238E27FC236}">
                <a16:creationId xmlns:a16="http://schemas.microsoft.com/office/drawing/2014/main" id="{36FA3291-7CC3-1411-AB03-A1488F6B6F2A}"/>
              </a:ext>
            </a:extLst>
          </p:cNvPr>
          <p:cNvSpPr txBox="1"/>
          <p:nvPr/>
        </p:nvSpPr>
        <p:spPr>
          <a:xfrm>
            <a:off x="1227860" y="5150192"/>
            <a:ext cx="9736281" cy="564257"/>
          </a:xfrm>
          <a:prstGeom prst="rect">
            <a:avLst/>
          </a:prstGeom>
          <a:noFill/>
        </p:spPr>
        <p:txBody>
          <a:bodyPr wrap="square">
            <a:spAutoFit/>
          </a:bodyPr>
          <a:lstStyle/>
          <a:p>
            <a:pPr marL="0" marR="0" algn="ctr">
              <a:spcAft>
                <a:spcPts val="800"/>
              </a:spcAft>
            </a:pPr>
            <a:r>
              <a:rPr lang="en-US" sz="1200" b="1" i="1" dirty="0">
                <a:effectLst/>
                <a:latin typeface="Lub Dub Condensed" panose="020B0506030403020204" pitchFamily="34" charset="0"/>
                <a:ea typeface="Times New Roman" panose="02020603050405020304" pitchFamily="18" charset="0"/>
              </a:rPr>
              <a:t>*</a:t>
            </a:r>
            <a:r>
              <a:rPr lang="en-US" sz="1200" i="1" dirty="0">
                <a:effectLst/>
                <a:latin typeface="Lub Dub Condensed" panose="020B0506030403020204" pitchFamily="34" charset="0"/>
                <a:ea typeface="Times New Roman" panose="02020603050405020304" pitchFamily="18" charset="0"/>
              </a:rPr>
              <a:t>Adapted from 2017 AHA/ACC/HRS Guideline for Management of Patients With Ventricular Arrhythmias and the Prevention of Sudden Cardiac Death</a:t>
            </a:r>
          </a:p>
          <a:p>
            <a:pPr marL="0" marR="0" algn="ctr">
              <a:spcAft>
                <a:spcPts val="800"/>
              </a:spcAft>
            </a:pPr>
            <a:r>
              <a:rPr lang="en-US" sz="1200" i="1" dirty="0">
                <a:effectLst/>
                <a:latin typeface="Lub Dub Condensed" panose="020B0506030403020204" pitchFamily="34" charset="0"/>
                <a:ea typeface="Times New Roman" panose="02020603050405020304" pitchFamily="18" charset="0"/>
              </a:rPr>
              <a:t>†Adapted from 2018 ACC/AHA/HRS Guideline on the Evaluation and Management of Patients With Bradycardia and Cardiac Conduction Delay</a:t>
            </a:r>
          </a:p>
        </p:txBody>
      </p:sp>
      <p:sp>
        <p:nvSpPr>
          <p:cNvPr id="6" name="Text Placeholder 5">
            <a:extLst>
              <a:ext uri="{FF2B5EF4-FFF2-40B4-BE49-F238E27FC236}">
                <a16:creationId xmlns:a16="http://schemas.microsoft.com/office/drawing/2014/main" id="{3C8FC94D-E201-CC42-66A8-A2001D203CF9}"/>
              </a:ext>
            </a:extLst>
          </p:cNvPr>
          <p:cNvSpPr>
            <a:spLocks noGrp="1"/>
          </p:cNvSpPr>
          <p:nvPr>
            <p:ph type="body" sz="quarter" idx="13"/>
          </p:nvPr>
        </p:nvSpPr>
        <p:spPr>
          <a:xfrm>
            <a:off x="2956776" y="5873961"/>
            <a:ext cx="6278448" cy="421493"/>
          </a:xfrm>
        </p:spPr>
        <p:txBody>
          <a:bodyPr/>
          <a:lstStyle/>
          <a:p>
            <a:r>
              <a:rPr lang="en-US" b="1" dirty="0"/>
              <a:t>Abbreviations: </a:t>
            </a:r>
            <a:r>
              <a:rPr lang="en-US" dirty="0"/>
              <a:t>ACS indicates acute coronary syndrome; ICD, implantable cardioverter defibrillator; LVEF, left ventricular ejection fraction;  and MI, myocardial infarction.</a:t>
            </a:r>
          </a:p>
        </p:txBody>
      </p:sp>
      <p:sp>
        <p:nvSpPr>
          <p:cNvPr id="27" name="Slide Number Placeholder 26">
            <a:extLst>
              <a:ext uri="{FF2B5EF4-FFF2-40B4-BE49-F238E27FC236}">
                <a16:creationId xmlns:a16="http://schemas.microsoft.com/office/drawing/2014/main" id="{E557BC4C-9EAC-3E04-1684-B27A63DF7B9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51322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ED25-357C-3C1A-DE90-0B4BA40898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DB4230-50D1-7258-7484-D793E76055CA}"/>
              </a:ext>
              <a:ext uri="{C183D7F6-B498-43B3-948B-1728B52AA6E4}">
                <adec:decorative xmlns:adec="http://schemas.microsoft.com/office/drawing/2017/decorative" val="1"/>
              </a:ext>
            </a:extLst>
          </p:cNvPr>
          <p:cNvSpPr txBox="1"/>
          <p:nvPr/>
        </p:nvSpPr>
        <p:spPr>
          <a:xfrm>
            <a:off x="729648" y="1154971"/>
            <a:ext cx="2491534"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80067E29-6D79-8DA9-B425-ADE908FE3476}"/>
              </a:ext>
              <a:ext uri="{C183D7F6-B498-43B3-948B-1728B52AA6E4}">
                <adec:decorative xmlns:adec="http://schemas.microsoft.com/office/drawing/2017/decorative" val="1"/>
              </a:ext>
            </a:extLst>
          </p:cNvPr>
          <p:cNvSpPr txBox="1"/>
          <p:nvPr/>
        </p:nvSpPr>
        <p:spPr>
          <a:xfrm>
            <a:off x="3761508" y="1154971"/>
            <a:ext cx="2119747"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0" name="TextBox 19">
            <a:extLst>
              <a:ext uri="{FF2B5EF4-FFF2-40B4-BE49-F238E27FC236}">
                <a16:creationId xmlns:a16="http://schemas.microsoft.com/office/drawing/2014/main" id="{35A60D5E-1A95-6786-6DC6-41F03012D1E4}"/>
              </a:ext>
              <a:ext uri="{C183D7F6-B498-43B3-948B-1728B52AA6E4}">
                <adec:decorative xmlns:adec="http://schemas.microsoft.com/office/drawing/2017/decorative" val="1"/>
              </a:ext>
            </a:extLst>
          </p:cNvPr>
          <p:cNvSpPr txBox="1"/>
          <p:nvPr/>
        </p:nvSpPr>
        <p:spPr>
          <a:xfrm>
            <a:off x="6378839" y="1154971"/>
            <a:ext cx="2089752"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1" name="TextBox 20">
            <a:extLst>
              <a:ext uri="{FF2B5EF4-FFF2-40B4-BE49-F238E27FC236}">
                <a16:creationId xmlns:a16="http://schemas.microsoft.com/office/drawing/2014/main" id="{6937912C-6B19-9221-D955-8D19481755C9}"/>
              </a:ext>
              <a:ext uri="{C183D7F6-B498-43B3-948B-1728B52AA6E4}">
                <adec:decorative xmlns:adec="http://schemas.microsoft.com/office/drawing/2017/decorative" val="1"/>
              </a:ext>
            </a:extLst>
          </p:cNvPr>
          <p:cNvSpPr txBox="1"/>
          <p:nvPr/>
        </p:nvSpPr>
        <p:spPr>
          <a:xfrm>
            <a:off x="9018130" y="1144580"/>
            <a:ext cx="2297570" cy="403665"/>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 name="Title 1">
            <a:extLst>
              <a:ext uri="{FF2B5EF4-FFF2-40B4-BE49-F238E27FC236}">
                <a16:creationId xmlns:a16="http://schemas.microsoft.com/office/drawing/2014/main" id="{1D6437D1-0956-5BBE-0C47-FB2A23416D26}"/>
              </a:ext>
            </a:extLst>
          </p:cNvPr>
          <p:cNvSpPr>
            <a:spLocks noGrp="1"/>
          </p:cNvSpPr>
          <p:nvPr>
            <p:ph type="title"/>
          </p:nvPr>
        </p:nvSpPr>
        <p:spPr/>
        <p:txBody>
          <a:bodyPr/>
          <a:lstStyle/>
          <a:p>
            <a:r>
              <a:rPr lang="en-US" sz="2800" dirty="0"/>
              <a:t> In-Hospital Issues in the Management of ACS </a:t>
            </a:r>
          </a:p>
        </p:txBody>
      </p:sp>
      <p:sp>
        <p:nvSpPr>
          <p:cNvPr id="14" name="TextBox 13">
            <a:extLst>
              <a:ext uri="{FF2B5EF4-FFF2-40B4-BE49-F238E27FC236}">
                <a16:creationId xmlns:a16="http://schemas.microsoft.com/office/drawing/2014/main" id="{0943D8EA-5A02-CBBA-74A8-74E5222DE704}"/>
              </a:ext>
            </a:extLst>
          </p:cNvPr>
          <p:cNvSpPr txBox="1"/>
          <p:nvPr/>
        </p:nvSpPr>
        <p:spPr>
          <a:xfrm>
            <a:off x="649224" y="1225142"/>
            <a:ext cx="2623667" cy="307777"/>
          </a:xfrm>
          <a:prstGeom prst="rect">
            <a:avLst/>
          </a:prstGeom>
          <a:noFill/>
        </p:spPr>
        <p:txBody>
          <a:bodyPr wrap="square">
            <a:spAutoFit/>
          </a:bodyPr>
          <a:lstStyle/>
          <a:p>
            <a:pPr algn="ctr"/>
            <a:r>
              <a:rPr lang="en-US" sz="1400" b="1" kern="0" dirty="0">
                <a:solidFill>
                  <a:schemeClr val="bg1"/>
                </a:solidFill>
                <a:effectLst/>
                <a:latin typeface="Lub Dub Bold" panose="020B0803030403020204" pitchFamily="34" charset="0"/>
                <a:ea typeface="Aptos" panose="020B0004020202020204" pitchFamily="34" charset="0"/>
                <a:cs typeface="Calibri" panose="020F0502020204030204" pitchFamily="34" charset="0"/>
              </a:rPr>
              <a:t>Cardiac Intensive Care Unit </a:t>
            </a:r>
            <a:endParaRPr lang="en-US" sz="1400" b="1" dirty="0">
              <a:solidFill>
                <a:schemeClr val="bg1"/>
              </a:solidFill>
              <a:latin typeface="Lub Dub Bold" panose="020B0803030403020204" pitchFamily="34" charset="0"/>
            </a:endParaRPr>
          </a:p>
        </p:txBody>
      </p:sp>
      <p:sp>
        <p:nvSpPr>
          <p:cNvPr id="6" name="TextBox 5">
            <a:extLst>
              <a:ext uri="{FF2B5EF4-FFF2-40B4-BE49-F238E27FC236}">
                <a16:creationId xmlns:a16="http://schemas.microsoft.com/office/drawing/2014/main" id="{25C152C5-012B-1CA3-AD85-B31B5EA643F2}"/>
              </a:ext>
              <a:ext uri="{C183D7F6-B498-43B3-948B-1728B52AA6E4}">
                <adec:decorative xmlns:adec="http://schemas.microsoft.com/office/drawing/2017/decorative" val="1"/>
              </a:ext>
            </a:extLst>
          </p:cNvPr>
          <p:cNvSpPr txBox="1"/>
          <p:nvPr/>
        </p:nvSpPr>
        <p:spPr>
          <a:xfrm>
            <a:off x="717933" y="3042359"/>
            <a:ext cx="2481807" cy="190151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endParaRPr lang="en-US" sz="1200" b="0" dirty="0"/>
          </a:p>
        </p:txBody>
      </p:sp>
      <p:sp>
        <p:nvSpPr>
          <p:cNvPr id="23" name="TextBox 22">
            <a:extLst>
              <a:ext uri="{FF2B5EF4-FFF2-40B4-BE49-F238E27FC236}">
                <a16:creationId xmlns:a16="http://schemas.microsoft.com/office/drawing/2014/main" id="{3649D6E0-EF76-D99A-A472-0FEF3B3FBF9A}"/>
              </a:ext>
            </a:extLst>
          </p:cNvPr>
          <p:cNvSpPr txBox="1"/>
          <p:nvPr/>
        </p:nvSpPr>
        <p:spPr>
          <a:xfrm>
            <a:off x="761135" y="3164900"/>
            <a:ext cx="2376920" cy="1600438"/>
          </a:xfrm>
          <a:prstGeom prst="rect">
            <a:avLst/>
          </a:prstGeom>
          <a:noFill/>
        </p:spPr>
        <p:txBody>
          <a:bodyPr wrap="square">
            <a:spAutoFit/>
          </a:bodyPr>
          <a:lstStyle/>
          <a:p>
            <a:pPr algn="l"/>
            <a:r>
              <a:rPr lang="en-US" sz="1400" b="1" dirty="0">
                <a:solidFill>
                  <a:schemeClr val="bg1"/>
                </a:solidFill>
                <a:latin typeface="Lub Dub Condensed" panose="020B0506030403020204" pitchFamily="34" charset="0"/>
              </a:rPr>
              <a:t>ACS and any of the following:</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Ongoing angina</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Hemodynamic instability</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Uncontrolled arrhythmias</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Suboptimal reperfusion</a:t>
            </a:r>
          </a:p>
          <a:p>
            <a:pPr marL="395288" indent="-285750" algn="l">
              <a:buFont typeface="Arial" panose="020B0604020202020204" pitchFamily="34" charset="0"/>
              <a:buChar char="•"/>
            </a:pPr>
            <a:r>
              <a:rPr lang="en-US" sz="1400" dirty="0">
                <a:solidFill>
                  <a:schemeClr val="bg1"/>
                </a:solidFill>
                <a:latin typeface="Lub Dub Condensed" panose="020B0506030403020204" pitchFamily="34" charset="0"/>
              </a:rPr>
              <a:t>Cardiogenic shock</a:t>
            </a:r>
          </a:p>
        </p:txBody>
      </p:sp>
      <p:sp>
        <p:nvSpPr>
          <p:cNvPr id="7" name="Round Same Side Corner Rectangle 60">
            <a:extLst>
              <a:ext uri="{FF2B5EF4-FFF2-40B4-BE49-F238E27FC236}">
                <a16:creationId xmlns:a16="http://schemas.microsoft.com/office/drawing/2014/main" id="{ACEA90A5-D441-9E5C-349C-527B5F04916A}"/>
              </a:ext>
              <a:ext uri="{C183D7F6-B498-43B3-948B-1728B52AA6E4}">
                <adec:decorative xmlns:adec="http://schemas.microsoft.com/office/drawing/2017/decorative" val="1"/>
              </a:ext>
            </a:extLst>
          </p:cNvPr>
          <p:cNvSpPr/>
          <p:nvPr/>
        </p:nvSpPr>
        <p:spPr>
          <a:xfrm>
            <a:off x="717932" y="4955472"/>
            <a:ext cx="2481807" cy="601310"/>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25" name="TextBox 24">
            <a:extLst>
              <a:ext uri="{FF2B5EF4-FFF2-40B4-BE49-F238E27FC236}">
                <a16:creationId xmlns:a16="http://schemas.microsoft.com/office/drawing/2014/main" id="{F46AF59D-8A1F-F007-0254-5D7C83C0DC1C}"/>
              </a:ext>
            </a:extLst>
          </p:cNvPr>
          <p:cNvSpPr txBox="1"/>
          <p:nvPr/>
        </p:nvSpPr>
        <p:spPr>
          <a:xfrm>
            <a:off x="716973" y="4996982"/>
            <a:ext cx="2441863" cy="523220"/>
          </a:xfrm>
          <a:prstGeom prst="rect">
            <a:avLst/>
          </a:prstGeom>
          <a:noFill/>
        </p:spPr>
        <p:txBody>
          <a:bodyPr wrap="square">
            <a:spAutoFit/>
          </a:bodyP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Admit</a:t>
            </a:r>
            <a:r>
              <a:rPr kumimoji="0" lang="en-US" sz="1400" b="1" i="0" u="none" strike="noStrike" kern="1200" cap="none" spc="0" normalizeH="0" noProof="0" dirty="0">
                <a:ln>
                  <a:noFill/>
                </a:ln>
                <a:solidFill>
                  <a:schemeClr val="tx1"/>
                </a:solidFill>
                <a:effectLst/>
                <a:uLnTx/>
                <a:uFillTx/>
                <a:latin typeface="Lub Dub Condensed" panose="020B0506030403020204"/>
              </a:rPr>
              <a:t> to CICU</a:t>
            </a: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8" name="Round Same Side Corner Rectangle 60">
            <a:extLst>
              <a:ext uri="{FF2B5EF4-FFF2-40B4-BE49-F238E27FC236}">
                <a16:creationId xmlns:a16="http://schemas.microsoft.com/office/drawing/2014/main" id="{E6E275A4-7307-A2FA-B994-9559B4D7C904}"/>
              </a:ext>
              <a:ext uri="{C183D7F6-B498-43B3-948B-1728B52AA6E4}">
                <adec:decorative xmlns:adec="http://schemas.microsoft.com/office/drawing/2017/decorative" val="1"/>
              </a:ext>
            </a:extLst>
          </p:cNvPr>
          <p:cNvSpPr/>
          <p:nvPr/>
        </p:nvSpPr>
        <p:spPr>
          <a:xfrm>
            <a:off x="9018980" y="3006166"/>
            <a:ext cx="2331663" cy="2526361"/>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9" name="Round Same Side Corner Rectangle 60">
            <a:extLst>
              <a:ext uri="{FF2B5EF4-FFF2-40B4-BE49-F238E27FC236}">
                <a16:creationId xmlns:a16="http://schemas.microsoft.com/office/drawing/2014/main" id="{D0821BBA-74C8-B91A-FF23-B642301171D5}"/>
              </a:ext>
              <a:ext uri="{C183D7F6-B498-43B3-948B-1728B52AA6E4}">
                <adec:decorative xmlns:adec="http://schemas.microsoft.com/office/drawing/2017/decorative" val="1"/>
              </a:ext>
            </a:extLst>
          </p:cNvPr>
          <p:cNvSpPr/>
          <p:nvPr/>
        </p:nvSpPr>
        <p:spPr>
          <a:xfrm>
            <a:off x="3748134" y="3006166"/>
            <a:ext cx="2124351" cy="2550616"/>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sp>
        <p:nvSpPr>
          <p:cNvPr id="10" name="Round Same Side Corner Rectangle 60">
            <a:extLst>
              <a:ext uri="{FF2B5EF4-FFF2-40B4-BE49-F238E27FC236}">
                <a16:creationId xmlns:a16="http://schemas.microsoft.com/office/drawing/2014/main" id="{DB2A7D54-61A8-CBA9-4569-C36375A2C9B3}"/>
              </a:ext>
              <a:ext uri="{C183D7F6-B498-43B3-948B-1728B52AA6E4}">
                <adec:decorative xmlns:adec="http://schemas.microsoft.com/office/drawing/2017/decorative" val="1"/>
              </a:ext>
            </a:extLst>
          </p:cNvPr>
          <p:cNvSpPr/>
          <p:nvPr/>
        </p:nvSpPr>
        <p:spPr>
          <a:xfrm>
            <a:off x="6384785" y="3006166"/>
            <a:ext cx="2086761" cy="2550616"/>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p:txBody>
      </p:sp>
      <p:pic>
        <p:nvPicPr>
          <p:cNvPr id="11" name="Picture 2">
            <a:extLst>
              <a:ext uri="{FF2B5EF4-FFF2-40B4-BE49-F238E27FC236}">
                <a16:creationId xmlns:a16="http://schemas.microsoft.com/office/drawing/2014/main" id="{A90BEAA4-2220-0A5F-A941-374C6822EE5F}"/>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18980" y="1551317"/>
            <a:ext cx="2301913" cy="14085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DF65400D-472C-4E37-AB44-4602CDFFD6E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59901" y="1551318"/>
            <a:ext cx="2124351" cy="14085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E343165E-824D-7132-E60D-F0D964C1881E}"/>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6734" y="1551317"/>
            <a:ext cx="2481806" cy="14085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9250FC-21AA-C9A3-31B4-A7E4E1DA3CE4}"/>
              </a:ext>
            </a:extLst>
          </p:cNvPr>
          <p:cNvSpPr txBox="1"/>
          <p:nvPr/>
        </p:nvSpPr>
        <p:spPr>
          <a:xfrm>
            <a:off x="3777059" y="1225142"/>
            <a:ext cx="2086761" cy="307777"/>
          </a:xfrm>
          <a:prstGeom prst="rect">
            <a:avLst/>
          </a:prstGeom>
          <a:noFill/>
        </p:spPr>
        <p:txBody>
          <a:bodyPr wrap="square">
            <a:spAutoFit/>
          </a:bodyPr>
          <a:lstStyle/>
          <a:p>
            <a:pPr algn="ctr"/>
            <a:r>
              <a:rPr lang="en-US" sz="1400" b="1" kern="0" dirty="0">
                <a:solidFill>
                  <a:schemeClr val="bg1"/>
                </a:solidFill>
                <a:effectLst/>
                <a:latin typeface="Lub Dub Bold" panose="020B0803030403020204" pitchFamily="34" charset="0"/>
                <a:ea typeface="Aptos" panose="020B0004020202020204" pitchFamily="34" charset="0"/>
                <a:cs typeface="Calibri" panose="020F0502020204030204" pitchFamily="34" charset="0"/>
              </a:rPr>
              <a:t>Telemetry Monitoring</a:t>
            </a:r>
            <a:endParaRPr lang="en-US" sz="1400" b="1" dirty="0">
              <a:solidFill>
                <a:schemeClr val="bg1"/>
              </a:solidFill>
              <a:latin typeface="Lub Dub Bold" panose="020B0803030403020204" pitchFamily="34" charset="0"/>
            </a:endParaRPr>
          </a:p>
        </p:txBody>
      </p:sp>
      <p:sp>
        <p:nvSpPr>
          <p:cNvPr id="27" name="TextBox 26">
            <a:extLst>
              <a:ext uri="{FF2B5EF4-FFF2-40B4-BE49-F238E27FC236}">
                <a16:creationId xmlns:a16="http://schemas.microsoft.com/office/drawing/2014/main" id="{5C444138-552D-C47B-C728-9CDFC0A56B37}"/>
              </a:ext>
            </a:extLst>
          </p:cNvPr>
          <p:cNvSpPr txBox="1"/>
          <p:nvPr/>
        </p:nvSpPr>
        <p:spPr>
          <a:xfrm>
            <a:off x="3784889" y="3220272"/>
            <a:ext cx="2065193" cy="1815882"/>
          </a:xfrm>
          <a:prstGeom prst="rect">
            <a:avLst/>
          </a:prstGeom>
          <a:noFill/>
        </p:spPr>
        <p:txBody>
          <a:bodyPr wrap="square">
            <a:spAutoFit/>
          </a:bodyPr>
          <a:lstStyle/>
          <a:p>
            <a:pPr algn="ctr"/>
            <a:r>
              <a:rPr lang="en-US" sz="1400" b="1" dirty="0">
                <a:solidFill>
                  <a:schemeClr val="tx1"/>
                </a:solidFill>
                <a:latin typeface="Lub Dub Condensed" panose="020B0506030403020204"/>
              </a:rPr>
              <a:t>In ACS patients, telemetry monitoring is recommended to reduce cardiovascular events with duration determined by cardiac risk. </a:t>
            </a:r>
          </a:p>
          <a:p>
            <a:pPr algn="ctr"/>
            <a:endParaRPr kumimoji="0" lang="en-US" sz="1400" b="1" i="0" u="none" strike="noStrike" kern="1200" cap="none" spc="0" normalizeH="0" noProof="0" dirty="0">
              <a:ln>
                <a:noFill/>
              </a:ln>
              <a:solidFill>
                <a:schemeClr val="tx1"/>
              </a:solidFill>
              <a:effectLst/>
              <a:uLnTx/>
              <a:uFillTx/>
              <a:latin typeface="Lub Dub Condensed" panose="020B0506030403020204"/>
            </a:endParaRP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 (Class 1)</a:t>
            </a:r>
          </a:p>
        </p:txBody>
      </p:sp>
      <p:sp>
        <p:nvSpPr>
          <p:cNvPr id="17" name="TextBox 16">
            <a:extLst>
              <a:ext uri="{FF2B5EF4-FFF2-40B4-BE49-F238E27FC236}">
                <a16:creationId xmlns:a16="http://schemas.microsoft.com/office/drawing/2014/main" id="{1980BEAD-699C-C5B9-49D5-D1120A086299}"/>
              </a:ext>
            </a:extLst>
          </p:cNvPr>
          <p:cNvSpPr txBox="1"/>
          <p:nvPr/>
        </p:nvSpPr>
        <p:spPr>
          <a:xfrm>
            <a:off x="6597559" y="1225142"/>
            <a:ext cx="1696049" cy="307777"/>
          </a:xfrm>
          <a:prstGeom prst="rect">
            <a:avLst/>
          </a:prstGeom>
          <a:noFill/>
        </p:spPr>
        <p:txBody>
          <a:bodyPr wrap="square">
            <a:spAutoFit/>
          </a:bodyPr>
          <a:lstStyle/>
          <a:p>
            <a:pPr algn="ctr"/>
            <a:r>
              <a:rPr lang="en-US" sz="1400" b="1" kern="0" dirty="0">
                <a:solidFill>
                  <a:schemeClr val="bg1"/>
                </a:solidFill>
                <a:latin typeface="Lub Dub Bold" panose="020B0803030403020204" pitchFamily="34" charset="0"/>
                <a:cs typeface="Calibri" panose="020F0502020204030204" pitchFamily="34" charset="0"/>
              </a:rPr>
              <a:t>Echocardiogram</a:t>
            </a:r>
            <a:endParaRPr lang="en-US" sz="1400" b="1" dirty="0">
              <a:solidFill>
                <a:schemeClr val="bg1"/>
              </a:solidFill>
              <a:latin typeface="Lub Dub Bold" panose="020B0803030403020204" pitchFamily="34" charset="0"/>
            </a:endParaRPr>
          </a:p>
        </p:txBody>
      </p:sp>
      <p:sp>
        <p:nvSpPr>
          <p:cNvPr id="29" name="TextBox 28">
            <a:extLst>
              <a:ext uri="{FF2B5EF4-FFF2-40B4-BE49-F238E27FC236}">
                <a16:creationId xmlns:a16="http://schemas.microsoft.com/office/drawing/2014/main" id="{594FB093-E1A8-726B-A751-E9FD86AF91B7}"/>
              </a:ext>
            </a:extLst>
          </p:cNvPr>
          <p:cNvSpPr txBox="1"/>
          <p:nvPr/>
        </p:nvSpPr>
        <p:spPr>
          <a:xfrm>
            <a:off x="6442364" y="3220272"/>
            <a:ext cx="1984663" cy="1815882"/>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ACS, an assessment of LVEF is recommended prior to hospital discharge to guide therapy and for risk stratification. </a:t>
            </a:r>
          </a:p>
          <a:p>
            <a:pPr algn="ctr"/>
            <a:endParaRPr lang="en-US" sz="14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 </a:t>
            </a:r>
            <a:r>
              <a:rPr kumimoji="0" lang="en-US" sz="1400" b="1" i="0" u="none" strike="noStrike" kern="1200" cap="none" spc="0" normalizeH="0" baseline="0" noProof="0" dirty="0">
                <a:ln>
                  <a:noFill/>
                </a:ln>
                <a:solidFill>
                  <a:schemeClr val="tx1"/>
                </a:solidFill>
                <a:effectLst/>
                <a:uLnTx/>
                <a:uFillTx/>
                <a:latin typeface="Lub Dub Condensed" panose="020B0506030403020204"/>
              </a:rPr>
              <a:t>(Class 1)</a:t>
            </a:r>
            <a:endParaRPr lang="en-US" sz="1400" dirty="0"/>
          </a:p>
        </p:txBody>
      </p:sp>
      <p:sp>
        <p:nvSpPr>
          <p:cNvPr id="16" name="TextBox 15">
            <a:extLst>
              <a:ext uri="{FF2B5EF4-FFF2-40B4-BE49-F238E27FC236}">
                <a16:creationId xmlns:a16="http://schemas.microsoft.com/office/drawing/2014/main" id="{60BFEDF5-1B30-8022-02A8-3B06A5C3BF31}"/>
              </a:ext>
            </a:extLst>
          </p:cNvPr>
          <p:cNvSpPr txBox="1"/>
          <p:nvPr/>
        </p:nvSpPr>
        <p:spPr>
          <a:xfrm>
            <a:off x="9144000" y="1225142"/>
            <a:ext cx="2074595" cy="307777"/>
          </a:xfrm>
          <a:prstGeom prst="rect">
            <a:avLst/>
          </a:prstGeom>
          <a:noFill/>
        </p:spPr>
        <p:txBody>
          <a:bodyPr wrap="square">
            <a:spAutoFit/>
          </a:bodyPr>
          <a:lstStyle/>
          <a:p>
            <a:pPr algn="ctr"/>
            <a:r>
              <a:rPr lang="en-US" sz="1400" b="1" kern="0" dirty="0">
                <a:solidFill>
                  <a:schemeClr val="bg1"/>
                </a:solidFill>
                <a:effectLst/>
                <a:latin typeface="Lub Dub Bold" panose="020B0803030403020204" pitchFamily="34" charset="0"/>
                <a:ea typeface="Aptos" panose="020B0004020202020204" pitchFamily="34" charset="0"/>
                <a:cs typeface="Calibri" panose="020F0502020204030204" pitchFamily="34" charset="0"/>
              </a:rPr>
              <a:t>Blood Transfusions</a:t>
            </a:r>
            <a:r>
              <a:rPr lang="en-US" sz="1400" b="1" dirty="0">
                <a:solidFill>
                  <a:schemeClr val="bg1"/>
                </a:solidFill>
                <a:effectLst/>
                <a:latin typeface="Lub Dub Bold" panose="020B0803030403020204" pitchFamily="34" charset="0"/>
              </a:rPr>
              <a:t> </a:t>
            </a:r>
            <a:endParaRPr lang="en-US" sz="1400" b="1" dirty="0">
              <a:solidFill>
                <a:schemeClr val="bg1"/>
              </a:solidFill>
              <a:latin typeface="Lub Dub Bold" panose="020B0803030403020204" pitchFamily="34" charset="0"/>
            </a:endParaRPr>
          </a:p>
        </p:txBody>
      </p:sp>
      <p:sp>
        <p:nvSpPr>
          <p:cNvPr id="31" name="TextBox 30">
            <a:extLst>
              <a:ext uri="{FF2B5EF4-FFF2-40B4-BE49-F238E27FC236}">
                <a16:creationId xmlns:a16="http://schemas.microsoft.com/office/drawing/2014/main" id="{11C26FEC-3D51-57FB-1F26-E63DAF0BFBD7}"/>
              </a:ext>
            </a:extLst>
          </p:cNvPr>
          <p:cNvSpPr txBox="1"/>
          <p:nvPr/>
        </p:nvSpPr>
        <p:spPr>
          <a:xfrm>
            <a:off x="9019309" y="3220272"/>
            <a:ext cx="2324965" cy="1815882"/>
          </a:xfrm>
          <a:prstGeom prst="rect">
            <a:avLst/>
          </a:prstGeom>
          <a:noFill/>
        </p:spPr>
        <p:txBody>
          <a:bodyPr wrap="square">
            <a:spAutoFit/>
          </a:bodyPr>
          <a:lstStyle/>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In </a:t>
            </a:r>
            <a:r>
              <a:rPr lang="en-US" sz="1400" b="1" dirty="0">
                <a:solidFill>
                  <a:schemeClr val="tx1"/>
                </a:solidFill>
                <a:latin typeface="Lub Dub Condensed" panose="020B0506030403020204"/>
              </a:rPr>
              <a:t>patients with </a:t>
            </a:r>
            <a:r>
              <a:rPr kumimoji="0" lang="en-US" sz="1400" b="1" i="0" u="none" strike="noStrike" kern="1200" cap="none" spc="0" normalizeH="0" baseline="0" noProof="0" dirty="0">
                <a:ln>
                  <a:noFill/>
                </a:ln>
                <a:solidFill>
                  <a:schemeClr val="tx1"/>
                </a:solidFill>
                <a:effectLst/>
                <a:uLnTx/>
                <a:uFillTx/>
                <a:latin typeface="Lub Dub Condensed" panose="020B0506030403020204"/>
              </a:rPr>
              <a:t>ACS</a:t>
            </a:r>
            <a:r>
              <a:rPr kumimoji="0" lang="en-US" sz="1400" b="1" i="0" u="none" strike="noStrike" kern="1200" cap="none" spc="0" normalizeH="0" noProof="0" dirty="0">
                <a:ln>
                  <a:noFill/>
                </a:ln>
                <a:solidFill>
                  <a:schemeClr val="tx1"/>
                </a:solidFill>
                <a:effectLst/>
                <a:uLnTx/>
                <a:uFillTx/>
                <a:latin typeface="Lub Dub Condensed" panose="020B0506030403020204"/>
              </a:rPr>
              <a:t> and acute or chronic anemia, blood transfusion to achieve a hemoglobin </a:t>
            </a:r>
            <a:r>
              <a:rPr lang="en-US" sz="1400" b="1" dirty="0">
                <a:solidFill>
                  <a:schemeClr val="tx1"/>
                </a:solidFill>
                <a:latin typeface="Lub Dub Condensed" panose="020B0506030403020204"/>
              </a:rPr>
              <a:t>level ≥10 g/dL may be reasonable to reduce cardiovascular events. </a:t>
            </a:r>
          </a:p>
          <a:p>
            <a:pPr algn="ctr"/>
            <a:endParaRPr kumimoji="0" lang="en-US" sz="1400" b="1" i="0" u="none" strike="noStrike" kern="1200" cap="none" spc="0" normalizeH="0" baseline="0" noProof="0" dirty="0">
              <a:ln>
                <a:noFill/>
              </a:ln>
              <a:solidFill>
                <a:schemeClr val="tx1"/>
              </a:solidFill>
              <a:effectLst/>
              <a:uLnTx/>
              <a:uFillTx/>
              <a:latin typeface="Lub Dub Condensed" panose="020B0506030403020204"/>
            </a:endParaRPr>
          </a:p>
          <a:p>
            <a:pPr algn="ctr"/>
            <a:r>
              <a:rPr kumimoji="0" lang="en-US" sz="1400" b="1" i="0" u="none" strike="noStrike" kern="1200" cap="none" spc="0" normalizeH="0" baseline="0" noProof="0" dirty="0">
                <a:ln>
                  <a:noFill/>
                </a:ln>
                <a:solidFill>
                  <a:schemeClr val="tx1"/>
                </a:solidFill>
                <a:effectLst/>
                <a:uLnTx/>
                <a:uFillTx/>
                <a:latin typeface="Lub Dub Condensed" panose="020B0506030403020204"/>
              </a:rPr>
              <a:t>(Class 2b)</a:t>
            </a:r>
          </a:p>
        </p:txBody>
      </p:sp>
      <p:pic>
        <p:nvPicPr>
          <p:cNvPr id="18" name="Picture 12">
            <a:extLst>
              <a:ext uri="{FF2B5EF4-FFF2-40B4-BE49-F238E27FC236}">
                <a16:creationId xmlns:a16="http://schemas.microsoft.com/office/drawing/2014/main" id="{8380DF4C-F57C-6F69-FB3F-64E5E18CE654}"/>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84785" y="1551317"/>
            <a:ext cx="2086761" cy="14085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0C2FC3D1-90D5-D366-B62F-422E7B6823DF}"/>
              </a:ext>
            </a:extLst>
          </p:cNvPr>
          <p:cNvSpPr>
            <a:spLocks noGrp="1"/>
          </p:cNvSpPr>
          <p:nvPr>
            <p:ph type="body" sz="quarter" idx="13"/>
          </p:nvPr>
        </p:nvSpPr>
        <p:spPr/>
        <p:txBody>
          <a:bodyPr/>
          <a:lstStyle/>
          <a:p>
            <a:r>
              <a:rPr lang="en-US" b="1" dirty="0"/>
              <a:t>Abbreviations: </a:t>
            </a:r>
            <a:r>
              <a:rPr lang="en-US" dirty="0"/>
              <a:t>ACS indicates acute coronary syndrome; CICU, cardiac intensive care unit; and LVEF, left ventricular ejection fraction.</a:t>
            </a:r>
          </a:p>
        </p:txBody>
      </p:sp>
      <p:sp>
        <p:nvSpPr>
          <p:cNvPr id="4" name="Slide Number Placeholder 3">
            <a:extLst>
              <a:ext uri="{FF2B5EF4-FFF2-40B4-BE49-F238E27FC236}">
                <a16:creationId xmlns:a16="http://schemas.microsoft.com/office/drawing/2014/main" id="{5695A2BC-43BD-8D62-1B49-F09F739C78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166927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5390E-7628-68BB-4212-E9F2ADB28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484E4-2A9F-0A97-8417-508BF86CCA05}"/>
              </a:ext>
            </a:extLst>
          </p:cNvPr>
          <p:cNvSpPr>
            <a:spLocks noGrp="1"/>
          </p:cNvSpPr>
          <p:nvPr>
            <p:ph type="title"/>
          </p:nvPr>
        </p:nvSpPr>
        <p:spPr>
          <a:xfrm>
            <a:off x="838200" y="365125"/>
            <a:ext cx="9001991" cy="660111"/>
          </a:xfrm>
        </p:spPr>
        <p:txBody>
          <a:bodyPr/>
          <a:lstStyle/>
          <a:p>
            <a:r>
              <a:rPr lang="en-US" sz="2800" dirty="0"/>
              <a:t>Patient Education, Lifestyle Modifications, Medication, and Follow-up Care</a:t>
            </a:r>
          </a:p>
        </p:txBody>
      </p:sp>
      <p:sp>
        <p:nvSpPr>
          <p:cNvPr id="28" name="Rectangle 27">
            <a:extLst>
              <a:ext uri="{FF2B5EF4-FFF2-40B4-BE49-F238E27FC236}">
                <a16:creationId xmlns:a16="http://schemas.microsoft.com/office/drawing/2014/main" id="{68496138-80E5-FC58-6F79-424ECD9B7AEF}"/>
              </a:ext>
              <a:ext uri="{C183D7F6-B498-43B3-948B-1728B52AA6E4}">
                <adec:decorative xmlns:adec="http://schemas.microsoft.com/office/drawing/2017/decorative" val="1"/>
              </a:ext>
            </a:extLst>
          </p:cNvPr>
          <p:cNvSpPr/>
          <p:nvPr/>
        </p:nvSpPr>
        <p:spPr>
          <a:xfrm>
            <a:off x="459484"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D3279E5-8ABC-64B6-AAE4-B865E983FB2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9484" y="1873298"/>
            <a:ext cx="2710928" cy="1280159"/>
          </a:xfrm>
          <a:prstGeom prst="rect">
            <a:avLst/>
          </a:prstGeom>
        </p:spPr>
      </p:pic>
      <p:sp>
        <p:nvSpPr>
          <p:cNvPr id="23" name="TextBox 22">
            <a:extLst>
              <a:ext uri="{FF2B5EF4-FFF2-40B4-BE49-F238E27FC236}">
                <a16:creationId xmlns:a16="http://schemas.microsoft.com/office/drawing/2014/main" id="{45D0ED41-AD41-842B-F14F-EEFB96AB52FD}"/>
              </a:ext>
              <a:ext uri="{C183D7F6-B498-43B3-948B-1728B52AA6E4}">
                <adec:decorative xmlns:adec="http://schemas.microsoft.com/office/drawing/2017/decorative" val="1"/>
              </a:ext>
            </a:extLst>
          </p:cNvPr>
          <p:cNvSpPr txBox="1"/>
          <p:nvPr/>
        </p:nvSpPr>
        <p:spPr>
          <a:xfrm>
            <a:off x="459484"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A2DA86E3-CD28-AD9D-314F-94DB9DE1D5BC}"/>
              </a:ext>
            </a:extLst>
          </p:cNvPr>
          <p:cNvSpPr txBox="1"/>
          <p:nvPr/>
        </p:nvSpPr>
        <p:spPr>
          <a:xfrm>
            <a:off x="517182"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Hospital admission</a:t>
            </a:r>
          </a:p>
        </p:txBody>
      </p:sp>
      <p:sp>
        <p:nvSpPr>
          <p:cNvPr id="32" name="TextBox 31">
            <a:extLst>
              <a:ext uri="{FF2B5EF4-FFF2-40B4-BE49-F238E27FC236}">
                <a16:creationId xmlns:a16="http://schemas.microsoft.com/office/drawing/2014/main" id="{0CCA7180-CF0B-0D6E-E20E-AE7105588B06}"/>
              </a:ext>
            </a:extLst>
          </p:cNvPr>
          <p:cNvSpPr txBox="1"/>
          <p:nvPr/>
        </p:nvSpPr>
        <p:spPr>
          <a:xfrm>
            <a:off x="1215616" y="3388339"/>
            <a:ext cx="1850314" cy="738664"/>
          </a:xfrm>
          <a:prstGeom prst="rect">
            <a:avLst/>
          </a:prstGeom>
          <a:noFill/>
        </p:spPr>
        <p:txBody>
          <a:bodyPr wrap="square">
            <a:spAutoFit/>
          </a:bodyPr>
          <a:lstStyle/>
          <a:p>
            <a:r>
              <a:rPr lang="en-US" sz="1400" b="1" dirty="0">
                <a:latin typeface="Lub Dub Condensed" panose="020B0506030403020204" pitchFamily="34" charset="0"/>
              </a:rPr>
              <a:t>Education about CAD, diagnostic tests, procedural results</a:t>
            </a:r>
          </a:p>
        </p:txBody>
      </p:sp>
      <p:sp>
        <p:nvSpPr>
          <p:cNvPr id="34" name="TextBox 33">
            <a:extLst>
              <a:ext uri="{FF2B5EF4-FFF2-40B4-BE49-F238E27FC236}">
                <a16:creationId xmlns:a16="http://schemas.microsoft.com/office/drawing/2014/main" id="{DB2DB12D-2A7C-084C-CF2B-DA97FD674DC2}"/>
              </a:ext>
            </a:extLst>
          </p:cNvPr>
          <p:cNvSpPr txBox="1"/>
          <p:nvPr/>
        </p:nvSpPr>
        <p:spPr>
          <a:xfrm>
            <a:off x="1217409" y="4519685"/>
            <a:ext cx="1708671" cy="738664"/>
          </a:xfrm>
          <a:prstGeom prst="rect">
            <a:avLst/>
          </a:prstGeom>
          <a:noFill/>
        </p:spPr>
        <p:txBody>
          <a:bodyPr wrap="square">
            <a:spAutoFit/>
          </a:bodyPr>
          <a:lstStyle/>
          <a:p>
            <a:r>
              <a:rPr lang="en-US" sz="1400" b="1" dirty="0">
                <a:latin typeface="Lub Dub Condensed" panose="020B0506030403020204" pitchFamily="34" charset="0"/>
              </a:rPr>
              <a:t>Return to physical and sexual activity,</a:t>
            </a:r>
          </a:p>
          <a:p>
            <a:r>
              <a:rPr lang="en-US" sz="1400" b="1" dirty="0">
                <a:latin typeface="Lub Dub Condensed" panose="020B0506030403020204" pitchFamily="34" charset="0"/>
              </a:rPr>
              <a:t>work and travel</a:t>
            </a:r>
          </a:p>
        </p:txBody>
      </p:sp>
      <p:sp>
        <p:nvSpPr>
          <p:cNvPr id="45" name="Rectangle 44">
            <a:extLst>
              <a:ext uri="{FF2B5EF4-FFF2-40B4-BE49-F238E27FC236}">
                <a16:creationId xmlns:a16="http://schemas.microsoft.com/office/drawing/2014/main" id="{3C072C28-95B3-1B82-E617-C7DF4B263C97}"/>
              </a:ext>
              <a:ext uri="{C183D7F6-B498-43B3-948B-1728B52AA6E4}">
                <adec:decorative xmlns:adec="http://schemas.microsoft.com/office/drawing/2017/decorative" val="1"/>
              </a:ext>
            </a:extLst>
          </p:cNvPr>
          <p:cNvSpPr/>
          <p:nvPr/>
        </p:nvSpPr>
        <p:spPr>
          <a:xfrm>
            <a:off x="3334302"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2BDCB2A-ED7D-C87D-6390-0CA1C2C5101B}"/>
              </a:ext>
              <a:ext uri="{C183D7F6-B498-43B3-948B-1728B52AA6E4}">
                <adec:decorative xmlns:adec="http://schemas.microsoft.com/office/drawing/2017/decorative" val="1"/>
              </a:ext>
            </a:extLst>
          </p:cNvPr>
          <p:cNvSpPr txBox="1"/>
          <p:nvPr/>
        </p:nvSpPr>
        <p:spPr>
          <a:xfrm>
            <a:off x="3334302"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48" name="TextBox 47">
            <a:extLst>
              <a:ext uri="{FF2B5EF4-FFF2-40B4-BE49-F238E27FC236}">
                <a16:creationId xmlns:a16="http://schemas.microsoft.com/office/drawing/2014/main" id="{0A300540-74B8-0E34-191B-FB26BA05FCBB}"/>
              </a:ext>
            </a:extLst>
          </p:cNvPr>
          <p:cNvSpPr txBox="1"/>
          <p:nvPr/>
        </p:nvSpPr>
        <p:spPr>
          <a:xfrm>
            <a:off x="3392000"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Lifestyle modifications</a:t>
            </a:r>
          </a:p>
        </p:txBody>
      </p:sp>
      <p:sp>
        <p:nvSpPr>
          <p:cNvPr id="50" name="TextBox 49">
            <a:extLst>
              <a:ext uri="{FF2B5EF4-FFF2-40B4-BE49-F238E27FC236}">
                <a16:creationId xmlns:a16="http://schemas.microsoft.com/office/drawing/2014/main" id="{31FCB638-461A-2CFF-2C09-B108B4BCA475}"/>
              </a:ext>
            </a:extLst>
          </p:cNvPr>
          <p:cNvSpPr txBox="1"/>
          <p:nvPr/>
        </p:nvSpPr>
        <p:spPr>
          <a:xfrm>
            <a:off x="3986525" y="3461076"/>
            <a:ext cx="1850314" cy="307777"/>
          </a:xfrm>
          <a:prstGeom prst="rect">
            <a:avLst/>
          </a:prstGeom>
          <a:noFill/>
        </p:spPr>
        <p:txBody>
          <a:bodyPr wrap="square">
            <a:spAutoFit/>
          </a:bodyPr>
          <a:lstStyle/>
          <a:p>
            <a:r>
              <a:rPr lang="en-US" sz="1400" b="1" dirty="0">
                <a:latin typeface="Lub Dub Condensed" panose="020B0506030403020204" pitchFamily="34" charset="0"/>
              </a:rPr>
              <a:t>Smoking cessation</a:t>
            </a:r>
          </a:p>
        </p:txBody>
      </p:sp>
      <p:sp>
        <p:nvSpPr>
          <p:cNvPr id="52" name="TextBox 51">
            <a:extLst>
              <a:ext uri="{FF2B5EF4-FFF2-40B4-BE49-F238E27FC236}">
                <a16:creationId xmlns:a16="http://schemas.microsoft.com/office/drawing/2014/main" id="{8B3DD0AA-1DE2-F86D-2391-72DC743FFA01}"/>
              </a:ext>
            </a:extLst>
          </p:cNvPr>
          <p:cNvSpPr txBox="1"/>
          <p:nvPr/>
        </p:nvSpPr>
        <p:spPr>
          <a:xfrm>
            <a:off x="3988318" y="4197567"/>
            <a:ext cx="1708671" cy="307777"/>
          </a:xfrm>
          <a:prstGeom prst="rect">
            <a:avLst/>
          </a:prstGeom>
          <a:noFill/>
        </p:spPr>
        <p:txBody>
          <a:bodyPr wrap="square">
            <a:spAutoFit/>
          </a:bodyPr>
          <a:lstStyle/>
          <a:p>
            <a:r>
              <a:rPr lang="en-US" sz="1400" b="1" dirty="0">
                <a:latin typeface="Lub Dub Condensed" panose="020B0506030403020204" pitchFamily="34" charset="0"/>
              </a:rPr>
              <a:t>Healthy diet</a:t>
            </a:r>
          </a:p>
        </p:txBody>
      </p:sp>
      <p:sp>
        <p:nvSpPr>
          <p:cNvPr id="72" name="TextBox 71">
            <a:extLst>
              <a:ext uri="{FF2B5EF4-FFF2-40B4-BE49-F238E27FC236}">
                <a16:creationId xmlns:a16="http://schemas.microsoft.com/office/drawing/2014/main" id="{938C77B4-0E48-3B96-4602-F77931ED10B6}"/>
              </a:ext>
            </a:extLst>
          </p:cNvPr>
          <p:cNvSpPr txBox="1"/>
          <p:nvPr/>
        </p:nvSpPr>
        <p:spPr>
          <a:xfrm>
            <a:off x="3988318" y="4921466"/>
            <a:ext cx="1708671" cy="307777"/>
          </a:xfrm>
          <a:prstGeom prst="rect">
            <a:avLst/>
          </a:prstGeom>
          <a:noFill/>
        </p:spPr>
        <p:txBody>
          <a:bodyPr wrap="square">
            <a:spAutoFit/>
          </a:bodyPr>
          <a:lstStyle/>
          <a:p>
            <a:r>
              <a:rPr lang="en-US" sz="1400" b="1" dirty="0">
                <a:latin typeface="Lub Dub Condensed" panose="020B0506030403020204" pitchFamily="34" charset="0"/>
              </a:rPr>
              <a:t>Regular exercise</a:t>
            </a:r>
          </a:p>
        </p:txBody>
      </p:sp>
      <p:sp>
        <p:nvSpPr>
          <p:cNvPr id="54" name="Rectangle 53">
            <a:extLst>
              <a:ext uri="{FF2B5EF4-FFF2-40B4-BE49-F238E27FC236}">
                <a16:creationId xmlns:a16="http://schemas.microsoft.com/office/drawing/2014/main" id="{56D1A027-B376-9D7C-E532-219ADDAAA128}"/>
              </a:ext>
              <a:ext uri="{C183D7F6-B498-43B3-948B-1728B52AA6E4}">
                <adec:decorative xmlns:adec="http://schemas.microsoft.com/office/drawing/2017/decorative" val="1"/>
              </a:ext>
            </a:extLst>
          </p:cNvPr>
          <p:cNvSpPr/>
          <p:nvPr/>
        </p:nvSpPr>
        <p:spPr>
          <a:xfrm>
            <a:off x="6212584"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EC49782-8159-6CBE-C281-930A10E84CF9}"/>
              </a:ext>
              <a:ext uri="{C183D7F6-B498-43B3-948B-1728B52AA6E4}">
                <adec:decorative xmlns:adec="http://schemas.microsoft.com/office/drawing/2017/decorative" val="1"/>
              </a:ext>
            </a:extLst>
          </p:cNvPr>
          <p:cNvSpPr txBox="1"/>
          <p:nvPr/>
        </p:nvSpPr>
        <p:spPr>
          <a:xfrm>
            <a:off x="6212584"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57" name="TextBox 56">
            <a:extLst>
              <a:ext uri="{FF2B5EF4-FFF2-40B4-BE49-F238E27FC236}">
                <a16:creationId xmlns:a16="http://schemas.microsoft.com/office/drawing/2014/main" id="{A06E5320-9E23-C673-DBF2-8D4466D2F571}"/>
              </a:ext>
            </a:extLst>
          </p:cNvPr>
          <p:cNvSpPr txBox="1"/>
          <p:nvPr/>
        </p:nvSpPr>
        <p:spPr>
          <a:xfrm>
            <a:off x="6270282"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Medications</a:t>
            </a:r>
          </a:p>
        </p:txBody>
      </p:sp>
      <p:sp>
        <p:nvSpPr>
          <p:cNvPr id="59" name="TextBox 58">
            <a:extLst>
              <a:ext uri="{FF2B5EF4-FFF2-40B4-BE49-F238E27FC236}">
                <a16:creationId xmlns:a16="http://schemas.microsoft.com/office/drawing/2014/main" id="{AAE77B76-A924-8E83-3C5B-3CDEE4A7271C}"/>
              </a:ext>
            </a:extLst>
          </p:cNvPr>
          <p:cNvSpPr txBox="1"/>
          <p:nvPr/>
        </p:nvSpPr>
        <p:spPr>
          <a:xfrm>
            <a:off x="6968716" y="3388339"/>
            <a:ext cx="1915512" cy="1169551"/>
          </a:xfrm>
          <a:prstGeom prst="rect">
            <a:avLst/>
          </a:prstGeom>
          <a:noFill/>
        </p:spPr>
        <p:txBody>
          <a:bodyPr wrap="square">
            <a:spAutoFit/>
          </a:bodyPr>
          <a:lstStyle/>
          <a:p>
            <a:r>
              <a:rPr lang="en-US" sz="1400" b="1" dirty="0">
                <a:latin typeface="Lub Dub Condensed" panose="020B0506030403020204" pitchFamily="34" charset="0"/>
              </a:rPr>
              <a:t>Antithrombotic therapy</a:t>
            </a:r>
            <a:br>
              <a:rPr lang="en-US" sz="1400" b="1" dirty="0">
                <a:latin typeface="Lub Dub Condensed" panose="020B0506030403020204" pitchFamily="34" charset="0"/>
              </a:rPr>
            </a:br>
            <a:r>
              <a:rPr lang="en-US" sz="1400" b="1" dirty="0">
                <a:latin typeface="Lub Dub Condensed" panose="020B0506030403020204" pitchFamily="34" charset="0"/>
              </a:rPr>
              <a:t>Lipid-lowering therapy</a:t>
            </a:r>
          </a:p>
          <a:p>
            <a:r>
              <a:rPr lang="en-US" sz="1400" b="1" dirty="0">
                <a:latin typeface="Lub Dub Condensed" panose="020B0506030403020204" pitchFamily="34" charset="0"/>
              </a:rPr>
              <a:t>Other therapies as appropriate</a:t>
            </a:r>
          </a:p>
          <a:p>
            <a:endParaRPr lang="en-US" sz="1400" b="1" dirty="0">
              <a:latin typeface="Lub Dub Condensed" panose="020B0506030403020204" pitchFamily="34" charset="0"/>
            </a:endParaRPr>
          </a:p>
        </p:txBody>
      </p:sp>
      <p:sp>
        <p:nvSpPr>
          <p:cNvPr id="61" name="TextBox 60">
            <a:extLst>
              <a:ext uri="{FF2B5EF4-FFF2-40B4-BE49-F238E27FC236}">
                <a16:creationId xmlns:a16="http://schemas.microsoft.com/office/drawing/2014/main" id="{0937D072-2038-FE96-0172-DF5993E10D27}"/>
              </a:ext>
            </a:extLst>
          </p:cNvPr>
          <p:cNvSpPr txBox="1"/>
          <p:nvPr/>
        </p:nvSpPr>
        <p:spPr>
          <a:xfrm>
            <a:off x="6970509" y="4644376"/>
            <a:ext cx="1708671" cy="523220"/>
          </a:xfrm>
          <a:prstGeom prst="rect">
            <a:avLst/>
          </a:prstGeom>
          <a:noFill/>
        </p:spPr>
        <p:txBody>
          <a:bodyPr wrap="square">
            <a:spAutoFit/>
          </a:bodyPr>
          <a:lstStyle/>
          <a:p>
            <a:r>
              <a:rPr lang="en-US" sz="1400" b="1" dirty="0">
                <a:latin typeface="Lub Dub Condensed" panose="020B0506030403020204" pitchFamily="34" charset="0"/>
              </a:rPr>
              <a:t>Annual influenza </a:t>
            </a:r>
          </a:p>
          <a:p>
            <a:r>
              <a:rPr lang="en-US" sz="1400" b="1" dirty="0">
                <a:latin typeface="Lub Dub Condensed" panose="020B0506030403020204" pitchFamily="34" charset="0"/>
              </a:rPr>
              <a:t>vaccination</a:t>
            </a:r>
          </a:p>
        </p:txBody>
      </p:sp>
      <p:sp>
        <p:nvSpPr>
          <p:cNvPr id="63" name="Rectangle 62">
            <a:extLst>
              <a:ext uri="{FF2B5EF4-FFF2-40B4-BE49-F238E27FC236}">
                <a16:creationId xmlns:a16="http://schemas.microsoft.com/office/drawing/2014/main" id="{F3A88E1F-3036-BBA0-1B11-3252E453355F}"/>
              </a:ext>
              <a:ext uri="{C183D7F6-B498-43B3-948B-1728B52AA6E4}">
                <adec:decorative xmlns:adec="http://schemas.microsoft.com/office/drawing/2017/decorative" val="1"/>
              </a:ext>
            </a:extLst>
          </p:cNvPr>
          <p:cNvSpPr/>
          <p:nvPr/>
        </p:nvSpPr>
        <p:spPr>
          <a:xfrm>
            <a:off x="9090866" y="2102616"/>
            <a:ext cx="2714022" cy="348207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4B7CFBD7-50BF-49EA-4E4D-3DAFF176A206}"/>
              </a:ext>
              <a:ext uri="{C183D7F6-B498-43B3-948B-1728B52AA6E4}">
                <adec:decorative xmlns:adec="http://schemas.microsoft.com/office/drawing/2017/decorative" val="1"/>
              </a:ext>
            </a:extLst>
          </p:cNvPr>
          <p:cNvSpPr txBox="1"/>
          <p:nvPr/>
        </p:nvSpPr>
        <p:spPr>
          <a:xfrm>
            <a:off x="9090866" y="1290054"/>
            <a:ext cx="2709444" cy="588084"/>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66" name="TextBox 65">
            <a:extLst>
              <a:ext uri="{FF2B5EF4-FFF2-40B4-BE49-F238E27FC236}">
                <a16:creationId xmlns:a16="http://schemas.microsoft.com/office/drawing/2014/main" id="{D5209504-86ED-21C2-64E9-053851C99188}"/>
              </a:ext>
            </a:extLst>
          </p:cNvPr>
          <p:cNvSpPr txBox="1"/>
          <p:nvPr/>
        </p:nvSpPr>
        <p:spPr>
          <a:xfrm>
            <a:off x="9148564" y="1373726"/>
            <a:ext cx="2595523" cy="400110"/>
          </a:xfrm>
          <a:prstGeom prst="rect">
            <a:avLst/>
          </a:prstGeom>
          <a:noFill/>
        </p:spPr>
        <p:txBody>
          <a:bodyPr wrap="square">
            <a:spAutoFit/>
          </a:bodyPr>
          <a:lstStyle/>
          <a:p>
            <a:pPr algn="ctr"/>
            <a:r>
              <a:rPr lang="en-US" sz="2000" b="1" kern="0" dirty="0">
                <a:solidFill>
                  <a:schemeClr val="bg1"/>
                </a:solidFill>
                <a:effectLst/>
                <a:latin typeface="Lub Dub Condensed" panose="020B0506030403020204" pitchFamily="34" charset="0"/>
                <a:ea typeface="Calibri" panose="020F0502020204030204" pitchFamily="34" charset="0"/>
                <a:cs typeface="Arial" panose="020B0604020202020204" pitchFamily="34" charset="0"/>
              </a:rPr>
              <a:t>Follow-up care</a:t>
            </a:r>
          </a:p>
        </p:txBody>
      </p:sp>
      <p:sp>
        <p:nvSpPr>
          <p:cNvPr id="80" name="TextBox 79">
            <a:extLst>
              <a:ext uri="{FF2B5EF4-FFF2-40B4-BE49-F238E27FC236}">
                <a16:creationId xmlns:a16="http://schemas.microsoft.com/office/drawing/2014/main" id="{1BE4066B-8EC2-2761-C9E8-031AEEA02F2C}"/>
              </a:ext>
            </a:extLst>
          </p:cNvPr>
          <p:cNvSpPr txBox="1"/>
          <p:nvPr/>
        </p:nvSpPr>
        <p:spPr>
          <a:xfrm>
            <a:off x="9687670" y="3197840"/>
            <a:ext cx="2085230" cy="307777"/>
          </a:xfrm>
          <a:prstGeom prst="rect">
            <a:avLst/>
          </a:prstGeom>
          <a:noFill/>
        </p:spPr>
        <p:txBody>
          <a:bodyPr wrap="square">
            <a:spAutoFit/>
          </a:bodyPr>
          <a:lstStyle/>
          <a:p>
            <a:r>
              <a:rPr lang="en-US" sz="1400" b="1" dirty="0">
                <a:latin typeface="Lub Dub Condensed" panose="020B0506030403020204" pitchFamily="34" charset="0"/>
              </a:rPr>
              <a:t>Follow-up appointments</a:t>
            </a:r>
          </a:p>
        </p:txBody>
      </p:sp>
      <p:sp>
        <p:nvSpPr>
          <p:cNvPr id="82" name="TextBox 81">
            <a:extLst>
              <a:ext uri="{FF2B5EF4-FFF2-40B4-BE49-F238E27FC236}">
                <a16:creationId xmlns:a16="http://schemas.microsoft.com/office/drawing/2014/main" id="{942A54EE-BA1C-DD3A-976D-5695B235B518}"/>
              </a:ext>
            </a:extLst>
          </p:cNvPr>
          <p:cNvSpPr txBox="1"/>
          <p:nvPr/>
        </p:nvSpPr>
        <p:spPr>
          <a:xfrm>
            <a:off x="9689463" y="3768076"/>
            <a:ext cx="1708671" cy="307777"/>
          </a:xfrm>
          <a:prstGeom prst="rect">
            <a:avLst/>
          </a:prstGeom>
          <a:noFill/>
        </p:spPr>
        <p:txBody>
          <a:bodyPr wrap="square">
            <a:spAutoFit/>
          </a:bodyPr>
          <a:lstStyle/>
          <a:p>
            <a:r>
              <a:rPr lang="en-US" sz="1400" b="1" dirty="0">
                <a:latin typeface="Lub Dub Condensed" panose="020B0506030403020204" pitchFamily="34" charset="0"/>
              </a:rPr>
              <a:t>Cardiology</a:t>
            </a:r>
          </a:p>
        </p:txBody>
      </p:sp>
      <p:sp>
        <p:nvSpPr>
          <p:cNvPr id="87" name="TextBox 86">
            <a:extLst>
              <a:ext uri="{FF2B5EF4-FFF2-40B4-BE49-F238E27FC236}">
                <a16:creationId xmlns:a16="http://schemas.microsoft.com/office/drawing/2014/main" id="{D200758B-89F2-3828-5024-60EFC4DECB87}"/>
              </a:ext>
            </a:extLst>
          </p:cNvPr>
          <p:cNvSpPr txBox="1"/>
          <p:nvPr/>
        </p:nvSpPr>
        <p:spPr>
          <a:xfrm>
            <a:off x="9689464" y="4270304"/>
            <a:ext cx="1272946" cy="523220"/>
          </a:xfrm>
          <a:prstGeom prst="rect">
            <a:avLst/>
          </a:prstGeom>
          <a:noFill/>
        </p:spPr>
        <p:txBody>
          <a:bodyPr wrap="square">
            <a:spAutoFit/>
          </a:bodyPr>
          <a:lstStyle/>
          <a:p>
            <a:r>
              <a:rPr lang="en-US" sz="1400" b="1" dirty="0">
                <a:latin typeface="Lub Dub Condensed" panose="020B0506030403020204" pitchFamily="34" charset="0"/>
              </a:rPr>
              <a:t>Cardiac </a:t>
            </a:r>
          </a:p>
          <a:p>
            <a:r>
              <a:rPr lang="en-US" sz="1400" b="1" dirty="0">
                <a:latin typeface="Lub Dub Condensed" panose="020B0506030403020204" pitchFamily="34" charset="0"/>
              </a:rPr>
              <a:t>rehabilitation</a:t>
            </a:r>
          </a:p>
        </p:txBody>
      </p:sp>
      <p:sp>
        <p:nvSpPr>
          <p:cNvPr id="84" name="TextBox 83">
            <a:extLst>
              <a:ext uri="{FF2B5EF4-FFF2-40B4-BE49-F238E27FC236}">
                <a16:creationId xmlns:a16="http://schemas.microsoft.com/office/drawing/2014/main" id="{68BBFCFA-BD28-0E53-FB60-0CD43F547522}"/>
              </a:ext>
            </a:extLst>
          </p:cNvPr>
          <p:cNvSpPr txBox="1"/>
          <p:nvPr/>
        </p:nvSpPr>
        <p:spPr>
          <a:xfrm>
            <a:off x="9689463" y="4969958"/>
            <a:ext cx="1708671" cy="307777"/>
          </a:xfrm>
          <a:prstGeom prst="rect">
            <a:avLst/>
          </a:prstGeom>
          <a:noFill/>
        </p:spPr>
        <p:txBody>
          <a:bodyPr wrap="square">
            <a:spAutoFit/>
          </a:bodyPr>
          <a:lstStyle/>
          <a:p>
            <a:r>
              <a:rPr lang="en-US" sz="1400" b="1" dirty="0">
                <a:latin typeface="Lub Dub Condensed" panose="020B0506030403020204" pitchFamily="34" charset="0"/>
              </a:rPr>
              <a:t>Additional testing</a:t>
            </a:r>
          </a:p>
        </p:txBody>
      </p:sp>
      <p:sp>
        <p:nvSpPr>
          <p:cNvPr id="88" name="Rectangle 87">
            <a:extLst>
              <a:ext uri="{FF2B5EF4-FFF2-40B4-BE49-F238E27FC236}">
                <a16:creationId xmlns:a16="http://schemas.microsoft.com/office/drawing/2014/main" id="{123D5D4C-C1F9-9BFC-7EED-0102DD28EE19}"/>
              </a:ext>
              <a:ext uri="{C183D7F6-B498-43B3-948B-1728B52AA6E4}">
                <adec:decorative xmlns:adec="http://schemas.microsoft.com/office/drawing/2017/decorative" val="1"/>
              </a:ext>
            </a:extLst>
          </p:cNvPr>
          <p:cNvSpPr/>
          <p:nvPr/>
        </p:nvSpPr>
        <p:spPr>
          <a:xfrm>
            <a:off x="811633" y="5486399"/>
            <a:ext cx="10568734" cy="354595"/>
          </a:xfrm>
          <a:prstGeom prst="rect">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B6C7FD-AAC3-9C81-6CE6-211D13DCF977}"/>
              </a:ext>
            </a:extLst>
          </p:cNvPr>
          <p:cNvSpPr txBox="1"/>
          <p:nvPr/>
        </p:nvSpPr>
        <p:spPr>
          <a:xfrm>
            <a:off x="2848841" y="5467990"/>
            <a:ext cx="6494318" cy="369332"/>
          </a:xfrm>
          <a:prstGeom prst="rect">
            <a:avLst/>
          </a:prstGeom>
          <a:noFill/>
        </p:spPr>
        <p:txBody>
          <a:bodyPr wrap="square">
            <a:spAutoFit/>
          </a:bodyPr>
          <a:lstStyle/>
          <a:p>
            <a:pPr algn="ctr"/>
            <a:r>
              <a:rPr lang="en-US" sz="1800" dirty="0">
                <a:solidFill>
                  <a:schemeClr val="bg1"/>
                </a:solidFill>
                <a:latin typeface="Lub Dub Condensed" panose="020B0506030403020204" pitchFamily="34" charset="0"/>
              </a:rPr>
              <a:t>Symptom management and psychosocial support</a:t>
            </a:r>
            <a:endParaRPr lang="en-US" dirty="0">
              <a:solidFill>
                <a:schemeClr val="bg1"/>
              </a:solidFill>
              <a:latin typeface="Lub Dub Condensed" panose="020B0506030403020204" pitchFamily="34" charset="0"/>
            </a:endParaRPr>
          </a:p>
        </p:txBody>
      </p:sp>
      <p:sp>
        <p:nvSpPr>
          <p:cNvPr id="30" name="Oval 29">
            <a:extLst>
              <a:ext uri="{FF2B5EF4-FFF2-40B4-BE49-F238E27FC236}">
                <a16:creationId xmlns:a16="http://schemas.microsoft.com/office/drawing/2014/main" id="{7A23C1BC-173A-DA17-AF9B-AFB94A777AB1}"/>
              </a:ext>
              <a:ext uri="{C183D7F6-B498-43B3-948B-1728B52AA6E4}">
                <adec:decorative xmlns:adec="http://schemas.microsoft.com/office/drawing/2017/decorative" val="1"/>
              </a:ext>
            </a:extLst>
          </p:cNvPr>
          <p:cNvSpPr/>
          <p:nvPr/>
        </p:nvSpPr>
        <p:spPr>
          <a:xfrm>
            <a:off x="365817" y="3359894"/>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804500E1-D875-82C0-94C4-D0447E90B11B}"/>
              </a:ext>
              <a:ext uri="{C183D7F6-B498-43B3-948B-1728B52AA6E4}">
                <adec:decorative xmlns:adec="http://schemas.microsoft.com/office/drawing/2017/decorative" val="1"/>
              </a:ext>
            </a:extLst>
          </p:cNvPr>
          <p:cNvSpPr/>
          <p:nvPr/>
        </p:nvSpPr>
        <p:spPr>
          <a:xfrm>
            <a:off x="367610" y="4491240"/>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B7D038EC-7D6F-6693-7821-5E0000B4703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334302" y="1873298"/>
            <a:ext cx="2710928" cy="1280159"/>
          </a:xfrm>
          <a:prstGeom prst="rect">
            <a:avLst/>
          </a:prstGeom>
        </p:spPr>
      </p:pic>
      <p:sp>
        <p:nvSpPr>
          <p:cNvPr id="49" name="Oval 48">
            <a:extLst>
              <a:ext uri="{FF2B5EF4-FFF2-40B4-BE49-F238E27FC236}">
                <a16:creationId xmlns:a16="http://schemas.microsoft.com/office/drawing/2014/main" id="{E16FB4F0-97D3-6927-2B80-1D7A699BCD35}"/>
              </a:ext>
              <a:ext uri="{C183D7F6-B498-43B3-948B-1728B52AA6E4}">
                <adec:decorative xmlns:adec="http://schemas.microsoft.com/office/drawing/2017/decorative" val="1"/>
              </a:ext>
            </a:extLst>
          </p:cNvPr>
          <p:cNvSpPr/>
          <p:nvPr/>
        </p:nvSpPr>
        <p:spPr>
          <a:xfrm>
            <a:off x="3240635" y="3276767"/>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DDA26C4A-67D8-A083-D793-AB7D5E55F7D8}"/>
              </a:ext>
              <a:ext uri="{C183D7F6-B498-43B3-948B-1728B52AA6E4}">
                <adec:decorative xmlns:adec="http://schemas.microsoft.com/office/drawing/2017/decorative" val="1"/>
              </a:ext>
            </a:extLst>
          </p:cNvPr>
          <p:cNvSpPr/>
          <p:nvPr/>
        </p:nvSpPr>
        <p:spPr>
          <a:xfrm>
            <a:off x="3242428" y="4002867"/>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5F4CEA25-931F-C758-38D4-5C55DB57FA8A}"/>
              </a:ext>
              <a:ext uri="{C183D7F6-B498-43B3-948B-1728B52AA6E4}">
                <adec:decorative xmlns:adec="http://schemas.microsoft.com/office/drawing/2017/decorative" val="1"/>
              </a:ext>
            </a:extLst>
          </p:cNvPr>
          <p:cNvSpPr/>
          <p:nvPr/>
        </p:nvSpPr>
        <p:spPr>
          <a:xfrm>
            <a:off x="6118917" y="3359894"/>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83467484-23D4-0E55-C4CE-7E8453F820FB}"/>
              </a:ext>
              <a:ext uri="{C183D7F6-B498-43B3-948B-1728B52AA6E4}">
                <adec:decorative xmlns:adec="http://schemas.microsoft.com/office/drawing/2017/decorative" val="1"/>
              </a:ext>
            </a:extLst>
          </p:cNvPr>
          <p:cNvSpPr/>
          <p:nvPr/>
        </p:nvSpPr>
        <p:spPr>
          <a:xfrm>
            <a:off x="6120710" y="4491240"/>
            <a:ext cx="806766" cy="806766"/>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6F6A94F8-4763-24BE-5173-2F53BB7D3CE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l="-384"/>
          <a:stretch/>
        </p:blipFill>
        <p:spPr>
          <a:xfrm>
            <a:off x="9090866" y="1873298"/>
            <a:ext cx="2710928" cy="1280159"/>
          </a:xfrm>
          <a:prstGeom prst="rect">
            <a:avLst/>
          </a:prstGeom>
        </p:spPr>
      </p:pic>
      <p:pic>
        <p:nvPicPr>
          <p:cNvPr id="19" name="Picture 18">
            <a:extLst>
              <a:ext uri="{FF2B5EF4-FFF2-40B4-BE49-F238E27FC236}">
                <a16:creationId xmlns:a16="http://schemas.microsoft.com/office/drawing/2014/main" id="{56980C5D-05CE-56A8-C1C0-E33122CF8DF0}"/>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215244" y="1885166"/>
            <a:ext cx="2719657" cy="1263279"/>
          </a:xfrm>
          <a:prstGeom prst="rect">
            <a:avLst/>
          </a:prstGeom>
        </p:spPr>
      </p:pic>
      <p:sp>
        <p:nvSpPr>
          <p:cNvPr id="71" name="Oval 70">
            <a:extLst>
              <a:ext uri="{FF2B5EF4-FFF2-40B4-BE49-F238E27FC236}">
                <a16:creationId xmlns:a16="http://schemas.microsoft.com/office/drawing/2014/main" id="{47D61DAB-ECC5-4AEA-2737-30F41D22496E}"/>
              </a:ext>
              <a:ext uri="{C183D7F6-B498-43B3-948B-1728B52AA6E4}">
                <adec:decorative xmlns:adec="http://schemas.microsoft.com/office/drawing/2017/decorative" val="1"/>
              </a:ext>
            </a:extLst>
          </p:cNvPr>
          <p:cNvSpPr/>
          <p:nvPr/>
        </p:nvSpPr>
        <p:spPr>
          <a:xfrm>
            <a:off x="3242428" y="4705985"/>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AE569613-5E0C-EC3B-7D63-5AED5C3E4F8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8534" y="3415449"/>
            <a:ext cx="448603" cy="611626"/>
          </a:xfrm>
          <a:prstGeom prst="rect">
            <a:avLst/>
          </a:prstGeom>
        </p:spPr>
      </p:pic>
      <p:pic>
        <p:nvPicPr>
          <p:cNvPr id="76" name="Graphic 75">
            <a:extLst>
              <a:ext uri="{FF2B5EF4-FFF2-40B4-BE49-F238E27FC236}">
                <a16:creationId xmlns:a16="http://schemas.microsoft.com/office/drawing/2014/main" id="{F0FA5CFF-F3CF-98A4-EF42-CF6AD4388A8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2877" y="4548204"/>
            <a:ext cx="699205" cy="699205"/>
          </a:xfrm>
          <a:prstGeom prst="rect">
            <a:avLst/>
          </a:prstGeom>
        </p:spPr>
      </p:pic>
      <p:sp>
        <p:nvSpPr>
          <p:cNvPr id="79" name="Oval 78">
            <a:extLst>
              <a:ext uri="{FF2B5EF4-FFF2-40B4-BE49-F238E27FC236}">
                <a16:creationId xmlns:a16="http://schemas.microsoft.com/office/drawing/2014/main" id="{01ACAA2B-1A95-49D3-55A7-039F163045BB}"/>
              </a:ext>
              <a:ext uri="{C183D7F6-B498-43B3-948B-1728B52AA6E4}">
                <adec:decorative xmlns:adec="http://schemas.microsoft.com/office/drawing/2017/decorative" val="1"/>
              </a:ext>
            </a:extLst>
          </p:cNvPr>
          <p:cNvSpPr/>
          <p:nvPr/>
        </p:nvSpPr>
        <p:spPr>
          <a:xfrm>
            <a:off x="9108035" y="3013532"/>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EFBFC95-9012-3695-D786-6581238AF116}"/>
              </a:ext>
              <a:ext uri="{C183D7F6-B498-43B3-948B-1728B52AA6E4}">
                <adec:decorative xmlns:adec="http://schemas.microsoft.com/office/drawing/2017/decorative" val="1"/>
              </a:ext>
            </a:extLst>
          </p:cNvPr>
          <p:cNvSpPr/>
          <p:nvPr/>
        </p:nvSpPr>
        <p:spPr>
          <a:xfrm>
            <a:off x="9108035" y="3618093"/>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D52CFDFC-E560-53F1-717F-3FF28AF0E287}"/>
              </a:ext>
              <a:ext uri="{C183D7F6-B498-43B3-948B-1728B52AA6E4}">
                <adec:decorative xmlns:adec="http://schemas.microsoft.com/office/drawing/2017/decorative" val="1"/>
              </a:ext>
            </a:extLst>
          </p:cNvPr>
          <p:cNvSpPr/>
          <p:nvPr/>
        </p:nvSpPr>
        <p:spPr>
          <a:xfrm>
            <a:off x="9108035" y="4827214"/>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936D12EB-90F6-C8C9-4C03-2A439740BF57}"/>
              </a:ext>
              <a:ext uri="{C183D7F6-B498-43B3-948B-1728B52AA6E4}">
                <adec:decorative xmlns:adec="http://schemas.microsoft.com/office/drawing/2017/decorative" val="1"/>
              </a:ext>
            </a:extLst>
          </p:cNvPr>
          <p:cNvSpPr/>
          <p:nvPr/>
        </p:nvSpPr>
        <p:spPr>
          <a:xfrm>
            <a:off x="9108035" y="4222654"/>
            <a:ext cx="586684" cy="58668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Graphic 88">
            <a:extLst>
              <a:ext uri="{FF2B5EF4-FFF2-40B4-BE49-F238E27FC236}">
                <a16:creationId xmlns:a16="http://schemas.microsoft.com/office/drawing/2014/main" id="{E0F77AC9-E93A-2F74-EF0F-D35EDDD605F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71893" y="3293918"/>
            <a:ext cx="628923" cy="628923"/>
          </a:xfrm>
          <a:prstGeom prst="rect">
            <a:avLst/>
          </a:prstGeom>
        </p:spPr>
      </p:pic>
      <p:pic>
        <p:nvPicPr>
          <p:cNvPr id="90" name="Graphic 89">
            <a:extLst>
              <a:ext uri="{FF2B5EF4-FFF2-40B4-BE49-F238E27FC236}">
                <a16:creationId xmlns:a16="http://schemas.microsoft.com/office/drawing/2014/main" id="{2D738954-4707-C666-BA87-3490DE70EA20}"/>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62239" y="4769428"/>
            <a:ext cx="596808" cy="557164"/>
          </a:xfrm>
          <a:prstGeom prst="rect">
            <a:avLst/>
          </a:prstGeom>
        </p:spPr>
      </p:pic>
      <p:pic>
        <p:nvPicPr>
          <p:cNvPr id="93" name="Graphic 92">
            <a:extLst>
              <a:ext uri="{FF2B5EF4-FFF2-40B4-BE49-F238E27FC236}">
                <a16:creationId xmlns:a16="http://schemas.microsoft.com/office/drawing/2014/main" id="{643C2EA3-CA45-F786-57C6-EA06E878AFB7}"/>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12230" y="4050843"/>
            <a:ext cx="553188" cy="553188"/>
          </a:xfrm>
          <a:prstGeom prst="rect">
            <a:avLst/>
          </a:prstGeom>
        </p:spPr>
      </p:pic>
      <p:pic>
        <p:nvPicPr>
          <p:cNvPr id="78" name="Picture 77">
            <a:extLst>
              <a:ext uri="{FF2B5EF4-FFF2-40B4-BE49-F238E27FC236}">
                <a16:creationId xmlns:a16="http://schemas.microsoft.com/office/drawing/2014/main" id="{0AA6E1C9-3295-113F-94B0-85E61D11948E}"/>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194052" y="3065319"/>
            <a:ext cx="479884" cy="479884"/>
          </a:xfrm>
          <a:prstGeom prst="rect">
            <a:avLst/>
          </a:prstGeom>
        </p:spPr>
      </p:pic>
      <p:pic>
        <p:nvPicPr>
          <p:cNvPr id="11" name="Graphic 10">
            <a:extLst>
              <a:ext uri="{FF2B5EF4-FFF2-40B4-BE49-F238E27FC236}">
                <a16:creationId xmlns:a16="http://schemas.microsoft.com/office/drawing/2014/main" id="{575A9FB8-2A09-A3DD-6F31-CE20DE45C846}"/>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3412" y="4897171"/>
            <a:ext cx="265834" cy="449386"/>
          </a:xfrm>
          <a:prstGeom prst="rect">
            <a:avLst/>
          </a:prstGeom>
        </p:spPr>
      </p:pic>
      <p:pic>
        <p:nvPicPr>
          <p:cNvPr id="13" name="Graphic 12">
            <a:extLst>
              <a:ext uri="{FF2B5EF4-FFF2-40B4-BE49-F238E27FC236}">
                <a16:creationId xmlns:a16="http://schemas.microsoft.com/office/drawing/2014/main" id="{01C64C6C-5459-F8DB-4CFA-1BB986758115}"/>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211541" y="3660632"/>
            <a:ext cx="371137" cy="495733"/>
          </a:xfrm>
          <a:prstGeom prst="rect">
            <a:avLst/>
          </a:prstGeom>
        </p:spPr>
      </p:pic>
      <p:pic>
        <p:nvPicPr>
          <p:cNvPr id="15" name="Graphic 14">
            <a:extLst>
              <a:ext uri="{FF2B5EF4-FFF2-40B4-BE49-F238E27FC236}">
                <a16:creationId xmlns:a16="http://schemas.microsoft.com/office/drawing/2014/main" id="{095396F1-D35A-485B-FB47-901967E9ABDD}"/>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296025" y="3472729"/>
            <a:ext cx="514350" cy="619125"/>
          </a:xfrm>
          <a:prstGeom prst="rect">
            <a:avLst/>
          </a:prstGeom>
        </p:spPr>
      </p:pic>
      <p:pic>
        <p:nvPicPr>
          <p:cNvPr id="21" name="Graphic 20">
            <a:extLst>
              <a:ext uri="{FF2B5EF4-FFF2-40B4-BE49-F238E27FC236}">
                <a16:creationId xmlns:a16="http://schemas.microsoft.com/office/drawing/2014/main" id="{FD273F19-030F-CE04-E93D-1EEBBD508CE2}"/>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238008" y="4620490"/>
            <a:ext cx="588819" cy="588819"/>
          </a:xfrm>
          <a:prstGeom prst="rect">
            <a:avLst/>
          </a:prstGeom>
        </p:spPr>
      </p:pic>
      <p:pic>
        <p:nvPicPr>
          <p:cNvPr id="24" name="Graphic 23">
            <a:extLst>
              <a:ext uri="{FF2B5EF4-FFF2-40B4-BE49-F238E27FC236}">
                <a16:creationId xmlns:a16="http://schemas.microsoft.com/office/drawing/2014/main" id="{CE108C7D-3DC7-FA6C-3B27-ECD7C1D0163E}"/>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211541" y="4243822"/>
            <a:ext cx="418635" cy="504825"/>
          </a:xfrm>
          <a:prstGeom prst="rect">
            <a:avLst/>
          </a:prstGeom>
        </p:spPr>
      </p:pic>
      <p:sp>
        <p:nvSpPr>
          <p:cNvPr id="5" name="Text Placeholder 4">
            <a:extLst>
              <a:ext uri="{FF2B5EF4-FFF2-40B4-BE49-F238E27FC236}">
                <a16:creationId xmlns:a16="http://schemas.microsoft.com/office/drawing/2014/main" id="{FCF1D7FA-CBFA-01CF-2F47-C1CE70FF129F}"/>
              </a:ext>
            </a:extLst>
          </p:cNvPr>
          <p:cNvSpPr>
            <a:spLocks noGrp="1"/>
          </p:cNvSpPr>
          <p:nvPr>
            <p:ph type="body" sz="quarter" idx="13"/>
          </p:nvPr>
        </p:nvSpPr>
        <p:spPr>
          <a:xfrm>
            <a:off x="1549847" y="5873961"/>
            <a:ext cx="9092306" cy="421493"/>
          </a:xfrm>
        </p:spPr>
        <p:txBody>
          <a:bodyPr/>
          <a:lstStyle/>
          <a:p>
            <a:r>
              <a:rPr lang="en-US" b="1" dirty="0"/>
              <a:t>Abbreviations: </a:t>
            </a:r>
            <a:r>
              <a:rPr lang="en-US" dirty="0"/>
              <a:t>CAD indicates coronary artery disease.</a:t>
            </a:r>
          </a:p>
        </p:txBody>
      </p:sp>
      <p:sp>
        <p:nvSpPr>
          <p:cNvPr id="4" name="Slide Number Placeholder 3">
            <a:extLst>
              <a:ext uri="{FF2B5EF4-FFF2-40B4-BE49-F238E27FC236}">
                <a16:creationId xmlns:a16="http://schemas.microsoft.com/office/drawing/2014/main" id="{7AE40858-CBA0-9C86-C7E3-2E20E82E4D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427761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72ACA-69D7-D34D-245E-C9E22A723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BD817-67B1-3B8B-8A37-6995C5322567}"/>
              </a:ext>
            </a:extLst>
          </p:cNvPr>
          <p:cNvSpPr>
            <a:spLocks noGrp="1"/>
          </p:cNvSpPr>
          <p:nvPr>
            <p:ph type="title"/>
          </p:nvPr>
        </p:nvSpPr>
        <p:spPr>
          <a:xfrm>
            <a:off x="838200" y="365125"/>
            <a:ext cx="6210993" cy="660111"/>
          </a:xfrm>
        </p:spPr>
        <p:txBody>
          <a:bodyPr/>
          <a:lstStyle/>
          <a:p>
            <a:r>
              <a:rPr lang="en-US" sz="2800" dirty="0"/>
              <a:t>Post-discharge Follow-up and Systems of Care Coordination </a:t>
            </a:r>
          </a:p>
        </p:txBody>
      </p:sp>
      <p:sp>
        <p:nvSpPr>
          <p:cNvPr id="14" name="Rectangle: Rounded Corners 13">
            <a:extLst>
              <a:ext uri="{FF2B5EF4-FFF2-40B4-BE49-F238E27FC236}">
                <a16:creationId xmlns:a16="http://schemas.microsoft.com/office/drawing/2014/main" id="{04C9713E-BE21-AD4F-2394-BCD385B4A414}"/>
              </a:ext>
              <a:ext uri="{C183D7F6-B498-43B3-948B-1728B52AA6E4}">
                <adec:decorative xmlns:adec="http://schemas.microsoft.com/office/drawing/2017/decorative" val="1"/>
              </a:ext>
            </a:extLst>
          </p:cNvPr>
          <p:cNvSpPr/>
          <p:nvPr/>
        </p:nvSpPr>
        <p:spPr>
          <a:xfrm>
            <a:off x="966355" y="1319645"/>
            <a:ext cx="10307781" cy="4457700"/>
          </a:xfrm>
          <a:prstGeom prst="roundRect">
            <a:avLst>
              <a:gd name="adj" fmla="val 11112"/>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2456C05-ACBC-F2BF-F2B9-13478E1480D0}"/>
              </a:ext>
              <a:ext uri="{C183D7F6-B498-43B3-948B-1728B52AA6E4}">
                <adec:decorative xmlns:adec="http://schemas.microsoft.com/office/drawing/2017/decorative" val="1"/>
              </a:ext>
            </a:extLst>
          </p:cNvPr>
          <p:cNvCxnSpPr>
            <a:cxnSpLocks/>
            <a:endCxn id="5" idx="0"/>
          </p:cNvCxnSpPr>
          <p:nvPr/>
        </p:nvCxnSpPr>
        <p:spPr>
          <a:xfrm>
            <a:off x="6089073" y="1153391"/>
            <a:ext cx="6927" cy="472057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A031EA-9F2A-C2DC-2DCD-9571C408880C}"/>
              </a:ext>
              <a:ext uri="{C183D7F6-B498-43B3-948B-1728B52AA6E4}">
                <adec:decorative xmlns:adec="http://schemas.microsoft.com/office/drawing/2017/decorative" val="1"/>
              </a:ext>
            </a:extLst>
          </p:cNvPr>
          <p:cNvCxnSpPr>
            <a:cxnSpLocks/>
          </p:cNvCxnSpPr>
          <p:nvPr/>
        </p:nvCxnSpPr>
        <p:spPr>
          <a:xfrm>
            <a:off x="633845" y="3548495"/>
            <a:ext cx="1079615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0D8FCBC-9C36-3E86-E418-074E1C3D51CA}"/>
              </a:ext>
              <a:ext uri="{C183D7F6-B498-43B3-948B-1728B52AA6E4}">
                <adec:decorative xmlns:adec="http://schemas.microsoft.com/office/drawing/2017/decorative" val="1"/>
              </a:ext>
            </a:extLst>
          </p:cNvPr>
          <p:cNvSpPr/>
          <p:nvPr/>
        </p:nvSpPr>
        <p:spPr>
          <a:xfrm>
            <a:off x="4717471" y="2982191"/>
            <a:ext cx="2743201" cy="1091045"/>
          </a:xfrm>
          <a:prstGeom prst="roundRect">
            <a:avLst>
              <a:gd name="adj" fmla="val 11112"/>
            </a:avLst>
          </a:prstGeom>
          <a:solidFill>
            <a:srgbClr val="065D9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61F3035-C5ED-FD56-2764-8E0F0D6675E0}"/>
              </a:ext>
            </a:extLst>
          </p:cNvPr>
          <p:cNvSpPr txBox="1"/>
          <p:nvPr/>
        </p:nvSpPr>
        <p:spPr>
          <a:xfrm>
            <a:off x="4751243" y="3036516"/>
            <a:ext cx="2667866" cy="954107"/>
          </a:xfrm>
          <a:prstGeom prst="rect">
            <a:avLst/>
          </a:prstGeom>
          <a:noFill/>
        </p:spPr>
        <p:txBody>
          <a:bodyPr wrap="square">
            <a:spAutoFit/>
          </a:bodyPr>
          <a:lstStyle/>
          <a:p>
            <a:pPr lvl="0" algn="ctr"/>
            <a:r>
              <a:rPr lang="en-US" sz="2000" b="1" dirty="0">
                <a:solidFill>
                  <a:schemeClr val="bg1"/>
                </a:solidFill>
                <a:latin typeface="Lub Dub Condensed" panose="020B0506030403020204" pitchFamily="34" charset="0"/>
              </a:rPr>
              <a:t>Communication</a:t>
            </a:r>
            <a:endParaRPr lang="en-US" b="1" dirty="0">
              <a:solidFill>
                <a:schemeClr val="bg1"/>
              </a:solidFill>
              <a:latin typeface="Lub Dub Condensed" panose="020B0506030403020204" pitchFamily="34" charset="0"/>
            </a:endParaRPr>
          </a:p>
          <a:p>
            <a:pPr algn="ctr"/>
            <a:r>
              <a:rPr lang="en-US" sz="1800" dirty="0">
                <a:solidFill>
                  <a:schemeClr val="bg1"/>
                </a:solidFill>
                <a:latin typeface="Lub Dub Condensed" panose="020B0506030403020204" pitchFamily="34" charset="0"/>
              </a:rPr>
              <a:t>Patient centered </a:t>
            </a:r>
          </a:p>
          <a:p>
            <a:pPr algn="ctr"/>
            <a:r>
              <a:rPr lang="en-US" sz="1800" dirty="0">
                <a:solidFill>
                  <a:schemeClr val="bg1"/>
                </a:solidFill>
                <a:latin typeface="Lub Dub Condensed" panose="020B0506030403020204" pitchFamily="34" charset="0"/>
              </a:rPr>
              <a:t>Share decision-making </a:t>
            </a:r>
          </a:p>
        </p:txBody>
      </p:sp>
      <p:sp>
        <p:nvSpPr>
          <p:cNvPr id="16" name="TextBox 15">
            <a:extLst>
              <a:ext uri="{FF2B5EF4-FFF2-40B4-BE49-F238E27FC236}">
                <a16:creationId xmlns:a16="http://schemas.microsoft.com/office/drawing/2014/main" id="{2D836CD5-0717-0BD0-077B-8092B8830DC6}"/>
              </a:ext>
            </a:extLst>
          </p:cNvPr>
          <p:cNvSpPr txBox="1"/>
          <p:nvPr/>
        </p:nvSpPr>
        <p:spPr>
          <a:xfrm>
            <a:off x="1256432" y="1505588"/>
            <a:ext cx="4448175" cy="1849802"/>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Clinical Assessment</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Address comorbidities and risk factors</a:t>
            </a:r>
          </a:p>
          <a:p>
            <a:pPr marL="228600" lvl="0" indent="-228600">
              <a:lnSpc>
                <a:spcPct val="80000"/>
              </a:lnSpc>
              <a:buFont typeface="Arial" panose="020B0604020202020204" pitchFamily="34" charset="0"/>
              <a:buChar char="•"/>
            </a:pPr>
            <a:r>
              <a:rPr lang="en-US" sz="1600" dirty="0">
                <a:solidFill>
                  <a:schemeClr val="bg1"/>
                </a:solidFill>
                <a:latin typeface="Lub Dub Condensed" panose="020B0506030403020204" pitchFamily="34" charset="0"/>
              </a:rPr>
              <a:t>Assess;</a:t>
            </a:r>
          </a:p>
          <a:p>
            <a:pPr marL="514350" lvl="1" indent="-285750">
              <a:lnSpc>
                <a:spcPct val="80000"/>
              </a:lnSpc>
              <a:buFont typeface="Courier New" panose="02070309020205020404" pitchFamily="49" charset="0"/>
              <a:buChar char="o"/>
            </a:pPr>
            <a:r>
              <a:rPr lang="en-US" sz="1400" i="1" dirty="0">
                <a:solidFill>
                  <a:schemeClr val="bg1"/>
                </a:solidFill>
                <a:latin typeface="Lub Dub Condensed" panose="020B0506030403020204" pitchFamily="34" charset="0"/>
              </a:rPr>
              <a:t>Ongoing ischemic symptoms</a:t>
            </a:r>
          </a:p>
          <a:p>
            <a:pPr marL="514350" lvl="1" indent="-285750">
              <a:lnSpc>
                <a:spcPct val="80000"/>
              </a:lnSpc>
              <a:buFont typeface="Courier New" panose="02070309020205020404" pitchFamily="49" charset="0"/>
              <a:buChar char="o"/>
            </a:pPr>
            <a:r>
              <a:rPr lang="en-US" sz="1400" i="1" dirty="0">
                <a:solidFill>
                  <a:schemeClr val="bg1"/>
                </a:solidFill>
                <a:latin typeface="Lub Dub Condensed" panose="020B0506030403020204" pitchFamily="34" charset="0"/>
              </a:rPr>
              <a:t>Bleeding risk</a:t>
            </a:r>
          </a:p>
          <a:p>
            <a:pPr marL="514350" lvl="1" indent="-285750">
              <a:lnSpc>
                <a:spcPct val="80000"/>
              </a:lnSpc>
              <a:buFont typeface="Courier New" panose="02070309020205020404" pitchFamily="49" charset="0"/>
              <a:buChar char="o"/>
            </a:pPr>
            <a:r>
              <a:rPr lang="en-US" sz="1400" i="1" dirty="0">
                <a:solidFill>
                  <a:schemeClr val="bg1"/>
                </a:solidFill>
                <a:latin typeface="Lub Dub Condensed" panose="020B0506030403020204" pitchFamily="34" charset="0"/>
              </a:rPr>
              <a:t>Need for repeat echocardiogram, staged PCI</a:t>
            </a:r>
          </a:p>
          <a:p>
            <a:pPr marL="514350" lvl="1" indent="-285750">
              <a:lnSpc>
                <a:spcPct val="80000"/>
              </a:lnSpc>
              <a:spcAft>
                <a:spcPts val="600"/>
              </a:spcAft>
              <a:buFont typeface="Courier New" panose="02070309020205020404" pitchFamily="49" charset="0"/>
              <a:buChar char="o"/>
            </a:pPr>
            <a:r>
              <a:rPr lang="en-US" sz="1400" i="1" dirty="0">
                <a:solidFill>
                  <a:schemeClr val="bg1"/>
                </a:solidFill>
                <a:latin typeface="Lub Dub Condensed" panose="020B0506030403020204" pitchFamily="34" charset="0"/>
              </a:rPr>
              <a:t>Vaccination status like influenza</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Perform medication reconciliation</a:t>
            </a:r>
          </a:p>
        </p:txBody>
      </p:sp>
      <p:sp>
        <p:nvSpPr>
          <p:cNvPr id="17" name="TextBox 16">
            <a:extLst>
              <a:ext uri="{FF2B5EF4-FFF2-40B4-BE49-F238E27FC236}">
                <a16:creationId xmlns:a16="http://schemas.microsoft.com/office/drawing/2014/main" id="{7D09C1B6-6EDF-A4F1-CF26-ED2C376206CA}"/>
              </a:ext>
            </a:extLst>
          </p:cNvPr>
          <p:cNvSpPr txBox="1"/>
          <p:nvPr/>
        </p:nvSpPr>
        <p:spPr>
          <a:xfrm>
            <a:off x="7425169" y="1481343"/>
            <a:ext cx="3661931" cy="2271519"/>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Patient/Caregiver Assessment</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Assess patient/caregiver capacity for self care</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Provide verbal and written educational information related to self care</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Use teach-back method to confirm understanding of self-care, medication regimen and adherence</a:t>
            </a:r>
          </a:p>
          <a:p>
            <a:pPr lvl="0">
              <a:lnSpc>
                <a:spcPct val="80000"/>
              </a:lnSpc>
              <a:spcAft>
                <a:spcPts val="600"/>
              </a:spcAft>
            </a:pPr>
            <a:endParaRPr lang="en-US" sz="2000" b="1" dirty="0">
              <a:solidFill>
                <a:schemeClr val="bg1"/>
              </a:solidFill>
              <a:latin typeface="Lub Dub Condensed" panose="020B0506030403020204" pitchFamily="34" charset="0"/>
            </a:endParaRPr>
          </a:p>
        </p:txBody>
      </p:sp>
      <p:sp>
        <p:nvSpPr>
          <p:cNvPr id="19" name="TextBox 18">
            <a:extLst>
              <a:ext uri="{FF2B5EF4-FFF2-40B4-BE49-F238E27FC236}">
                <a16:creationId xmlns:a16="http://schemas.microsoft.com/office/drawing/2014/main" id="{644D4DAA-FC0E-00A4-4E73-E97427B7D390}"/>
              </a:ext>
            </a:extLst>
          </p:cNvPr>
          <p:cNvSpPr txBox="1"/>
          <p:nvPr/>
        </p:nvSpPr>
        <p:spPr>
          <a:xfrm>
            <a:off x="1259897" y="3795052"/>
            <a:ext cx="3661931" cy="1751313"/>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Social Determinants of Health</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Assess and address barriers to obtaining medications</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Refer to pharmacy assistance programs or social worker as appropriate</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Assess and address barriers to attending cardiac rehabilitation</a:t>
            </a:r>
          </a:p>
        </p:txBody>
      </p:sp>
      <p:sp>
        <p:nvSpPr>
          <p:cNvPr id="18" name="TextBox 17">
            <a:extLst>
              <a:ext uri="{FF2B5EF4-FFF2-40B4-BE49-F238E27FC236}">
                <a16:creationId xmlns:a16="http://schemas.microsoft.com/office/drawing/2014/main" id="{CE71752B-51BE-C6A2-14EF-D199B769996F}"/>
              </a:ext>
            </a:extLst>
          </p:cNvPr>
          <p:cNvSpPr txBox="1"/>
          <p:nvPr/>
        </p:nvSpPr>
        <p:spPr>
          <a:xfrm>
            <a:off x="7525616" y="4023652"/>
            <a:ext cx="3364058" cy="1603644"/>
          </a:xfrm>
          <a:prstGeom prst="rect">
            <a:avLst/>
          </a:prstGeom>
          <a:noFill/>
        </p:spPr>
        <p:txBody>
          <a:bodyPr wrap="square">
            <a:spAutoFit/>
          </a:bodyPr>
          <a:lstStyle/>
          <a:p>
            <a:pPr lvl="0">
              <a:lnSpc>
                <a:spcPct val="80000"/>
              </a:lnSpc>
              <a:spcAft>
                <a:spcPts val="600"/>
              </a:spcAft>
            </a:pPr>
            <a:r>
              <a:rPr lang="en-US" sz="2000" b="1" dirty="0">
                <a:solidFill>
                  <a:schemeClr val="bg1"/>
                </a:solidFill>
                <a:latin typeface="Lub Dub Condensed" panose="020B0506030403020204" pitchFamily="34" charset="0"/>
              </a:rPr>
              <a:t>Referrals</a:t>
            </a:r>
            <a:endParaRPr lang="en-US" sz="1600" b="1" dirty="0">
              <a:solidFill>
                <a:schemeClr val="bg1"/>
              </a:solidFill>
              <a:latin typeface="Lub Dub Condensed" panose="020B0506030403020204" pitchFamily="34" charset="0"/>
            </a:endParaRP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Confirm referral to cardiac rehabilitation</a:t>
            </a:r>
          </a:p>
          <a:p>
            <a:pPr marL="228600" lvl="0" indent="-228600">
              <a:lnSpc>
                <a:spcPct val="80000"/>
              </a:lnSpc>
              <a:spcAft>
                <a:spcPts val="600"/>
              </a:spcAft>
              <a:buFont typeface="Arial" panose="020B0604020202020204" pitchFamily="34" charset="0"/>
              <a:buChar char="•"/>
            </a:pPr>
            <a:r>
              <a:rPr lang="en-US" sz="1600" dirty="0">
                <a:solidFill>
                  <a:schemeClr val="bg1"/>
                </a:solidFill>
                <a:latin typeface="Lub Dub Condensed" panose="020B0506030403020204" pitchFamily="34" charset="0"/>
              </a:rPr>
              <a:t>Provide educational materials related to cardiac rehabilitation</a:t>
            </a:r>
          </a:p>
          <a:p>
            <a:pPr lvl="0">
              <a:lnSpc>
                <a:spcPct val="80000"/>
              </a:lnSpc>
              <a:spcAft>
                <a:spcPts val="600"/>
              </a:spcAft>
            </a:pPr>
            <a:endParaRPr lang="en-US" sz="2000" b="1" dirty="0">
              <a:solidFill>
                <a:schemeClr val="bg1"/>
              </a:solidFill>
              <a:latin typeface="Lub Dub Condensed" panose="020B0506030403020204" pitchFamily="34" charset="0"/>
            </a:endParaRPr>
          </a:p>
        </p:txBody>
      </p:sp>
      <p:sp>
        <p:nvSpPr>
          <p:cNvPr id="5" name="Text Placeholder 4">
            <a:extLst>
              <a:ext uri="{FF2B5EF4-FFF2-40B4-BE49-F238E27FC236}">
                <a16:creationId xmlns:a16="http://schemas.microsoft.com/office/drawing/2014/main" id="{A162E0F3-38EE-51D0-9F87-7B51854B4BBC}"/>
              </a:ext>
            </a:extLst>
          </p:cNvPr>
          <p:cNvSpPr>
            <a:spLocks noGrp="1"/>
          </p:cNvSpPr>
          <p:nvPr>
            <p:ph type="body" sz="quarter" idx="13"/>
          </p:nvPr>
        </p:nvSpPr>
        <p:spPr>
          <a:xfrm>
            <a:off x="1549847" y="5873961"/>
            <a:ext cx="9092306" cy="421493"/>
          </a:xfrm>
        </p:spPr>
        <p:txBody>
          <a:bodyPr/>
          <a:lstStyle/>
          <a:p>
            <a:r>
              <a:rPr lang="en-US" b="1" dirty="0"/>
              <a:t>Abbreviations: </a:t>
            </a:r>
            <a:r>
              <a:rPr lang="en-US" dirty="0"/>
              <a:t>PCI indicates percutaneous coronary intervention.</a:t>
            </a:r>
          </a:p>
        </p:txBody>
      </p:sp>
      <p:sp>
        <p:nvSpPr>
          <p:cNvPr id="4" name="Slide Number Placeholder 3">
            <a:extLst>
              <a:ext uri="{FF2B5EF4-FFF2-40B4-BE49-F238E27FC236}">
                <a16:creationId xmlns:a16="http://schemas.microsoft.com/office/drawing/2014/main" id="{5FDCF8FA-9FCF-DDC2-33FE-80969436089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44806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DFD9793D-DF80-AE5F-6709-C1639993F7B1}"/>
              </a:ext>
              <a:ext uri="{C183D7F6-B498-43B3-948B-1728B52AA6E4}">
                <adec:decorative xmlns:adec="http://schemas.microsoft.com/office/drawing/2017/decorative" val="1"/>
              </a:ext>
            </a:extLst>
          </p:cNvPr>
          <p:cNvCxnSpPr>
            <a:cxnSpLocks/>
          </p:cNvCxnSpPr>
          <p:nvPr/>
        </p:nvCxnSpPr>
        <p:spPr>
          <a:xfrm>
            <a:off x="2934954" y="2192055"/>
            <a:ext cx="691117"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F32B919-BB81-A8AF-C7D6-DF642BBC6855}"/>
              </a:ext>
              <a:ext uri="{C183D7F6-B498-43B3-948B-1728B52AA6E4}">
                <adec:decorative xmlns:adec="http://schemas.microsoft.com/office/drawing/2017/decorative" val="1"/>
              </a:ext>
            </a:extLst>
          </p:cNvPr>
          <p:cNvCxnSpPr>
            <a:cxnSpLocks/>
          </p:cNvCxnSpPr>
          <p:nvPr/>
        </p:nvCxnSpPr>
        <p:spPr>
          <a:xfrm>
            <a:off x="2934954" y="4634566"/>
            <a:ext cx="141260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797D5A-7E20-3ADB-B1BA-F60DE5189D3F}"/>
              </a:ext>
              <a:ext uri="{C183D7F6-B498-43B3-948B-1728B52AA6E4}">
                <adec:decorative xmlns:adec="http://schemas.microsoft.com/office/drawing/2017/decorative" val="1"/>
              </a:ext>
            </a:extLst>
          </p:cNvPr>
          <p:cNvCxnSpPr>
            <a:cxnSpLocks/>
          </p:cNvCxnSpPr>
          <p:nvPr/>
        </p:nvCxnSpPr>
        <p:spPr>
          <a:xfrm flipV="1">
            <a:off x="6782541" y="1599110"/>
            <a:ext cx="788329" cy="5902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16F481-9E60-92AA-8EA1-F161F0484986}"/>
              </a:ext>
              <a:ext uri="{C183D7F6-B498-43B3-948B-1728B52AA6E4}">
                <adec:decorative xmlns:adec="http://schemas.microsoft.com/office/drawing/2017/decorative" val="1"/>
              </a:ext>
            </a:extLst>
          </p:cNvPr>
          <p:cNvCxnSpPr>
            <a:cxnSpLocks/>
          </p:cNvCxnSpPr>
          <p:nvPr/>
        </p:nvCxnSpPr>
        <p:spPr>
          <a:xfrm>
            <a:off x="6201295" y="4634566"/>
            <a:ext cx="1369575"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258A6B4-E2A2-8478-C570-6152751456AB}"/>
              </a:ext>
              <a:ext uri="{C183D7F6-B498-43B3-948B-1728B52AA6E4}">
                <adec:decorative xmlns:adec="http://schemas.microsoft.com/office/drawing/2017/decorative" val="1"/>
              </a:ext>
            </a:extLst>
          </p:cNvPr>
          <p:cNvSpPr txBox="1"/>
          <p:nvPr/>
        </p:nvSpPr>
        <p:spPr>
          <a:xfrm>
            <a:off x="7761271" y="1316209"/>
            <a:ext cx="1344851" cy="590931"/>
          </a:xfrm>
          <a:prstGeom prst="rect">
            <a:avLst/>
          </a:prstGeom>
          <a:solidFill>
            <a:schemeClr val="accent1">
              <a:lumMod val="75000"/>
            </a:schemeClr>
          </a:solidFill>
          <a:ln w="12700">
            <a:noFill/>
          </a:ln>
        </p:spPr>
        <p:txBody>
          <a:bodyPr wrap="square" rtlCol="0" anchor="ctr" anchorCtr="0">
            <a:spAutoFit/>
          </a:bodyPr>
          <a:lstStyle/>
          <a:p>
            <a:pPr algn="ctr">
              <a:lnSpc>
                <a:spcPct val="90000"/>
              </a:lnSpc>
            </a:pPr>
            <a:br>
              <a:rPr lang="en-US" b="1" dirty="0">
                <a:solidFill>
                  <a:schemeClr val="bg1"/>
                </a:solidFill>
                <a:latin typeface="Lub Dub Condensed" panose="020B0506030403020204" pitchFamily="34" charset="0"/>
                <a:cs typeface="Arial" panose="020B0604020202020204" pitchFamily="34" charset="0"/>
              </a:rPr>
            </a:br>
            <a:endParaRPr lang="en-US" b="1" dirty="0">
              <a:solidFill>
                <a:schemeClr val="bg1"/>
              </a:solidFill>
              <a:latin typeface="Lub Dub Condensed" panose="020B0506030403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E9D9A51-40A8-CB9E-1038-A5609860E564}"/>
              </a:ext>
              <a:ext uri="{C183D7F6-B498-43B3-948B-1728B52AA6E4}">
                <adec:decorative xmlns:adec="http://schemas.microsoft.com/office/drawing/2017/decorative" val="1"/>
              </a:ext>
            </a:extLst>
          </p:cNvPr>
          <p:cNvSpPr txBox="1"/>
          <p:nvPr/>
        </p:nvSpPr>
        <p:spPr>
          <a:xfrm>
            <a:off x="7761271" y="2508859"/>
            <a:ext cx="1344851" cy="590931"/>
          </a:xfrm>
          <a:prstGeom prst="rect">
            <a:avLst/>
          </a:prstGeom>
          <a:solidFill>
            <a:srgbClr val="AF1C08"/>
          </a:solidFill>
          <a:ln w="12700">
            <a:noFill/>
          </a:ln>
        </p:spPr>
        <p:txBody>
          <a:bodyPr wrap="square" rtlCol="0" anchor="ctr" anchorCtr="0">
            <a:spAutoFit/>
          </a:bodyPr>
          <a:lstStyle/>
          <a:p>
            <a:pPr algn="ctr">
              <a:lnSpc>
                <a:spcPct val="90000"/>
              </a:lnSpc>
            </a:pPr>
            <a:br>
              <a:rPr lang="en-US" b="1" dirty="0">
                <a:solidFill>
                  <a:schemeClr val="bg1"/>
                </a:solidFill>
                <a:latin typeface="Lub Dub Condensed" panose="020B0506030403020204" pitchFamily="34" charset="0"/>
                <a:cs typeface="Arial" panose="020B0604020202020204" pitchFamily="34" charset="0"/>
              </a:rPr>
            </a:br>
            <a:endParaRPr lang="en-US" b="1" dirty="0">
              <a:solidFill>
                <a:schemeClr val="bg1"/>
              </a:solidFill>
              <a:latin typeface="Lub Dub Condensed" panose="020B0506030403020204" pitchFamily="34" charset="0"/>
              <a:cs typeface="Arial" panose="020B0604020202020204" pitchFamily="34" charset="0"/>
            </a:endParaRPr>
          </a:p>
        </p:txBody>
      </p:sp>
      <p:sp>
        <p:nvSpPr>
          <p:cNvPr id="2" name="Title 1">
            <a:extLst>
              <a:ext uri="{FF2B5EF4-FFF2-40B4-BE49-F238E27FC236}">
                <a16:creationId xmlns:a16="http://schemas.microsoft.com/office/drawing/2014/main" id="{28FA8CE5-65C2-98B3-BFB0-322867473F1B}"/>
              </a:ext>
            </a:extLst>
          </p:cNvPr>
          <p:cNvSpPr>
            <a:spLocks noGrp="1"/>
          </p:cNvSpPr>
          <p:nvPr>
            <p:ph type="title"/>
          </p:nvPr>
        </p:nvSpPr>
        <p:spPr/>
        <p:txBody>
          <a:bodyPr/>
          <a:lstStyle/>
          <a:p>
            <a:r>
              <a:rPr lang="en-US" sz="2800" dirty="0"/>
              <a:t>Definition and Classifications </a:t>
            </a:r>
            <a:br>
              <a:rPr lang="en-US" sz="2800" dirty="0"/>
            </a:br>
            <a:r>
              <a:rPr lang="en-US" sz="2800" dirty="0"/>
              <a:t>of Acute Coronary Syndromes</a:t>
            </a:r>
          </a:p>
        </p:txBody>
      </p:sp>
      <p:sp>
        <p:nvSpPr>
          <p:cNvPr id="23" name="TextBox 22">
            <a:extLst>
              <a:ext uri="{FF2B5EF4-FFF2-40B4-BE49-F238E27FC236}">
                <a16:creationId xmlns:a16="http://schemas.microsoft.com/office/drawing/2014/main" id="{596DD2A3-F601-9882-03DC-0039235E5CDA}"/>
              </a:ext>
              <a:ext uri="{C183D7F6-B498-43B3-948B-1728B52AA6E4}">
                <adec:decorative xmlns:adec="http://schemas.microsoft.com/office/drawing/2017/decorative" val="1"/>
              </a:ext>
            </a:extLst>
          </p:cNvPr>
          <p:cNvSpPr txBox="1"/>
          <p:nvPr/>
        </p:nvSpPr>
        <p:spPr>
          <a:xfrm>
            <a:off x="1254316" y="2742780"/>
            <a:ext cx="1597690" cy="590931"/>
          </a:xfrm>
          <a:prstGeom prst="rect">
            <a:avLst/>
          </a:prstGeom>
          <a:noFill/>
        </p:spPr>
        <p:txBody>
          <a:bodyPr wrap="square" rtlCol="0">
            <a:spAutoFit/>
          </a:bodyPr>
          <a:lstStyle/>
          <a:p>
            <a:pPr algn="ctr">
              <a:lnSpc>
                <a:spcPct val="90000"/>
              </a:lnSpc>
            </a:pPr>
            <a:r>
              <a:rPr lang="en-US" b="1" dirty="0">
                <a:latin typeface="Lub Dub Condensed" panose="020B0506030403020204" pitchFamily="34" charset="0"/>
                <a:cs typeface="Arial" panose="020B0604020202020204" pitchFamily="34" charset="0"/>
              </a:rPr>
              <a:t>Non-Occlusive Thrombus</a:t>
            </a:r>
          </a:p>
        </p:txBody>
      </p:sp>
      <p:sp>
        <p:nvSpPr>
          <p:cNvPr id="26" name="TextBox 25">
            <a:extLst>
              <a:ext uri="{FF2B5EF4-FFF2-40B4-BE49-F238E27FC236}">
                <a16:creationId xmlns:a16="http://schemas.microsoft.com/office/drawing/2014/main" id="{3B5D9791-DD7C-1BA8-EAA4-102FD59CEAD7}"/>
              </a:ext>
              <a:ext uri="{C183D7F6-B498-43B3-948B-1728B52AA6E4}">
                <adec:decorative xmlns:adec="http://schemas.microsoft.com/office/drawing/2017/decorative" val="1"/>
              </a:ext>
            </a:extLst>
          </p:cNvPr>
          <p:cNvSpPr txBox="1"/>
          <p:nvPr/>
        </p:nvSpPr>
        <p:spPr>
          <a:xfrm>
            <a:off x="3449888" y="2913167"/>
            <a:ext cx="3600716" cy="553998"/>
          </a:xfrm>
          <a:prstGeom prst="rect">
            <a:avLst/>
          </a:prstGeom>
          <a:noFill/>
        </p:spPr>
        <p:txBody>
          <a:bodyPr wrap="square" rtlCol="0">
            <a:spAutoFit/>
          </a:bodyPr>
          <a:lstStyle/>
          <a:p>
            <a:pPr algn="ctr"/>
            <a:r>
              <a:rPr lang="en-US" sz="1600" b="1" dirty="0">
                <a:latin typeface="Lub Dub Condensed" panose="020B0506030403020204" pitchFamily="34" charset="0"/>
                <a:cs typeface="Arial" panose="020B0604020202020204" pitchFamily="34" charset="0"/>
              </a:rPr>
              <a:t>ST Depression or T Wave Inversion</a:t>
            </a:r>
          </a:p>
          <a:p>
            <a:pPr algn="ctr"/>
            <a:r>
              <a:rPr lang="en-US" sz="1400" dirty="0">
                <a:latin typeface="Lub Dub Condensed" panose="020B0506030403020204" pitchFamily="34" charset="0"/>
                <a:cs typeface="Arial" panose="020B0604020202020204" pitchFamily="34" charset="0"/>
              </a:rPr>
              <a:t>(May be electrically silent)</a:t>
            </a:r>
          </a:p>
        </p:txBody>
      </p:sp>
      <p:sp>
        <p:nvSpPr>
          <p:cNvPr id="36" name="TextBox 35">
            <a:extLst>
              <a:ext uri="{FF2B5EF4-FFF2-40B4-BE49-F238E27FC236}">
                <a16:creationId xmlns:a16="http://schemas.microsoft.com/office/drawing/2014/main" id="{9E590EFF-0F2F-DC2E-11BA-0055411F4614}"/>
              </a:ext>
              <a:ext uri="{C183D7F6-B498-43B3-948B-1728B52AA6E4}">
                <adec:decorative xmlns:adec="http://schemas.microsoft.com/office/drawing/2017/decorative" val="1"/>
              </a:ext>
            </a:extLst>
          </p:cNvPr>
          <p:cNvSpPr txBox="1"/>
          <p:nvPr/>
        </p:nvSpPr>
        <p:spPr>
          <a:xfrm>
            <a:off x="7767023" y="1313335"/>
            <a:ext cx="1344851" cy="590931"/>
          </a:xfrm>
          <a:prstGeom prst="rect">
            <a:avLst/>
          </a:prstGeom>
          <a:noFill/>
          <a:ln w="12700">
            <a:noFill/>
          </a:ln>
        </p:spPr>
        <p:txBody>
          <a:bodyPr wrap="square" rtlCol="0" anchor="ctr" anchorCtr="0">
            <a:spAutoFit/>
          </a:bodyPr>
          <a:lstStyle/>
          <a:p>
            <a:pPr algn="ctr">
              <a:lnSpc>
                <a:spcPct val="90000"/>
              </a:lnSpc>
            </a:pPr>
            <a:r>
              <a:rPr lang="en-US" b="1" dirty="0">
                <a:solidFill>
                  <a:schemeClr val="bg1"/>
                </a:solidFill>
                <a:latin typeface="Lub Dub Condensed" panose="020B0506030403020204" pitchFamily="34" charset="0"/>
                <a:cs typeface="Arial" panose="020B0604020202020204" pitchFamily="34" charset="0"/>
              </a:rPr>
              <a:t>Biomarker Negative</a:t>
            </a:r>
          </a:p>
        </p:txBody>
      </p:sp>
      <p:sp>
        <p:nvSpPr>
          <p:cNvPr id="17" name="TextBox 16">
            <a:extLst>
              <a:ext uri="{FF2B5EF4-FFF2-40B4-BE49-F238E27FC236}">
                <a16:creationId xmlns:a16="http://schemas.microsoft.com/office/drawing/2014/main" id="{BFDBCC0D-2CFA-B1EF-5BB2-52A871A35E42}"/>
              </a:ext>
              <a:ext uri="{C183D7F6-B498-43B3-948B-1728B52AA6E4}">
                <adec:decorative xmlns:adec="http://schemas.microsoft.com/office/drawing/2017/decorative" val="1"/>
              </a:ext>
            </a:extLst>
          </p:cNvPr>
          <p:cNvSpPr txBox="1"/>
          <p:nvPr/>
        </p:nvSpPr>
        <p:spPr>
          <a:xfrm>
            <a:off x="9156704" y="1437152"/>
            <a:ext cx="1985766" cy="341632"/>
          </a:xfrm>
          <a:prstGeom prst="rect">
            <a:avLst/>
          </a:prstGeom>
          <a:noFill/>
          <a:ln w="12700">
            <a:noFill/>
          </a:ln>
        </p:spPr>
        <p:txBody>
          <a:bodyPr wrap="square" rtlCol="0" anchor="ctr" anchorCtr="0">
            <a:spAutoFit/>
          </a:bodyPr>
          <a:lstStyle/>
          <a:p>
            <a:pPr>
              <a:lnSpc>
                <a:spcPct val="90000"/>
              </a:lnSpc>
            </a:pPr>
            <a:r>
              <a:rPr lang="en-US" b="1" dirty="0">
                <a:latin typeface="Lub Dub Condensed" panose="020B0506030403020204" pitchFamily="34" charset="0"/>
                <a:cs typeface="Arial" panose="020B0604020202020204" pitchFamily="34" charset="0"/>
              </a:rPr>
              <a:t>Unstable Angina</a:t>
            </a:r>
          </a:p>
        </p:txBody>
      </p:sp>
      <p:sp>
        <p:nvSpPr>
          <p:cNvPr id="37" name="TextBox 36">
            <a:extLst>
              <a:ext uri="{FF2B5EF4-FFF2-40B4-BE49-F238E27FC236}">
                <a16:creationId xmlns:a16="http://schemas.microsoft.com/office/drawing/2014/main" id="{EFBD6A25-0707-805D-A726-03C5FF9EA56D}"/>
              </a:ext>
              <a:ext uri="{C183D7F6-B498-43B3-948B-1728B52AA6E4}">
                <adec:decorative xmlns:adec="http://schemas.microsoft.com/office/drawing/2017/decorative" val="1"/>
              </a:ext>
            </a:extLst>
          </p:cNvPr>
          <p:cNvSpPr txBox="1"/>
          <p:nvPr/>
        </p:nvSpPr>
        <p:spPr>
          <a:xfrm>
            <a:off x="7767023" y="2505985"/>
            <a:ext cx="1344851" cy="590931"/>
          </a:xfrm>
          <a:prstGeom prst="rect">
            <a:avLst/>
          </a:prstGeom>
          <a:noFill/>
          <a:ln w="12700">
            <a:noFill/>
          </a:ln>
        </p:spPr>
        <p:txBody>
          <a:bodyPr wrap="square" rtlCol="0" anchor="ctr" anchorCtr="0">
            <a:spAutoFit/>
          </a:bodyPr>
          <a:lstStyle/>
          <a:p>
            <a:pPr algn="ctr">
              <a:lnSpc>
                <a:spcPct val="90000"/>
              </a:lnSpc>
            </a:pPr>
            <a:r>
              <a:rPr lang="en-US" b="1" dirty="0">
                <a:solidFill>
                  <a:schemeClr val="bg1"/>
                </a:solidFill>
                <a:latin typeface="Lub Dub Condensed" panose="020B0506030403020204" pitchFamily="34" charset="0"/>
                <a:cs typeface="Arial" panose="020B0604020202020204" pitchFamily="34" charset="0"/>
              </a:rPr>
              <a:t>Biomarker Positive</a:t>
            </a:r>
          </a:p>
        </p:txBody>
      </p:sp>
      <p:sp>
        <p:nvSpPr>
          <p:cNvPr id="16" name="TextBox 15">
            <a:extLst>
              <a:ext uri="{FF2B5EF4-FFF2-40B4-BE49-F238E27FC236}">
                <a16:creationId xmlns:a16="http://schemas.microsoft.com/office/drawing/2014/main" id="{3BD25179-4CCC-6829-EB7F-C63ACD3F1841}"/>
              </a:ext>
              <a:ext uri="{C183D7F6-B498-43B3-948B-1728B52AA6E4}">
                <adec:decorative xmlns:adec="http://schemas.microsoft.com/office/drawing/2017/decorative" val="1"/>
              </a:ext>
            </a:extLst>
          </p:cNvPr>
          <p:cNvSpPr txBox="1"/>
          <p:nvPr/>
        </p:nvSpPr>
        <p:spPr>
          <a:xfrm>
            <a:off x="9156704" y="2658898"/>
            <a:ext cx="1674456" cy="341632"/>
          </a:xfrm>
          <a:prstGeom prst="rect">
            <a:avLst/>
          </a:prstGeom>
          <a:noFill/>
          <a:ln w="12700">
            <a:noFill/>
          </a:ln>
        </p:spPr>
        <p:txBody>
          <a:bodyPr wrap="square" rtlCol="0" anchor="ctr" anchorCtr="0">
            <a:spAutoFit/>
          </a:bodyPr>
          <a:lstStyle/>
          <a:p>
            <a:pPr>
              <a:lnSpc>
                <a:spcPct val="90000"/>
              </a:lnSpc>
            </a:pPr>
            <a:r>
              <a:rPr lang="en-US" b="1" dirty="0">
                <a:latin typeface="Lub Dub Condensed" panose="020B0506030403020204" pitchFamily="34" charset="0"/>
                <a:cs typeface="Arial" panose="020B0604020202020204" pitchFamily="34" charset="0"/>
              </a:rPr>
              <a:t>NSTEMI</a:t>
            </a:r>
          </a:p>
        </p:txBody>
      </p:sp>
      <p:pic>
        <p:nvPicPr>
          <p:cNvPr id="22" name="Picture 21">
            <a:extLst>
              <a:ext uri="{FF2B5EF4-FFF2-40B4-BE49-F238E27FC236}">
                <a16:creationId xmlns:a16="http://schemas.microsoft.com/office/drawing/2014/main" id="{7770E5CF-02E1-E4B4-9D88-06C379E0643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367383" y="1357448"/>
            <a:ext cx="1371557" cy="1374606"/>
          </a:xfrm>
          <a:prstGeom prst="ellipse">
            <a:avLst/>
          </a:prstGeom>
          <a:ln>
            <a:noFill/>
          </a:ln>
        </p:spPr>
      </p:pic>
      <p:cxnSp>
        <p:nvCxnSpPr>
          <p:cNvPr id="12" name="Straight Arrow Connector 11">
            <a:extLst>
              <a:ext uri="{FF2B5EF4-FFF2-40B4-BE49-F238E27FC236}">
                <a16:creationId xmlns:a16="http://schemas.microsoft.com/office/drawing/2014/main" id="{DAAE44B7-12CE-45D1-EFAD-2FAA1BA3D9B1}"/>
              </a:ext>
              <a:ext uri="{C183D7F6-B498-43B3-948B-1728B52AA6E4}">
                <adec:decorative xmlns:adec="http://schemas.microsoft.com/office/drawing/2017/decorative" val="1"/>
              </a:ext>
            </a:extLst>
          </p:cNvPr>
          <p:cNvCxnSpPr>
            <a:cxnSpLocks/>
          </p:cNvCxnSpPr>
          <p:nvPr/>
        </p:nvCxnSpPr>
        <p:spPr>
          <a:xfrm>
            <a:off x="6782541" y="2195245"/>
            <a:ext cx="788329" cy="5881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9E8600-3FFB-353E-1A98-B5C751A25197}"/>
              </a:ext>
              <a:ext uri="{C183D7F6-B498-43B3-948B-1728B52AA6E4}">
                <adec:decorative xmlns:adec="http://schemas.microsoft.com/office/drawing/2017/decorative" val="1"/>
              </a:ext>
            </a:extLst>
          </p:cNvPr>
          <p:cNvSpPr txBox="1"/>
          <p:nvPr/>
        </p:nvSpPr>
        <p:spPr>
          <a:xfrm>
            <a:off x="7761271" y="4339962"/>
            <a:ext cx="1344851" cy="590931"/>
          </a:xfrm>
          <a:prstGeom prst="rect">
            <a:avLst/>
          </a:prstGeom>
          <a:solidFill>
            <a:srgbClr val="AF1C08"/>
          </a:solidFill>
          <a:ln w="12700">
            <a:noFill/>
          </a:ln>
        </p:spPr>
        <p:txBody>
          <a:bodyPr wrap="square" rtlCol="0" anchor="ctr" anchorCtr="0">
            <a:spAutoFit/>
          </a:bodyPr>
          <a:lstStyle/>
          <a:p>
            <a:pPr algn="ctr">
              <a:lnSpc>
                <a:spcPct val="90000"/>
              </a:lnSpc>
            </a:pPr>
            <a:br>
              <a:rPr lang="en-US" b="1" dirty="0">
                <a:solidFill>
                  <a:schemeClr val="bg1"/>
                </a:solidFill>
                <a:latin typeface="Lub Dub Condensed" panose="020B0506030403020204" pitchFamily="34" charset="0"/>
                <a:cs typeface="Arial" panose="020B0604020202020204" pitchFamily="34" charset="0"/>
              </a:rPr>
            </a:br>
            <a:endParaRPr lang="en-US" b="1" dirty="0">
              <a:solidFill>
                <a:schemeClr val="bg1"/>
              </a:solidFill>
              <a:latin typeface="Lub Dub Condensed" panose="020B0506030403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65498A5E-592B-DE7E-6F2A-A0FF0F81F2B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358943" y="3826298"/>
            <a:ext cx="1388437" cy="1374599"/>
          </a:xfrm>
          <a:prstGeom prst="ellipse">
            <a:avLst/>
          </a:prstGeom>
        </p:spPr>
      </p:pic>
      <p:sp>
        <p:nvSpPr>
          <p:cNvPr id="25" name="TextBox 24">
            <a:extLst>
              <a:ext uri="{FF2B5EF4-FFF2-40B4-BE49-F238E27FC236}">
                <a16:creationId xmlns:a16="http://schemas.microsoft.com/office/drawing/2014/main" id="{16F60744-35E5-7776-E216-506BB327C4A2}"/>
              </a:ext>
              <a:ext uri="{C183D7F6-B498-43B3-948B-1728B52AA6E4}">
                <adec:decorative xmlns:adec="http://schemas.microsoft.com/office/drawing/2017/decorative" val="1"/>
              </a:ext>
            </a:extLst>
          </p:cNvPr>
          <p:cNvSpPr txBox="1"/>
          <p:nvPr/>
        </p:nvSpPr>
        <p:spPr>
          <a:xfrm>
            <a:off x="1400529" y="5239564"/>
            <a:ext cx="1305264" cy="590931"/>
          </a:xfrm>
          <a:prstGeom prst="rect">
            <a:avLst/>
          </a:prstGeom>
          <a:noFill/>
        </p:spPr>
        <p:txBody>
          <a:bodyPr wrap="square" rtlCol="0">
            <a:spAutoFit/>
          </a:bodyPr>
          <a:lstStyle/>
          <a:p>
            <a:pPr algn="ctr">
              <a:lnSpc>
                <a:spcPct val="90000"/>
              </a:lnSpc>
            </a:pPr>
            <a:r>
              <a:rPr lang="en-US" b="1" dirty="0">
                <a:latin typeface="Lub Dub Condensed" panose="020B0506030403020204" pitchFamily="34" charset="0"/>
                <a:cs typeface="Arial" panose="020B0604020202020204" pitchFamily="34" charset="0"/>
              </a:rPr>
              <a:t>Occlusive Thrombus</a:t>
            </a:r>
          </a:p>
        </p:txBody>
      </p:sp>
      <p:sp>
        <p:nvSpPr>
          <p:cNvPr id="27" name="TextBox 26">
            <a:extLst>
              <a:ext uri="{FF2B5EF4-FFF2-40B4-BE49-F238E27FC236}">
                <a16:creationId xmlns:a16="http://schemas.microsoft.com/office/drawing/2014/main" id="{3B957A5C-7BEE-CB32-5F6E-64EA8714D1D6}"/>
              </a:ext>
              <a:ext uri="{C183D7F6-B498-43B3-948B-1728B52AA6E4}">
                <adec:decorative xmlns:adec="http://schemas.microsoft.com/office/drawing/2017/decorative" val="1"/>
              </a:ext>
            </a:extLst>
          </p:cNvPr>
          <p:cNvSpPr txBox="1"/>
          <p:nvPr/>
        </p:nvSpPr>
        <p:spPr>
          <a:xfrm>
            <a:off x="4351728" y="5390898"/>
            <a:ext cx="1758067" cy="338554"/>
          </a:xfrm>
          <a:prstGeom prst="rect">
            <a:avLst/>
          </a:prstGeom>
          <a:noFill/>
        </p:spPr>
        <p:txBody>
          <a:bodyPr wrap="square" rtlCol="0">
            <a:spAutoFit/>
          </a:bodyPr>
          <a:lstStyle/>
          <a:p>
            <a:pPr algn="ctr"/>
            <a:r>
              <a:rPr lang="en-US" sz="1600" b="1" dirty="0">
                <a:latin typeface="Lub Dub Condensed" panose="020B0506030403020204" pitchFamily="34" charset="0"/>
                <a:cs typeface="Arial" panose="020B0604020202020204" pitchFamily="34" charset="0"/>
              </a:rPr>
              <a:t>ST Elevation</a:t>
            </a:r>
          </a:p>
        </p:txBody>
      </p:sp>
      <p:sp>
        <p:nvSpPr>
          <p:cNvPr id="38" name="TextBox 37">
            <a:extLst>
              <a:ext uri="{FF2B5EF4-FFF2-40B4-BE49-F238E27FC236}">
                <a16:creationId xmlns:a16="http://schemas.microsoft.com/office/drawing/2014/main" id="{C763D00E-22A2-5096-C33B-75081E6D8847}"/>
              </a:ext>
              <a:ext uri="{C183D7F6-B498-43B3-948B-1728B52AA6E4}">
                <adec:decorative xmlns:adec="http://schemas.microsoft.com/office/drawing/2017/decorative" val="1"/>
              </a:ext>
            </a:extLst>
          </p:cNvPr>
          <p:cNvSpPr txBox="1"/>
          <p:nvPr/>
        </p:nvSpPr>
        <p:spPr>
          <a:xfrm>
            <a:off x="7767023" y="4337088"/>
            <a:ext cx="1344851" cy="590931"/>
          </a:xfrm>
          <a:prstGeom prst="rect">
            <a:avLst/>
          </a:prstGeom>
          <a:noFill/>
          <a:ln w="12700">
            <a:noFill/>
          </a:ln>
        </p:spPr>
        <p:txBody>
          <a:bodyPr wrap="square" rtlCol="0" anchor="ctr" anchorCtr="0">
            <a:spAutoFit/>
          </a:bodyPr>
          <a:lstStyle/>
          <a:p>
            <a:pPr algn="ctr">
              <a:lnSpc>
                <a:spcPct val="90000"/>
              </a:lnSpc>
            </a:pPr>
            <a:r>
              <a:rPr lang="en-US" b="1" dirty="0">
                <a:solidFill>
                  <a:schemeClr val="bg1"/>
                </a:solidFill>
                <a:latin typeface="Lub Dub Condensed" panose="020B0506030403020204" pitchFamily="34" charset="0"/>
                <a:cs typeface="Arial" panose="020B0604020202020204" pitchFamily="34" charset="0"/>
              </a:rPr>
              <a:t>Biomarker Positive</a:t>
            </a:r>
          </a:p>
        </p:txBody>
      </p:sp>
      <p:sp>
        <p:nvSpPr>
          <p:cNvPr id="21" name="TextBox 20">
            <a:extLst>
              <a:ext uri="{FF2B5EF4-FFF2-40B4-BE49-F238E27FC236}">
                <a16:creationId xmlns:a16="http://schemas.microsoft.com/office/drawing/2014/main" id="{D23B5F47-D079-E86A-6676-08DFEC3E3CCA}"/>
              </a:ext>
              <a:ext uri="{C183D7F6-B498-43B3-948B-1728B52AA6E4}">
                <adec:decorative xmlns:adec="http://schemas.microsoft.com/office/drawing/2017/decorative" val="1"/>
              </a:ext>
            </a:extLst>
          </p:cNvPr>
          <p:cNvSpPr txBox="1"/>
          <p:nvPr/>
        </p:nvSpPr>
        <p:spPr>
          <a:xfrm>
            <a:off x="7273923" y="4937653"/>
            <a:ext cx="2327278" cy="523220"/>
          </a:xfrm>
          <a:prstGeom prst="rect">
            <a:avLst/>
          </a:prstGeom>
          <a:noFill/>
        </p:spPr>
        <p:txBody>
          <a:bodyPr wrap="square" rtlCol="0">
            <a:spAutoFit/>
          </a:bodyPr>
          <a:lstStyle/>
          <a:p>
            <a:pPr algn="ctr"/>
            <a:r>
              <a:rPr lang="en-US" sz="1400" dirty="0">
                <a:latin typeface="Lub Dub Condensed" panose="020B0506030403020204" pitchFamily="34" charset="0"/>
                <a:cs typeface="Arial" panose="020B0604020202020204" pitchFamily="34" charset="0"/>
              </a:rPr>
              <a:t>(May be negative if drawn too early from symptom onset)</a:t>
            </a:r>
          </a:p>
        </p:txBody>
      </p:sp>
      <p:sp>
        <p:nvSpPr>
          <p:cNvPr id="19" name="TextBox 18">
            <a:extLst>
              <a:ext uri="{FF2B5EF4-FFF2-40B4-BE49-F238E27FC236}">
                <a16:creationId xmlns:a16="http://schemas.microsoft.com/office/drawing/2014/main" id="{8DA585FC-BCCC-879B-4B31-A8CCC345D2FB}"/>
              </a:ext>
              <a:ext uri="{C183D7F6-B498-43B3-948B-1728B52AA6E4}">
                <adec:decorative xmlns:adec="http://schemas.microsoft.com/office/drawing/2017/decorative" val="1"/>
              </a:ext>
            </a:extLst>
          </p:cNvPr>
          <p:cNvSpPr txBox="1"/>
          <p:nvPr/>
        </p:nvSpPr>
        <p:spPr>
          <a:xfrm>
            <a:off x="9156704" y="4509847"/>
            <a:ext cx="1674456" cy="341632"/>
          </a:xfrm>
          <a:prstGeom prst="rect">
            <a:avLst/>
          </a:prstGeom>
          <a:noFill/>
          <a:ln w="12700">
            <a:noFill/>
          </a:ln>
        </p:spPr>
        <p:txBody>
          <a:bodyPr wrap="square" rtlCol="0" anchor="ctr" anchorCtr="0">
            <a:spAutoFit/>
          </a:bodyPr>
          <a:lstStyle/>
          <a:p>
            <a:pPr>
              <a:lnSpc>
                <a:spcPct val="90000"/>
              </a:lnSpc>
            </a:pPr>
            <a:r>
              <a:rPr lang="en-US" b="1" dirty="0">
                <a:latin typeface="Lub Dub Condensed" panose="020B0506030403020204" pitchFamily="34" charset="0"/>
                <a:cs typeface="Arial" panose="020B0604020202020204" pitchFamily="34" charset="0"/>
              </a:rPr>
              <a:t>STEMI</a:t>
            </a:r>
          </a:p>
        </p:txBody>
      </p:sp>
      <p:pic>
        <p:nvPicPr>
          <p:cNvPr id="29" name="Picture 28">
            <a:extLst>
              <a:ext uri="{FF2B5EF4-FFF2-40B4-BE49-F238E27FC236}">
                <a16:creationId xmlns:a16="http://schemas.microsoft.com/office/drawing/2014/main" id="{FA622F0A-16DE-3EC5-59F3-4FC59AE875E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36519" y="1462066"/>
            <a:ext cx="1461322" cy="1456894"/>
          </a:xfrm>
          <a:prstGeom prst="rect">
            <a:avLst/>
          </a:prstGeom>
        </p:spPr>
      </p:pic>
      <p:pic>
        <p:nvPicPr>
          <p:cNvPr id="30" name="Picture 29">
            <a:extLst>
              <a:ext uri="{FF2B5EF4-FFF2-40B4-BE49-F238E27FC236}">
                <a16:creationId xmlns:a16="http://schemas.microsoft.com/office/drawing/2014/main" id="{3CD54798-815A-AA31-4C49-C8D9B2EBE62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l="998" r="955"/>
          <a:stretch/>
        </p:blipFill>
        <p:spPr>
          <a:xfrm>
            <a:off x="5313493" y="1462802"/>
            <a:ext cx="1426774" cy="1455198"/>
          </a:xfrm>
          <a:prstGeom prst="rect">
            <a:avLst/>
          </a:prstGeom>
        </p:spPr>
      </p:pic>
      <p:pic>
        <p:nvPicPr>
          <p:cNvPr id="32" name="Picture 31">
            <a:extLst>
              <a:ext uri="{FF2B5EF4-FFF2-40B4-BE49-F238E27FC236}">
                <a16:creationId xmlns:a16="http://schemas.microsoft.com/office/drawing/2014/main" id="{912FF887-F007-D35D-F5E9-C074325A10A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498742" y="3915293"/>
            <a:ext cx="1459622" cy="1455200"/>
          </a:xfrm>
          <a:prstGeom prst="rect">
            <a:avLst/>
          </a:prstGeom>
        </p:spPr>
      </p:pic>
      <p:sp>
        <p:nvSpPr>
          <p:cNvPr id="3" name="Rectangle 2" descr="Acute Coronary Syndrome can be classified into 3 types: &#10;Unstable angina, which is defined as biomarker negative, non-ST-elevation on an ECG, and presence of a partially occlusive thrombus. Non-ST-elevation myocardial infarction has the same qualities but is biomarker positive. A ST-elevation myocardial infarction has ST-elevation on ECG, occlusive thrombus, and is biomarker positive.">
            <a:extLst>
              <a:ext uri="{FF2B5EF4-FFF2-40B4-BE49-F238E27FC236}">
                <a16:creationId xmlns:a16="http://schemas.microsoft.com/office/drawing/2014/main" id="{9D282B12-6B27-F7E8-2B2E-4494F896F6CA}"/>
              </a:ext>
            </a:extLst>
          </p:cNvPr>
          <p:cNvSpPr/>
          <p:nvPr/>
        </p:nvSpPr>
        <p:spPr>
          <a:xfrm>
            <a:off x="976745" y="1184565"/>
            <a:ext cx="10131137" cy="223404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23A72D-3895-32E1-9EF0-0A786DA7BFF5}"/>
              </a:ext>
            </a:extLst>
          </p:cNvPr>
          <p:cNvSpPr>
            <a:spLocks noGrp="1"/>
          </p:cNvSpPr>
          <p:nvPr>
            <p:ph type="body" sz="quarter" idx="13"/>
          </p:nvPr>
        </p:nvSpPr>
        <p:spPr/>
        <p:txBody>
          <a:bodyPr/>
          <a:lstStyle/>
          <a:p>
            <a:r>
              <a:rPr lang="en-US" b="1" dirty="0"/>
              <a:t>Abbreviations: </a:t>
            </a:r>
            <a:r>
              <a:rPr lang="en-US" dirty="0"/>
              <a:t>NSTEMI indicates non-ST-elevation myocardial infarction; and STEMI, ST-elevation myocardial infarction.</a:t>
            </a:r>
          </a:p>
        </p:txBody>
      </p:sp>
      <p:sp>
        <p:nvSpPr>
          <p:cNvPr id="4" name="Slide Number Placeholder 3">
            <a:extLst>
              <a:ext uri="{FF2B5EF4-FFF2-40B4-BE49-F238E27FC236}">
                <a16:creationId xmlns:a16="http://schemas.microsoft.com/office/drawing/2014/main" id="{EDBF2456-2248-91E6-F371-BD783E4B196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Tree>
    <p:extLst>
      <p:ext uri="{BB962C8B-B14F-4D97-AF65-F5344CB8AC3E}">
        <p14:creationId xmlns:p14="http://schemas.microsoft.com/office/powerpoint/2010/main" val="9201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1500"/>
                            </p:stCondLst>
                            <p:childTnLst>
                              <p:par>
                                <p:cTn id="72" presetID="22" presetClass="entr" presetSubtype="8"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left)">
                                      <p:cBhvr>
                                        <p:cTn id="74" dur="500"/>
                                        <p:tgtEl>
                                          <p:spTgt spid="10"/>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3" grpId="0"/>
      <p:bldP spid="26" grpId="0"/>
      <p:bldP spid="36" grpId="0"/>
      <p:bldP spid="17" grpId="0"/>
      <p:bldP spid="37" grpId="0"/>
      <p:bldP spid="16" grpId="0"/>
      <p:bldP spid="14" grpId="0" animBg="1"/>
      <p:bldP spid="25" grpId="0"/>
      <p:bldP spid="27" grpId="0"/>
      <p:bldP spid="38" grpId="0"/>
      <p:bldP spid="21"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BC87-00D4-A710-9F6F-CE6536CE42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EA59F-BD80-8BEA-01FB-7038B02A397E}"/>
              </a:ext>
            </a:extLst>
          </p:cNvPr>
          <p:cNvSpPr>
            <a:spLocks noGrp="1"/>
          </p:cNvSpPr>
          <p:nvPr>
            <p:ph type="title"/>
          </p:nvPr>
        </p:nvSpPr>
        <p:spPr/>
        <p:txBody>
          <a:bodyPr/>
          <a:lstStyle/>
          <a:p>
            <a:r>
              <a:rPr lang="en-US" sz="2800" dirty="0"/>
              <a:t>Cardiac Rehabilitation for Patients Post-ACS</a:t>
            </a:r>
          </a:p>
        </p:txBody>
      </p:sp>
      <p:sp>
        <p:nvSpPr>
          <p:cNvPr id="49" name="Rectangle 48" descr="This figure summarizes the considerations in post-ACS discharge planning, including the recommendations for cardiac rehab. Cardiac rehabilitation is a multifaceted and comprehensive outpatient intervention that is considered the standard of care for secondary prevention of CVD. The primary goals of CR are modifying CVD risk factors and improving patient functional capacity and QOL with the goal of reducing subsequent morbidity and mortality.">
            <a:extLst>
              <a:ext uri="{FF2B5EF4-FFF2-40B4-BE49-F238E27FC236}">
                <a16:creationId xmlns:a16="http://schemas.microsoft.com/office/drawing/2014/main" id="{8D7A0B59-45D4-713C-D82A-E047C59028B1}"/>
              </a:ext>
            </a:extLst>
          </p:cNvPr>
          <p:cNvSpPr/>
          <p:nvPr/>
        </p:nvSpPr>
        <p:spPr>
          <a:xfrm>
            <a:off x="893618" y="1143000"/>
            <a:ext cx="9850583" cy="48213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B64EED6-75D0-D402-7992-66EB91B680C7}"/>
              </a:ext>
            </a:extLst>
          </p:cNvPr>
          <p:cNvSpPr>
            <a:spLocks noGrp="1"/>
          </p:cNvSpPr>
          <p:nvPr>
            <p:ph type="body" sz="quarter" idx="13"/>
          </p:nvPr>
        </p:nvSpPr>
        <p:spPr>
          <a:xfrm>
            <a:off x="1549847" y="5873961"/>
            <a:ext cx="9092306" cy="421493"/>
          </a:xfrm>
        </p:spPr>
        <p:txBody>
          <a:bodyPr/>
          <a:lstStyle/>
          <a:p>
            <a:r>
              <a:rPr lang="en-US" b="1" dirty="0"/>
              <a:t>Abbreviations: </a:t>
            </a:r>
            <a:r>
              <a:rPr lang="en-US" dirty="0"/>
              <a:t>ACS indicates acute coronary syndrome; CV, cardiovascular; and QoL, quality of life. </a:t>
            </a:r>
          </a:p>
        </p:txBody>
      </p:sp>
      <p:sp>
        <p:nvSpPr>
          <p:cNvPr id="4" name="Slide Number Placeholder 3">
            <a:extLst>
              <a:ext uri="{FF2B5EF4-FFF2-40B4-BE49-F238E27FC236}">
                <a16:creationId xmlns:a16="http://schemas.microsoft.com/office/drawing/2014/main" id="{CA4A620D-3D3E-4E5A-A994-6A698CA32F4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
        <p:nvSpPr>
          <p:cNvPr id="6" name="TextBox 5">
            <a:extLst>
              <a:ext uri="{FF2B5EF4-FFF2-40B4-BE49-F238E27FC236}">
                <a16:creationId xmlns:a16="http://schemas.microsoft.com/office/drawing/2014/main" id="{F7BA0C00-9E31-6D72-757B-C7862434DC49}"/>
              </a:ext>
              <a:ext uri="{C183D7F6-B498-43B3-948B-1728B52AA6E4}">
                <adec:decorative xmlns:adec="http://schemas.microsoft.com/office/drawing/2017/decorative" val="1"/>
              </a:ext>
            </a:extLst>
          </p:cNvPr>
          <p:cNvSpPr txBox="1"/>
          <p:nvPr/>
        </p:nvSpPr>
        <p:spPr>
          <a:xfrm>
            <a:off x="2468370" y="1361209"/>
            <a:ext cx="4483148" cy="363682"/>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Post-ACS Discharge Planning</a:t>
            </a:r>
          </a:p>
        </p:txBody>
      </p:sp>
      <p:cxnSp>
        <p:nvCxnSpPr>
          <p:cNvPr id="8" name="Elbow Connector 82">
            <a:extLst>
              <a:ext uri="{FF2B5EF4-FFF2-40B4-BE49-F238E27FC236}">
                <a16:creationId xmlns:a16="http://schemas.microsoft.com/office/drawing/2014/main" id="{76A8F8CD-F923-368B-41EF-6DFBA35BFCB9}"/>
              </a:ext>
              <a:ext uri="{C183D7F6-B498-43B3-948B-1728B52AA6E4}">
                <adec:decorative xmlns:adec="http://schemas.microsoft.com/office/drawing/2017/decorative" val="1"/>
              </a:ext>
            </a:extLst>
          </p:cNvPr>
          <p:cNvCxnSpPr>
            <a:cxnSpLocks/>
            <a:stCxn id="6" idx="2"/>
          </p:cNvCxnSpPr>
          <p:nvPr/>
        </p:nvCxnSpPr>
        <p:spPr>
          <a:xfrm>
            <a:off x="4709944" y="1724891"/>
            <a:ext cx="0" cy="3740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ound Same Side Corner Rectangle 60">
            <a:extLst>
              <a:ext uri="{FF2B5EF4-FFF2-40B4-BE49-F238E27FC236}">
                <a16:creationId xmlns:a16="http://schemas.microsoft.com/office/drawing/2014/main" id="{ECB14FE8-1CD3-F1AB-BF66-D8F763AAC25F}"/>
              </a:ext>
              <a:ext uri="{C183D7F6-B498-43B3-948B-1728B52AA6E4}">
                <adec:decorative xmlns:adec="http://schemas.microsoft.com/office/drawing/2017/decorative" val="1"/>
              </a:ext>
            </a:extLst>
          </p:cNvPr>
          <p:cNvSpPr/>
          <p:nvPr/>
        </p:nvSpPr>
        <p:spPr>
          <a:xfrm>
            <a:off x="6901258" y="2881052"/>
            <a:ext cx="2859270" cy="410097"/>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Center-based Cardiac Rehabilitation program (Class 1)</a:t>
            </a:r>
          </a:p>
        </p:txBody>
      </p:sp>
      <p:sp>
        <p:nvSpPr>
          <p:cNvPr id="14" name="Round Same Side Corner Rectangle 60">
            <a:extLst>
              <a:ext uri="{FF2B5EF4-FFF2-40B4-BE49-F238E27FC236}">
                <a16:creationId xmlns:a16="http://schemas.microsoft.com/office/drawing/2014/main" id="{15F4745E-2C53-4A44-121A-83D8982EA75E}"/>
              </a:ext>
              <a:ext uri="{C183D7F6-B498-43B3-948B-1728B52AA6E4}">
                <adec:decorative xmlns:adec="http://schemas.microsoft.com/office/drawing/2017/decorative" val="1"/>
              </a:ext>
            </a:extLst>
          </p:cNvPr>
          <p:cNvSpPr/>
          <p:nvPr/>
        </p:nvSpPr>
        <p:spPr>
          <a:xfrm>
            <a:off x="6897794" y="3985953"/>
            <a:ext cx="2859270" cy="569424"/>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Home-based Cardiac Rehabilitation program (Class 2a)</a:t>
            </a:r>
          </a:p>
        </p:txBody>
      </p:sp>
      <p:cxnSp>
        <p:nvCxnSpPr>
          <p:cNvPr id="16" name="Elbow Connector 82">
            <a:extLst>
              <a:ext uri="{FF2B5EF4-FFF2-40B4-BE49-F238E27FC236}">
                <a16:creationId xmlns:a16="http://schemas.microsoft.com/office/drawing/2014/main" id="{FA50D937-66D2-5393-7EBC-2FE4B1CFA84A}"/>
              </a:ext>
              <a:ext uri="{C183D7F6-B498-43B3-948B-1728B52AA6E4}">
                <adec:decorative xmlns:adec="http://schemas.microsoft.com/office/drawing/2017/decorative" val="1"/>
              </a:ext>
            </a:extLst>
          </p:cNvPr>
          <p:cNvCxnSpPr>
            <a:cxnSpLocks/>
            <a:stCxn id="22" idx="6"/>
            <a:endCxn id="12" idx="1"/>
          </p:cNvCxnSpPr>
          <p:nvPr/>
        </p:nvCxnSpPr>
        <p:spPr>
          <a:xfrm flipV="1">
            <a:off x="6247196" y="3086101"/>
            <a:ext cx="654062" cy="5559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82">
            <a:extLst>
              <a:ext uri="{FF2B5EF4-FFF2-40B4-BE49-F238E27FC236}">
                <a16:creationId xmlns:a16="http://schemas.microsoft.com/office/drawing/2014/main" id="{122B00A7-F4F5-6DF3-AC43-B87D4583097E}"/>
              </a:ext>
              <a:ext uri="{C183D7F6-B498-43B3-948B-1728B52AA6E4}">
                <adec:decorative xmlns:adec="http://schemas.microsoft.com/office/drawing/2017/decorative" val="1"/>
              </a:ext>
            </a:extLst>
          </p:cNvPr>
          <p:cNvCxnSpPr>
            <a:cxnSpLocks/>
            <a:stCxn id="22" idx="6"/>
            <a:endCxn id="14" idx="1"/>
          </p:cNvCxnSpPr>
          <p:nvPr/>
        </p:nvCxnSpPr>
        <p:spPr>
          <a:xfrm>
            <a:off x="6247196" y="3642014"/>
            <a:ext cx="650598" cy="62865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E1E49C5-5966-52D5-AE60-D25CE7B2CA6D}"/>
              </a:ext>
              <a:ext uri="{C183D7F6-B498-43B3-948B-1728B52AA6E4}">
                <adec:decorative xmlns:adec="http://schemas.microsoft.com/office/drawing/2017/decorative" val="1"/>
              </a:ext>
            </a:extLst>
          </p:cNvPr>
          <p:cNvSpPr txBox="1"/>
          <p:nvPr/>
        </p:nvSpPr>
        <p:spPr>
          <a:xfrm>
            <a:off x="3161096" y="2098964"/>
            <a:ext cx="3086100" cy="30861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28" name="TextBox 27">
            <a:extLst>
              <a:ext uri="{FF2B5EF4-FFF2-40B4-BE49-F238E27FC236}">
                <a16:creationId xmlns:a16="http://schemas.microsoft.com/office/drawing/2014/main" id="{2C3C902A-8BCD-7477-40B4-53F17DFE791E}"/>
              </a:ext>
              <a:ext uri="{C183D7F6-B498-43B3-948B-1728B52AA6E4}">
                <adec:decorative xmlns:adec="http://schemas.microsoft.com/office/drawing/2017/decorative" val="1"/>
              </a:ext>
            </a:extLst>
          </p:cNvPr>
          <p:cNvSpPr txBox="1"/>
          <p:nvPr/>
        </p:nvSpPr>
        <p:spPr>
          <a:xfrm>
            <a:off x="3888798" y="3181988"/>
            <a:ext cx="1597602" cy="923330"/>
          </a:xfrm>
          <a:prstGeom prst="rect">
            <a:avLst/>
          </a:prstGeom>
          <a:noFill/>
        </p:spPr>
        <p:txBody>
          <a:bodyPr wrap="square">
            <a:spAutoFit/>
          </a:bodyPr>
          <a:lstStyle/>
          <a:p>
            <a:pPr lvl="0" algn="ctr"/>
            <a:r>
              <a:rPr lang="en-US" b="1" dirty="0">
                <a:latin typeface="Lub Dub Bold" panose="020B0803030403020204" pitchFamily="34" charset="0"/>
              </a:rPr>
              <a:t>Referral to Cardiac Rehab</a:t>
            </a:r>
          </a:p>
        </p:txBody>
      </p:sp>
      <p:grpSp>
        <p:nvGrpSpPr>
          <p:cNvPr id="29" name="Group 28">
            <a:extLst>
              <a:ext uri="{FF2B5EF4-FFF2-40B4-BE49-F238E27FC236}">
                <a16:creationId xmlns:a16="http://schemas.microsoft.com/office/drawing/2014/main" id="{8708F185-CCF9-FD27-2345-76758923E1CE}"/>
              </a:ext>
              <a:ext uri="{C183D7F6-B498-43B3-948B-1728B52AA6E4}">
                <adec:decorative xmlns:adec="http://schemas.microsoft.com/office/drawing/2017/decorative" val="1"/>
              </a:ext>
            </a:extLst>
          </p:cNvPr>
          <p:cNvGrpSpPr/>
          <p:nvPr/>
        </p:nvGrpSpPr>
        <p:grpSpPr>
          <a:xfrm>
            <a:off x="2891199" y="1957807"/>
            <a:ext cx="1097280" cy="1097280"/>
            <a:chOff x="1237030" y="18068"/>
            <a:chExt cx="1097280" cy="1097280"/>
          </a:xfrm>
          <a:solidFill>
            <a:srgbClr val="595959">
              <a:alpha val="89804"/>
            </a:srgbClr>
          </a:solidFill>
        </p:grpSpPr>
        <p:sp>
          <p:nvSpPr>
            <p:cNvPr id="39" name="Oval 38">
              <a:extLst>
                <a:ext uri="{FF2B5EF4-FFF2-40B4-BE49-F238E27FC236}">
                  <a16:creationId xmlns:a16="http://schemas.microsoft.com/office/drawing/2014/main" id="{DC0E8745-C386-EF3E-BC42-9138280EC2E7}"/>
                </a:ext>
              </a:extLst>
            </p:cNvPr>
            <p:cNvSpPr/>
            <p:nvPr/>
          </p:nvSpPr>
          <p:spPr>
            <a:xfrm>
              <a:off x="1237030" y="18068"/>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40" name="Oval 4">
              <a:extLst>
                <a:ext uri="{FF2B5EF4-FFF2-40B4-BE49-F238E27FC236}">
                  <a16:creationId xmlns:a16="http://schemas.microsoft.com/office/drawing/2014/main" id="{65115CC0-3686-81C3-AED8-ECAD3C4651EC}"/>
                </a:ext>
              </a:extLst>
            </p:cNvPr>
            <p:cNvSpPr txBox="1"/>
            <p:nvPr/>
          </p:nvSpPr>
          <p:spPr>
            <a:xfrm>
              <a:off x="1346674" y="157402"/>
              <a:ext cx="880611"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Exercise Training</a:t>
              </a:r>
            </a:p>
          </p:txBody>
        </p:sp>
      </p:grpSp>
      <p:grpSp>
        <p:nvGrpSpPr>
          <p:cNvPr id="30" name="Group 29">
            <a:extLst>
              <a:ext uri="{FF2B5EF4-FFF2-40B4-BE49-F238E27FC236}">
                <a16:creationId xmlns:a16="http://schemas.microsoft.com/office/drawing/2014/main" id="{CAC91E70-D297-568F-342A-40FFDCAB5E98}"/>
              </a:ext>
              <a:ext uri="{C183D7F6-B498-43B3-948B-1728B52AA6E4}">
                <adec:decorative xmlns:adec="http://schemas.microsoft.com/office/drawing/2017/decorative" val="1"/>
              </a:ext>
            </a:extLst>
          </p:cNvPr>
          <p:cNvGrpSpPr/>
          <p:nvPr/>
        </p:nvGrpSpPr>
        <p:grpSpPr>
          <a:xfrm>
            <a:off x="2424729" y="2746843"/>
            <a:ext cx="1097280" cy="1097280"/>
            <a:chOff x="749778" y="973359"/>
            <a:chExt cx="1097280" cy="1097280"/>
          </a:xfrm>
          <a:solidFill>
            <a:srgbClr val="595959">
              <a:alpha val="89804"/>
            </a:srgbClr>
          </a:solidFill>
        </p:grpSpPr>
        <p:sp>
          <p:nvSpPr>
            <p:cNvPr id="37" name="Oval 36">
              <a:extLst>
                <a:ext uri="{FF2B5EF4-FFF2-40B4-BE49-F238E27FC236}">
                  <a16:creationId xmlns:a16="http://schemas.microsoft.com/office/drawing/2014/main" id="{4D34B70F-E05D-DB3D-F6B4-EC65F33A5558}"/>
                </a:ext>
              </a:extLst>
            </p:cNvPr>
            <p:cNvSpPr/>
            <p:nvPr/>
          </p:nvSpPr>
          <p:spPr>
            <a:xfrm>
              <a:off x="749778" y="973359"/>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8" name="Oval 6">
              <a:extLst>
                <a:ext uri="{FF2B5EF4-FFF2-40B4-BE49-F238E27FC236}">
                  <a16:creationId xmlns:a16="http://schemas.microsoft.com/office/drawing/2014/main" id="{F78B89D8-BCAB-4F72-781D-E327E781F836}"/>
                </a:ext>
              </a:extLst>
            </p:cNvPr>
            <p:cNvSpPr txBox="1"/>
            <p:nvPr/>
          </p:nvSpPr>
          <p:spPr>
            <a:xfrm>
              <a:off x="875566" y="1081520"/>
              <a:ext cx="858218"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Nutrition</a:t>
              </a:r>
            </a:p>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Education</a:t>
              </a:r>
            </a:p>
          </p:txBody>
        </p:sp>
      </p:grpSp>
      <p:grpSp>
        <p:nvGrpSpPr>
          <p:cNvPr id="31" name="Group 30">
            <a:extLst>
              <a:ext uri="{FF2B5EF4-FFF2-40B4-BE49-F238E27FC236}">
                <a16:creationId xmlns:a16="http://schemas.microsoft.com/office/drawing/2014/main" id="{A2E0FE3C-8803-E509-8A4D-E2B7E45DF2F4}"/>
              </a:ext>
              <a:ext uri="{C183D7F6-B498-43B3-948B-1728B52AA6E4}">
                <adec:decorative xmlns:adec="http://schemas.microsoft.com/office/drawing/2017/decorative" val="1"/>
              </a:ext>
            </a:extLst>
          </p:cNvPr>
          <p:cNvGrpSpPr/>
          <p:nvPr/>
        </p:nvGrpSpPr>
        <p:grpSpPr>
          <a:xfrm>
            <a:off x="2472521" y="3600279"/>
            <a:ext cx="1097280" cy="1097280"/>
            <a:chOff x="891088" y="2045004"/>
            <a:chExt cx="1097280" cy="1097280"/>
          </a:xfrm>
          <a:solidFill>
            <a:srgbClr val="595959">
              <a:alpha val="89804"/>
            </a:srgbClr>
          </a:solidFill>
        </p:grpSpPr>
        <p:sp>
          <p:nvSpPr>
            <p:cNvPr id="35" name="Oval 34">
              <a:extLst>
                <a:ext uri="{FF2B5EF4-FFF2-40B4-BE49-F238E27FC236}">
                  <a16:creationId xmlns:a16="http://schemas.microsoft.com/office/drawing/2014/main" id="{231F848A-E221-27E6-8E44-3B14AC08EC2F}"/>
                </a:ext>
              </a:extLst>
            </p:cNvPr>
            <p:cNvSpPr/>
            <p:nvPr/>
          </p:nvSpPr>
          <p:spPr>
            <a:xfrm>
              <a:off x="891088" y="2045004"/>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6" name="Oval 8">
              <a:extLst>
                <a:ext uri="{FF2B5EF4-FFF2-40B4-BE49-F238E27FC236}">
                  <a16:creationId xmlns:a16="http://schemas.microsoft.com/office/drawing/2014/main" id="{53F614F6-35AD-94AA-2E70-A9276FE449BF}"/>
                </a:ext>
              </a:extLst>
            </p:cNvPr>
            <p:cNvSpPr txBox="1"/>
            <p:nvPr/>
          </p:nvSpPr>
          <p:spPr>
            <a:xfrm>
              <a:off x="1020765" y="2153166"/>
              <a:ext cx="876998"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Psycho-social</a:t>
              </a:r>
            </a:p>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Support</a:t>
              </a:r>
            </a:p>
          </p:txBody>
        </p:sp>
      </p:grpSp>
      <p:grpSp>
        <p:nvGrpSpPr>
          <p:cNvPr id="32" name="Group 31">
            <a:extLst>
              <a:ext uri="{FF2B5EF4-FFF2-40B4-BE49-F238E27FC236}">
                <a16:creationId xmlns:a16="http://schemas.microsoft.com/office/drawing/2014/main" id="{DFFC5B9F-0536-63F1-8030-56327DA9E580}"/>
              </a:ext>
              <a:ext uri="{C183D7F6-B498-43B3-948B-1728B52AA6E4}">
                <adec:decorative xmlns:adec="http://schemas.microsoft.com/office/drawing/2017/decorative" val="1"/>
              </a:ext>
            </a:extLst>
          </p:cNvPr>
          <p:cNvGrpSpPr/>
          <p:nvPr/>
        </p:nvGrpSpPr>
        <p:grpSpPr>
          <a:xfrm>
            <a:off x="3092963" y="4297009"/>
            <a:ext cx="1097280" cy="1097280"/>
            <a:chOff x="1605048" y="2793689"/>
            <a:chExt cx="1097280" cy="1097280"/>
          </a:xfrm>
          <a:solidFill>
            <a:srgbClr val="595959">
              <a:alpha val="89804"/>
            </a:srgbClr>
          </a:solidFill>
        </p:grpSpPr>
        <p:sp>
          <p:nvSpPr>
            <p:cNvPr id="33" name="Oval 32">
              <a:extLst>
                <a:ext uri="{FF2B5EF4-FFF2-40B4-BE49-F238E27FC236}">
                  <a16:creationId xmlns:a16="http://schemas.microsoft.com/office/drawing/2014/main" id="{F2A06918-0EDB-BB62-F520-09FF33F1892B}"/>
                </a:ext>
              </a:extLst>
            </p:cNvPr>
            <p:cNvSpPr/>
            <p:nvPr/>
          </p:nvSpPr>
          <p:spPr>
            <a:xfrm>
              <a:off x="1605048" y="2793689"/>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4" name="Oval 10">
              <a:extLst>
                <a:ext uri="{FF2B5EF4-FFF2-40B4-BE49-F238E27FC236}">
                  <a16:creationId xmlns:a16="http://schemas.microsoft.com/office/drawing/2014/main" id="{3704396B-4B06-6551-E669-67CD1A4239A0}"/>
                </a:ext>
              </a:extLst>
            </p:cNvPr>
            <p:cNvSpPr txBox="1"/>
            <p:nvPr/>
          </p:nvSpPr>
          <p:spPr>
            <a:xfrm>
              <a:off x="1721495" y="2964196"/>
              <a:ext cx="913453"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Medication Review</a:t>
              </a:r>
            </a:p>
          </p:txBody>
        </p:sp>
      </p:grpSp>
      <p:sp>
        <p:nvSpPr>
          <p:cNvPr id="45" name="Rectangle 44">
            <a:extLst>
              <a:ext uri="{FF2B5EF4-FFF2-40B4-BE49-F238E27FC236}">
                <a16:creationId xmlns:a16="http://schemas.microsoft.com/office/drawing/2014/main" id="{9BC7E11D-9B7F-7AF4-463F-CB3F6FF067E5}"/>
              </a:ext>
              <a:ext uri="{C183D7F6-B498-43B3-948B-1728B52AA6E4}">
                <adec:decorative xmlns:adec="http://schemas.microsoft.com/office/drawing/2017/decorative" val="1"/>
              </a:ext>
            </a:extLst>
          </p:cNvPr>
          <p:cNvSpPr/>
          <p:nvPr/>
        </p:nvSpPr>
        <p:spPr>
          <a:xfrm>
            <a:off x="6895532" y="4554544"/>
            <a:ext cx="2861682" cy="1295538"/>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67F62C8-2B3E-4843-4886-B95B2DB44B34}"/>
              </a:ext>
              <a:ext uri="{C183D7F6-B498-43B3-948B-1728B52AA6E4}">
                <adec:decorative xmlns:adec="http://schemas.microsoft.com/office/drawing/2017/decorative" val="1"/>
              </a:ext>
            </a:extLst>
          </p:cNvPr>
          <p:cNvSpPr txBox="1"/>
          <p:nvPr/>
        </p:nvSpPr>
        <p:spPr>
          <a:xfrm>
            <a:off x="6930738" y="4655128"/>
            <a:ext cx="2971799" cy="1107996"/>
          </a:xfrm>
          <a:prstGeom prst="rect">
            <a:avLst/>
          </a:prstGeom>
          <a:noFill/>
        </p:spPr>
        <p:txBody>
          <a:bodyPr wrap="square" rtlCol="0">
            <a:spAutoFit/>
          </a:bodyPr>
          <a:lstStyle/>
          <a:p>
            <a:pPr marL="285750" indent="-285750">
              <a:spcAft>
                <a:spcPts val="600"/>
              </a:spcAft>
              <a:buFont typeface="Wingdings" panose="05000000000000000000" pitchFamily="2" charset="2"/>
              <a:buChar char="þ"/>
            </a:pPr>
            <a:r>
              <a:rPr lang="en-US" sz="1400" dirty="0">
                <a:solidFill>
                  <a:schemeClr val="tx1"/>
                </a:solidFill>
                <a:latin typeface="Lub Dub Condensed" panose="020B0506030403020204" pitchFamily="34" charset="0"/>
                <a:cs typeface="Arial" panose="020B0604020202020204" pitchFamily="34" charset="0"/>
              </a:rPr>
              <a:t>Lowers morbidity &amp; mortality</a:t>
            </a:r>
          </a:p>
          <a:p>
            <a:pPr marL="285750" indent="-285750">
              <a:spcAft>
                <a:spcPts val="600"/>
              </a:spcAft>
              <a:buFont typeface="Wingdings" panose="05000000000000000000" pitchFamily="2" charset="2"/>
              <a:buChar char="þ"/>
            </a:pPr>
            <a:r>
              <a:rPr lang="en-US" sz="1400" dirty="0">
                <a:solidFill>
                  <a:schemeClr val="tx1"/>
                </a:solidFill>
                <a:latin typeface="Lub Dub Condensed" panose="020B0506030403020204" pitchFamily="34" charset="0"/>
                <a:cs typeface="Arial" panose="020B0604020202020204" pitchFamily="34" charset="0"/>
              </a:rPr>
              <a:t>Reduces recurrent CV events &amp; hospital readmissions</a:t>
            </a:r>
          </a:p>
          <a:p>
            <a:pPr marL="285750" indent="-285750">
              <a:spcAft>
                <a:spcPts val="600"/>
              </a:spcAft>
              <a:buFont typeface="Wingdings" panose="05000000000000000000" pitchFamily="2" charset="2"/>
              <a:buChar char="þ"/>
            </a:pPr>
            <a:r>
              <a:rPr lang="en-US" sz="1400" dirty="0">
                <a:solidFill>
                  <a:schemeClr val="tx1"/>
                </a:solidFill>
                <a:latin typeface="Lub Dub Condensed" panose="020B0506030403020204" pitchFamily="34" charset="0"/>
                <a:cs typeface="Arial" panose="020B0604020202020204" pitchFamily="34" charset="0"/>
              </a:rPr>
              <a:t>Improves functional status &amp; QoL</a:t>
            </a:r>
          </a:p>
        </p:txBody>
      </p:sp>
    </p:spTree>
    <p:extLst>
      <p:ext uri="{BB962C8B-B14F-4D97-AF65-F5344CB8AC3E}">
        <p14:creationId xmlns:p14="http://schemas.microsoft.com/office/powerpoint/2010/main" val="2627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22" grpId="0" animBg="1"/>
      <p:bldP spid="28" grpId="0"/>
      <p:bldP spid="45" grpId="0" animBg="1"/>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509F-2DEF-8311-8167-F2CEFDBC602C}"/>
              </a:ext>
            </a:extLst>
          </p:cNvPr>
          <p:cNvSpPr>
            <a:spLocks noGrp="1"/>
          </p:cNvSpPr>
          <p:nvPr>
            <p:ph type="title"/>
          </p:nvPr>
        </p:nvSpPr>
        <p:spPr>
          <a:xfrm>
            <a:off x="838199" y="365125"/>
            <a:ext cx="11017827" cy="660111"/>
          </a:xfrm>
        </p:spPr>
        <p:txBody>
          <a:bodyPr/>
          <a:lstStyle/>
          <a:p>
            <a:r>
              <a:rPr lang="en-US" sz="2800" dirty="0"/>
              <a:t>DAPT Strategies in the First 12 Months Post-Discharge</a:t>
            </a:r>
          </a:p>
        </p:txBody>
      </p:sp>
      <p:sp>
        <p:nvSpPr>
          <p:cNvPr id="15" name="Rectangle 14" descr="This figure summarizes the recommendations for DAPT strategies in the first 12 months post hospital discharge.">
            <a:extLst>
              <a:ext uri="{FF2B5EF4-FFF2-40B4-BE49-F238E27FC236}">
                <a16:creationId xmlns:a16="http://schemas.microsoft.com/office/drawing/2014/main" id="{4EDEF335-CAF4-851C-3FFC-A41F79943885}"/>
              </a:ext>
            </a:extLst>
          </p:cNvPr>
          <p:cNvSpPr/>
          <p:nvPr/>
        </p:nvSpPr>
        <p:spPr>
          <a:xfrm>
            <a:off x="807924" y="997526"/>
            <a:ext cx="9996055" cy="449486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6199290-A5B3-3783-AA7D-7705C60B315B}"/>
              </a:ext>
              <a:ext uri="{C183D7F6-B498-43B3-948B-1728B52AA6E4}">
                <adec:decorative xmlns:adec="http://schemas.microsoft.com/office/drawing/2017/decorative" val="1"/>
              </a:ext>
            </a:extLst>
          </p:cNvPr>
          <p:cNvSpPr txBox="1"/>
          <p:nvPr/>
        </p:nvSpPr>
        <p:spPr>
          <a:xfrm>
            <a:off x="3048866" y="5523643"/>
            <a:ext cx="6094268" cy="276999"/>
          </a:xfrm>
          <a:prstGeom prst="rect">
            <a:avLst/>
          </a:prstGeom>
          <a:noFill/>
        </p:spPr>
        <p:txBody>
          <a:bodyPr wrap="square">
            <a:spAutoFit/>
          </a:bodyPr>
          <a:lstStyle/>
          <a:p>
            <a:pPr marL="0" marR="0" algn="ctr">
              <a:spcAft>
                <a:spcPts val="800"/>
              </a:spcAft>
            </a:pPr>
            <a:r>
              <a:rPr lang="en-US" sz="1200" i="1" baseline="30000" dirty="0">
                <a:effectLst/>
                <a:latin typeface="Lub Dub Condensed" panose="020B0506030403020204" pitchFamily="34" charset="0"/>
                <a:ea typeface="Times New Roman" panose="02020603050405020304" pitchFamily="18" charset="0"/>
              </a:rPr>
              <a:t>*</a:t>
            </a:r>
            <a:r>
              <a:rPr lang="en-US" sz="1200" i="1" dirty="0">
                <a:effectLst/>
                <a:latin typeface="Lub Dub Condensed" panose="020B0506030403020204" pitchFamily="34" charset="0"/>
                <a:ea typeface="Times New Roman" panose="02020603050405020304" pitchFamily="18" charset="0"/>
              </a:rPr>
              <a:t>High bleeding risk discussed in supportive text 5 and outlined in Table 22. </a:t>
            </a:r>
          </a:p>
        </p:txBody>
      </p:sp>
      <p:sp>
        <p:nvSpPr>
          <p:cNvPr id="5" name="Text Placeholder 4">
            <a:extLst>
              <a:ext uri="{FF2B5EF4-FFF2-40B4-BE49-F238E27FC236}">
                <a16:creationId xmlns:a16="http://schemas.microsoft.com/office/drawing/2014/main" id="{7ACA08BD-965A-672B-72E0-3CFBA7C5CEB2}"/>
              </a:ext>
            </a:extLst>
          </p:cNvPr>
          <p:cNvSpPr>
            <a:spLocks noGrp="1"/>
          </p:cNvSpPr>
          <p:nvPr>
            <p:ph type="body" sz="quarter" idx="13"/>
          </p:nvPr>
        </p:nvSpPr>
        <p:spPr/>
        <p:txBody>
          <a:bodyPr/>
          <a:lstStyle/>
          <a:p>
            <a:r>
              <a:rPr lang="en-US" b="1" dirty="0"/>
              <a:t>Abbreviations: </a:t>
            </a:r>
            <a:r>
              <a:rPr lang="en-US" dirty="0"/>
              <a:t>ACS indicates acute coronary syndrome; ASA, aspirin; DAPT, dual antiplatelet therapy; </a:t>
            </a:r>
            <a:br>
              <a:rPr lang="en-US" dirty="0"/>
            </a:br>
            <a:r>
              <a:rPr lang="en-US" dirty="0"/>
              <a:t>OAC, oral anticoagulant; PCI, percutaneous coronary intervention; SAPT, single antiplatelet therapy.</a:t>
            </a:r>
          </a:p>
        </p:txBody>
      </p:sp>
      <p:sp>
        <p:nvSpPr>
          <p:cNvPr id="6" name="TextBox 5">
            <a:extLst>
              <a:ext uri="{FF2B5EF4-FFF2-40B4-BE49-F238E27FC236}">
                <a16:creationId xmlns:a16="http://schemas.microsoft.com/office/drawing/2014/main" id="{7BE85D17-E787-C923-058D-2061CBF1D2ED}"/>
              </a:ext>
              <a:ext uri="{C183D7F6-B498-43B3-948B-1728B52AA6E4}">
                <adec:decorative xmlns:adec="http://schemas.microsoft.com/office/drawing/2017/decorative" val="1"/>
              </a:ext>
            </a:extLst>
          </p:cNvPr>
          <p:cNvSpPr txBox="1"/>
          <p:nvPr/>
        </p:nvSpPr>
        <p:spPr>
          <a:xfrm>
            <a:off x="3854426" y="1103026"/>
            <a:ext cx="4483148" cy="278965"/>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ACS</a:t>
            </a:r>
          </a:p>
        </p:txBody>
      </p:sp>
      <p:sp>
        <p:nvSpPr>
          <p:cNvPr id="13" name="TextBox 12">
            <a:extLst>
              <a:ext uri="{FF2B5EF4-FFF2-40B4-BE49-F238E27FC236}">
                <a16:creationId xmlns:a16="http://schemas.microsoft.com/office/drawing/2014/main" id="{B6F8C8E5-0F8A-90FE-D94D-77BA2B7DBEB0}"/>
              </a:ext>
              <a:ext uri="{C183D7F6-B498-43B3-948B-1728B52AA6E4}">
                <adec:decorative xmlns:adec="http://schemas.microsoft.com/office/drawing/2017/decorative" val="1"/>
              </a:ext>
            </a:extLst>
          </p:cNvPr>
          <p:cNvSpPr txBox="1"/>
          <p:nvPr/>
        </p:nvSpPr>
        <p:spPr>
          <a:xfrm>
            <a:off x="1914861" y="1725000"/>
            <a:ext cx="1678194" cy="45586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Default Strategy</a:t>
            </a:r>
          </a:p>
        </p:txBody>
      </p:sp>
      <p:sp>
        <p:nvSpPr>
          <p:cNvPr id="4" name="Slide Number Placeholder 3">
            <a:extLst>
              <a:ext uri="{FF2B5EF4-FFF2-40B4-BE49-F238E27FC236}">
                <a16:creationId xmlns:a16="http://schemas.microsoft.com/office/drawing/2014/main" id="{7E8D1B6B-504A-0168-6AD0-57024C148BB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graphicFrame>
        <p:nvGraphicFramePr>
          <p:cNvPr id="17" name="Table 16">
            <a:extLst>
              <a:ext uri="{FF2B5EF4-FFF2-40B4-BE49-F238E27FC236}">
                <a16:creationId xmlns:a16="http://schemas.microsoft.com/office/drawing/2014/main" id="{A3D769F6-8F6E-C8B1-ECE1-E8A0A68782AE}"/>
              </a:ext>
            </a:extLst>
          </p:cNvPr>
          <p:cNvGraphicFramePr>
            <a:graphicFrameLocks noGrp="1"/>
          </p:cNvGraphicFramePr>
          <p:nvPr>
            <p:extLst>
              <p:ext uri="{D42A27DB-BD31-4B8C-83A1-F6EECF244321}">
                <p14:modId xmlns:p14="http://schemas.microsoft.com/office/powerpoint/2010/main" val="3778579648"/>
              </p:ext>
            </p:extLst>
          </p:nvPr>
        </p:nvGraphicFramePr>
        <p:xfrm>
          <a:off x="1746895" y="2377441"/>
          <a:ext cx="9505602" cy="3051582"/>
        </p:xfrm>
        <a:graphic>
          <a:graphicData uri="http://schemas.openxmlformats.org/drawingml/2006/table">
            <a:tbl>
              <a:tblPr firstRow="1" bandRow="1">
                <a:tableStyleId>{5C22544A-7EE6-4342-B048-85BDC9FD1C3A}</a:tableStyleId>
              </a:tblPr>
              <a:tblGrid>
                <a:gridCol w="1584267">
                  <a:extLst>
                    <a:ext uri="{9D8B030D-6E8A-4147-A177-3AD203B41FA5}">
                      <a16:colId xmlns:a16="http://schemas.microsoft.com/office/drawing/2014/main" val="3836404513"/>
                    </a:ext>
                  </a:extLst>
                </a:gridCol>
                <a:gridCol w="1584267">
                  <a:extLst>
                    <a:ext uri="{9D8B030D-6E8A-4147-A177-3AD203B41FA5}">
                      <a16:colId xmlns:a16="http://schemas.microsoft.com/office/drawing/2014/main" val="2927813033"/>
                    </a:ext>
                  </a:extLst>
                </a:gridCol>
                <a:gridCol w="1584267">
                  <a:extLst>
                    <a:ext uri="{9D8B030D-6E8A-4147-A177-3AD203B41FA5}">
                      <a16:colId xmlns:a16="http://schemas.microsoft.com/office/drawing/2014/main" val="252871339"/>
                    </a:ext>
                  </a:extLst>
                </a:gridCol>
                <a:gridCol w="1584267">
                  <a:extLst>
                    <a:ext uri="{9D8B030D-6E8A-4147-A177-3AD203B41FA5}">
                      <a16:colId xmlns:a16="http://schemas.microsoft.com/office/drawing/2014/main" val="788923607"/>
                    </a:ext>
                  </a:extLst>
                </a:gridCol>
                <a:gridCol w="1584267">
                  <a:extLst>
                    <a:ext uri="{9D8B030D-6E8A-4147-A177-3AD203B41FA5}">
                      <a16:colId xmlns:a16="http://schemas.microsoft.com/office/drawing/2014/main" val="2742468919"/>
                    </a:ext>
                  </a:extLst>
                </a:gridCol>
                <a:gridCol w="1584267">
                  <a:extLst>
                    <a:ext uri="{9D8B030D-6E8A-4147-A177-3AD203B41FA5}">
                      <a16:colId xmlns:a16="http://schemas.microsoft.com/office/drawing/2014/main" val="990618678"/>
                    </a:ext>
                  </a:extLst>
                </a:gridCol>
              </a:tblGrid>
              <a:tr h="50859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4324465"/>
                  </a:ext>
                </a:extLst>
              </a:tr>
              <a:tr h="50859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45811"/>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11736"/>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5573557"/>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762609"/>
                  </a:ext>
                </a:extLst>
              </a:tr>
              <a:tr h="50859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959"/>
                      </a:solidFill>
                      <a:prstDash val="dot"/>
                      <a:round/>
                      <a:headEnd type="none" w="med" len="med"/>
                      <a:tailEnd type="none" w="med" len="med"/>
                    </a:lnT>
                    <a:lnB w="12700" cap="flat" cmpd="sng" algn="ctr">
                      <a:solidFill>
                        <a:srgbClr val="595959"/>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637920"/>
                  </a:ext>
                </a:extLst>
              </a:tr>
            </a:tbl>
          </a:graphicData>
        </a:graphic>
      </p:graphicFrame>
      <p:sp>
        <p:nvSpPr>
          <p:cNvPr id="19" name="TextBox 18">
            <a:extLst>
              <a:ext uri="{FF2B5EF4-FFF2-40B4-BE49-F238E27FC236}">
                <a16:creationId xmlns:a16="http://schemas.microsoft.com/office/drawing/2014/main" id="{1059531E-D31E-1E54-18E2-A027F38FD9DA}"/>
              </a:ext>
            </a:extLst>
          </p:cNvPr>
          <p:cNvSpPr txBox="1"/>
          <p:nvPr/>
        </p:nvSpPr>
        <p:spPr>
          <a:xfrm>
            <a:off x="720762" y="5269827"/>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12 months</a:t>
            </a:r>
            <a:endParaRPr lang="en-US" sz="1200" b="1" dirty="0"/>
          </a:p>
        </p:txBody>
      </p:sp>
      <p:sp>
        <p:nvSpPr>
          <p:cNvPr id="20" name="TextBox 19">
            <a:extLst>
              <a:ext uri="{FF2B5EF4-FFF2-40B4-BE49-F238E27FC236}">
                <a16:creationId xmlns:a16="http://schemas.microsoft.com/office/drawing/2014/main" id="{6DD445D7-CBFE-553D-DFE8-EA43EB08A805}"/>
              </a:ext>
            </a:extLst>
          </p:cNvPr>
          <p:cNvSpPr txBox="1"/>
          <p:nvPr/>
        </p:nvSpPr>
        <p:spPr>
          <a:xfrm>
            <a:off x="720762" y="4788260"/>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9 months</a:t>
            </a:r>
            <a:endParaRPr lang="en-US" sz="1200" b="1" dirty="0"/>
          </a:p>
        </p:txBody>
      </p:sp>
      <p:sp>
        <p:nvSpPr>
          <p:cNvPr id="21" name="TextBox 20">
            <a:extLst>
              <a:ext uri="{FF2B5EF4-FFF2-40B4-BE49-F238E27FC236}">
                <a16:creationId xmlns:a16="http://schemas.microsoft.com/office/drawing/2014/main" id="{5066C9DD-2F95-DE46-C821-7C2E9EA01706}"/>
              </a:ext>
            </a:extLst>
          </p:cNvPr>
          <p:cNvSpPr txBox="1"/>
          <p:nvPr/>
        </p:nvSpPr>
        <p:spPr>
          <a:xfrm>
            <a:off x="720762" y="4249643"/>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6 months</a:t>
            </a:r>
            <a:endParaRPr lang="en-US" sz="1200" b="1" dirty="0"/>
          </a:p>
        </p:txBody>
      </p:sp>
      <p:sp>
        <p:nvSpPr>
          <p:cNvPr id="22" name="TextBox 21">
            <a:extLst>
              <a:ext uri="{FF2B5EF4-FFF2-40B4-BE49-F238E27FC236}">
                <a16:creationId xmlns:a16="http://schemas.microsoft.com/office/drawing/2014/main" id="{5A30F4EE-EEAC-D673-4B19-0EE10C1F805F}"/>
              </a:ext>
            </a:extLst>
          </p:cNvPr>
          <p:cNvSpPr txBox="1"/>
          <p:nvPr/>
        </p:nvSpPr>
        <p:spPr>
          <a:xfrm>
            <a:off x="720762" y="3747295"/>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3 months</a:t>
            </a:r>
            <a:endParaRPr lang="en-US" sz="1200" b="1" dirty="0"/>
          </a:p>
        </p:txBody>
      </p:sp>
      <p:sp>
        <p:nvSpPr>
          <p:cNvPr id="23" name="TextBox 22">
            <a:extLst>
              <a:ext uri="{FF2B5EF4-FFF2-40B4-BE49-F238E27FC236}">
                <a16:creationId xmlns:a16="http://schemas.microsoft.com/office/drawing/2014/main" id="{20BC6872-EA37-0AB5-EFE7-B636FF98225D}"/>
              </a:ext>
            </a:extLst>
          </p:cNvPr>
          <p:cNvSpPr txBox="1"/>
          <p:nvPr/>
        </p:nvSpPr>
        <p:spPr>
          <a:xfrm>
            <a:off x="720762" y="3240993"/>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1 month</a:t>
            </a:r>
            <a:endParaRPr lang="en-US" sz="1200" b="1" dirty="0"/>
          </a:p>
        </p:txBody>
      </p:sp>
      <p:sp>
        <p:nvSpPr>
          <p:cNvPr id="24" name="TextBox 23">
            <a:extLst>
              <a:ext uri="{FF2B5EF4-FFF2-40B4-BE49-F238E27FC236}">
                <a16:creationId xmlns:a16="http://schemas.microsoft.com/office/drawing/2014/main" id="{C2ECA862-2FC8-60E4-4DA9-DFC7C5503FDA}"/>
              </a:ext>
            </a:extLst>
          </p:cNvPr>
          <p:cNvSpPr txBox="1"/>
          <p:nvPr/>
        </p:nvSpPr>
        <p:spPr>
          <a:xfrm>
            <a:off x="720762" y="2739379"/>
            <a:ext cx="989703"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1 week</a:t>
            </a:r>
            <a:endParaRPr lang="en-US" sz="1200" b="1" dirty="0"/>
          </a:p>
        </p:txBody>
      </p:sp>
      <p:sp>
        <p:nvSpPr>
          <p:cNvPr id="25" name="TextBox 24">
            <a:extLst>
              <a:ext uri="{FF2B5EF4-FFF2-40B4-BE49-F238E27FC236}">
                <a16:creationId xmlns:a16="http://schemas.microsoft.com/office/drawing/2014/main" id="{554BE7D6-25B3-1C41-59E2-C0FA03964E0D}"/>
              </a:ext>
            </a:extLst>
          </p:cNvPr>
          <p:cNvSpPr txBox="1"/>
          <p:nvPr/>
        </p:nvSpPr>
        <p:spPr>
          <a:xfrm>
            <a:off x="371138" y="2226269"/>
            <a:ext cx="1339327" cy="276999"/>
          </a:xfrm>
          <a:prstGeom prst="rect">
            <a:avLst/>
          </a:prstGeom>
          <a:noFill/>
        </p:spPr>
        <p:txBody>
          <a:bodyPr wrap="square">
            <a:spAutoFit/>
          </a:bodyPr>
          <a:lstStyle/>
          <a:p>
            <a:pPr algn="r"/>
            <a:r>
              <a:rPr lang="en-US" sz="1200" b="1" dirty="0">
                <a:effectLst/>
                <a:latin typeface="Lub Dub Condensed" panose="020B0506030403020204" pitchFamily="34" charset="0"/>
                <a:ea typeface="Times New Roman" panose="02020603050405020304" pitchFamily="18" charset="0"/>
              </a:rPr>
              <a:t>Index Admission</a:t>
            </a:r>
            <a:endParaRPr lang="en-US" sz="1200" b="1" dirty="0"/>
          </a:p>
        </p:txBody>
      </p:sp>
      <p:sp>
        <p:nvSpPr>
          <p:cNvPr id="26" name="TextBox 25">
            <a:extLst>
              <a:ext uri="{FF2B5EF4-FFF2-40B4-BE49-F238E27FC236}">
                <a16:creationId xmlns:a16="http://schemas.microsoft.com/office/drawing/2014/main" id="{504CA260-5446-9C51-EA9F-27007C58A088}"/>
              </a:ext>
              <a:ext uri="{C183D7F6-B498-43B3-948B-1728B52AA6E4}">
                <adec:decorative xmlns:adec="http://schemas.microsoft.com/office/drawing/2017/decorative" val="1"/>
              </a:ext>
            </a:extLst>
          </p:cNvPr>
          <p:cNvSpPr txBox="1"/>
          <p:nvPr/>
        </p:nvSpPr>
        <p:spPr>
          <a:xfrm>
            <a:off x="1923597" y="2377401"/>
            <a:ext cx="1664861" cy="305521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spcAft>
                <a:spcPts val="1200"/>
              </a:spcAft>
            </a:pPr>
            <a:r>
              <a:rPr lang="en-US" dirty="0">
                <a:ln w="0"/>
                <a:solidFill>
                  <a:schemeClr val="tx1"/>
                </a:solidFill>
              </a:rPr>
              <a:t>DAPT ≥12 </a:t>
            </a:r>
            <a:r>
              <a:rPr lang="en-US" dirty="0" err="1">
                <a:ln w="0"/>
                <a:solidFill>
                  <a:schemeClr val="tx1"/>
                </a:solidFill>
              </a:rPr>
              <a:t>mo</a:t>
            </a:r>
            <a:endParaRPr lang="en-US" dirty="0">
              <a:ln w="0"/>
              <a:solidFill>
                <a:schemeClr val="tx1"/>
              </a:solidFill>
            </a:endParaRPr>
          </a:p>
          <a:p>
            <a:pPr>
              <a:spcAft>
                <a:spcPts val="1200"/>
              </a:spcAft>
            </a:pPr>
            <a:r>
              <a:rPr lang="en-US" dirty="0">
                <a:ln w="0"/>
                <a:solidFill>
                  <a:schemeClr val="tx1"/>
                </a:solidFill>
              </a:rPr>
              <a:t>ASA + P2Y12 inhibitor (ticagrelor/</a:t>
            </a:r>
            <a:br>
              <a:rPr lang="en-US" dirty="0">
                <a:ln w="0"/>
                <a:solidFill>
                  <a:schemeClr val="tx1"/>
                </a:solidFill>
              </a:rPr>
            </a:br>
            <a:r>
              <a:rPr lang="en-US" dirty="0">
                <a:ln w="0"/>
                <a:solidFill>
                  <a:schemeClr val="tx1"/>
                </a:solidFill>
              </a:rPr>
              <a:t>prasugrel </a:t>
            </a:r>
            <a:br>
              <a:rPr lang="en-US" dirty="0">
                <a:ln w="0"/>
                <a:solidFill>
                  <a:schemeClr val="tx1"/>
                </a:solidFill>
              </a:rPr>
            </a:br>
            <a:r>
              <a:rPr lang="en-US" dirty="0">
                <a:ln w="0"/>
                <a:solidFill>
                  <a:schemeClr val="tx1"/>
                </a:solidFill>
              </a:rPr>
              <a:t>preferred post PCI)</a:t>
            </a:r>
          </a:p>
          <a:p>
            <a:pPr>
              <a:spcAft>
                <a:spcPts val="1200"/>
              </a:spcAft>
            </a:pPr>
            <a:r>
              <a:rPr lang="en-US" b="0" dirty="0">
                <a:ln w="0"/>
                <a:solidFill>
                  <a:schemeClr val="tx1"/>
                </a:solidFill>
              </a:rPr>
              <a:t>(Class 1)</a:t>
            </a:r>
          </a:p>
        </p:txBody>
      </p:sp>
      <p:sp>
        <p:nvSpPr>
          <p:cNvPr id="27" name="TextBox 26">
            <a:extLst>
              <a:ext uri="{FF2B5EF4-FFF2-40B4-BE49-F238E27FC236}">
                <a16:creationId xmlns:a16="http://schemas.microsoft.com/office/drawing/2014/main" id="{8AA4152B-14D6-2710-4B2B-572984A01DB0}"/>
              </a:ext>
              <a:ext uri="{C183D7F6-B498-43B3-948B-1728B52AA6E4}">
                <adec:decorative xmlns:adec="http://schemas.microsoft.com/office/drawing/2017/decorative" val="1"/>
              </a:ext>
            </a:extLst>
          </p:cNvPr>
          <p:cNvSpPr txBox="1"/>
          <p:nvPr/>
        </p:nvSpPr>
        <p:spPr>
          <a:xfrm>
            <a:off x="3801956" y="2377402"/>
            <a:ext cx="1664861" cy="999643"/>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DAPT </a:t>
            </a:r>
            <a:br>
              <a:rPr lang="en-US" dirty="0">
                <a:ln w="0"/>
                <a:solidFill>
                  <a:schemeClr val="tx1"/>
                </a:solidFill>
              </a:rPr>
            </a:br>
            <a:r>
              <a:rPr lang="en-US" dirty="0">
                <a:ln w="0"/>
                <a:solidFill>
                  <a:schemeClr val="tx1"/>
                </a:solidFill>
              </a:rPr>
              <a:t>(ASA + ticagrelor)</a:t>
            </a:r>
          </a:p>
        </p:txBody>
      </p:sp>
      <p:sp>
        <p:nvSpPr>
          <p:cNvPr id="28" name="TextBox 27">
            <a:extLst>
              <a:ext uri="{FF2B5EF4-FFF2-40B4-BE49-F238E27FC236}">
                <a16:creationId xmlns:a16="http://schemas.microsoft.com/office/drawing/2014/main" id="{F1E92E9D-8EFF-4B89-6CEE-8FE19116AF42}"/>
              </a:ext>
              <a:ext uri="{C183D7F6-B498-43B3-948B-1728B52AA6E4}">
                <adec:decorative xmlns:adec="http://schemas.microsoft.com/office/drawing/2017/decorative" val="1"/>
              </a:ext>
            </a:extLst>
          </p:cNvPr>
          <p:cNvSpPr txBox="1"/>
          <p:nvPr/>
        </p:nvSpPr>
        <p:spPr>
          <a:xfrm>
            <a:off x="5680315" y="3418609"/>
            <a:ext cx="1664861" cy="2024761"/>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spcAft>
                <a:spcPts val="1200"/>
              </a:spcAft>
            </a:pPr>
            <a:r>
              <a:rPr lang="en-US" dirty="0">
                <a:ln w="0"/>
                <a:solidFill>
                  <a:schemeClr val="tx1"/>
                </a:solidFill>
              </a:rPr>
              <a:t>SAPT + OAC</a:t>
            </a:r>
          </a:p>
          <a:p>
            <a:pPr>
              <a:spcAft>
                <a:spcPts val="1200"/>
              </a:spcAft>
            </a:pPr>
            <a:r>
              <a:rPr lang="en-US" dirty="0">
                <a:ln w="0"/>
                <a:solidFill>
                  <a:schemeClr val="tx1"/>
                </a:solidFill>
              </a:rPr>
              <a:t>Clopidogrel monotherapy and OAC</a:t>
            </a:r>
          </a:p>
          <a:p>
            <a:pPr>
              <a:spcAft>
                <a:spcPts val="1200"/>
              </a:spcAft>
            </a:pPr>
            <a:r>
              <a:rPr lang="en-US" b="0" dirty="0">
                <a:ln w="0"/>
                <a:solidFill>
                  <a:schemeClr val="tx1"/>
                </a:solidFill>
              </a:rPr>
              <a:t>(Class 1)</a:t>
            </a:r>
          </a:p>
        </p:txBody>
      </p:sp>
      <p:sp>
        <p:nvSpPr>
          <p:cNvPr id="30" name="TextBox 29">
            <a:extLst>
              <a:ext uri="{FF2B5EF4-FFF2-40B4-BE49-F238E27FC236}">
                <a16:creationId xmlns:a16="http://schemas.microsoft.com/office/drawing/2014/main" id="{CB68C8DE-6264-01BD-684D-CEF2AEAC222C}"/>
              </a:ext>
              <a:ext uri="{C183D7F6-B498-43B3-948B-1728B52AA6E4}">
                <adec:decorative xmlns:adec="http://schemas.microsoft.com/office/drawing/2017/decorative" val="1"/>
              </a:ext>
            </a:extLst>
          </p:cNvPr>
          <p:cNvSpPr txBox="1"/>
          <p:nvPr/>
        </p:nvSpPr>
        <p:spPr>
          <a:xfrm>
            <a:off x="7558674" y="2377402"/>
            <a:ext cx="1664861" cy="989253"/>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DAPT</a:t>
            </a:r>
          </a:p>
          <a:p>
            <a:r>
              <a:rPr lang="en-US" b="0" dirty="0">
                <a:ln w="0"/>
                <a:solidFill>
                  <a:schemeClr val="tx1"/>
                </a:solidFill>
              </a:rPr>
              <a:t>(ASA + ticagrelor/prasugrel)</a:t>
            </a:r>
          </a:p>
        </p:txBody>
      </p:sp>
      <p:sp>
        <p:nvSpPr>
          <p:cNvPr id="31" name="TextBox 30">
            <a:extLst>
              <a:ext uri="{FF2B5EF4-FFF2-40B4-BE49-F238E27FC236}">
                <a16:creationId xmlns:a16="http://schemas.microsoft.com/office/drawing/2014/main" id="{659F30F6-8EC7-B09A-A799-BD914E5F8574}"/>
              </a:ext>
              <a:ext uri="{C183D7F6-B498-43B3-948B-1728B52AA6E4}">
                <adec:decorative xmlns:adec="http://schemas.microsoft.com/office/drawing/2017/decorative" val="1"/>
              </a:ext>
            </a:extLst>
          </p:cNvPr>
          <p:cNvSpPr txBox="1"/>
          <p:nvPr/>
        </p:nvSpPr>
        <p:spPr>
          <a:xfrm>
            <a:off x="3792991" y="3432711"/>
            <a:ext cx="1664861" cy="453489"/>
          </a:xfrm>
          <a:prstGeom prst="rect">
            <a:avLst/>
          </a:prstGeom>
          <a:solidFill>
            <a:srgbClr val="D9D9D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a:ln w="0"/>
                <a:solidFill>
                  <a:schemeClr val="tx1"/>
                </a:solidFill>
              </a:rPr>
              <a:t>Discontinue ASA </a:t>
            </a:r>
            <a:br>
              <a:rPr lang="en-US" sz="1200" b="0" i="1" dirty="0">
                <a:ln w="0"/>
                <a:solidFill>
                  <a:schemeClr val="tx1"/>
                </a:solidFill>
              </a:rPr>
            </a:br>
            <a:r>
              <a:rPr lang="en-US" sz="1200" b="0" i="1" dirty="0">
                <a:ln w="0"/>
                <a:solidFill>
                  <a:schemeClr val="tx1"/>
                </a:solidFill>
              </a:rPr>
              <a:t>1-3 </a:t>
            </a:r>
            <a:r>
              <a:rPr lang="en-US" sz="1200" b="0" i="1" dirty="0" err="1">
                <a:ln w="0"/>
                <a:solidFill>
                  <a:schemeClr val="tx1"/>
                </a:solidFill>
              </a:rPr>
              <a:t>mo</a:t>
            </a:r>
            <a:r>
              <a:rPr lang="en-US" sz="1200" b="0" i="1" dirty="0">
                <a:ln w="0"/>
                <a:solidFill>
                  <a:schemeClr val="tx1"/>
                </a:solidFill>
              </a:rPr>
              <a:t> post PCI</a:t>
            </a:r>
          </a:p>
        </p:txBody>
      </p:sp>
      <p:sp>
        <p:nvSpPr>
          <p:cNvPr id="32" name="TextBox 31">
            <a:extLst>
              <a:ext uri="{FF2B5EF4-FFF2-40B4-BE49-F238E27FC236}">
                <a16:creationId xmlns:a16="http://schemas.microsoft.com/office/drawing/2014/main" id="{B15DB039-F2C4-6F4E-48D9-27A15B02AECC}"/>
              </a:ext>
              <a:ext uri="{C183D7F6-B498-43B3-948B-1728B52AA6E4}">
                <adec:decorative xmlns:adec="http://schemas.microsoft.com/office/drawing/2017/decorative" val="1"/>
              </a:ext>
            </a:extLst>
          </p:cNvPr>
          <p:cNvSpPr txBox="1"/>
          <p:nvPr/>
        </p:nvSpPr>
        <p:spPr>
          <a:xfrm>
            <a:off x="3792991" y="3927764"/>
            <a:ext cx="1664861" cy="1504848"/>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spcAft>
                <a:spcPts val="1200"/>
              </a:spcAft>
            </a:pPr>
            <a:r>
              <a:rPr lang="en-US" dirty="0">
                <a:ln w="0"/>
                <a:solidFill>
                  <a:schemeClr val="tx1"/>
                </a:solidFill>
              </a:rPr>
              <a:t>SAPT</a:t>
            </a:r>
          </a:p>
          <a:p>
            <a:pPr>
              <a:spcAft>
                <a:spcPts val="1200"/>
              </a:spcAft>
            </a:pPr>
            <a:r>
              <a:rPr lang="en-US" dirty="0">
                <a:ln w="0"/>
                <a:solidFill>
                  <a:schemeClr val="tx1"/>
                </a:solidFill>
              </a:rPr>
              <a:t>Ticagrelor monotherapy </a:t>
            </a:r>
          </a:p>
          <a:p>
            <a:pPr>
              <a:spcAft>
                <a:spcPts val="1200"/>
              </a:spcAft>
            </a:pPr>
            <a:r>
              <a:rPr lang="en-US" b="0" dirty="0">
                <a:ln w="0"/>
                <a:solidFill>
                  <a:schemeClr val="tx1"/>
                </a:solidFill>
              </a:rPr>
              <a:t>(Class 1)</a:t>
            </a:r>
          </a:p>
        </p:txBody>
      </p:sp>
      <p:sp>
        <p:nvSpPr>
          <p:cNvPr id="33" name="TextBox 32">
            <a:extLst>
              <a:ext uri="{FF2B5EF4-FFF2-40B4-BE49-F238E27FC236}">
                <a16:creationId xmlns:a16="http://schemas.microsoft.com/office/drawing/2014/main" id="{CB455E6E-77A6-26BF-8732-0178DFCFC7EC}"/>
              </a:ext>
              <a:ext uri="{C183D7F6-B498-43B3-948B-1728B52AA6E4}">
                <adec:decorative xmlns:adec="http://schemas.microsoft.com/office/drawing/2017/decorative" val="1"/>
              </a:ext>
            </a:extLst>
          </p:cNvPr>
          <p:cNvSpPr txBox="1"/>
          <p:nvPr/>
        </p:nvSpPr>
        <p:spPr>
          <a:xfrm>
            <a:off x="5680315" y="2377402"/>
            <a:ext cx="1664861" cy="50088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Triple Therapy</a:t>
            </a:r>
            <a:br>
              <a:rPr lang="en-US" dirty="0">
                <a:ln w="0"/>
                <a:solidFill>
                  <a:schemeClr val="tx1"/>
                </a:solidFill>
              </a:rPr>
            </a:br>
            <a:r>
              <a:rPr lang="en-US" b="0" dirty="0">
                <a:ln w="0"/>
                <a:solidFill>
                  <a:schemeClr val="tx1"/>
                </a:solidFill>
              </a:rPr>
              <a:t>DAPT + OAC</a:t>
            </a:r>
          </a:p>
        </p:txBody>
      </p:sp>
      <p:sp>
        <p:nvSpPr>
          <p:cNvPr id="34" name="TextBox 33">
            <a:extLst>
              <a:ext uri="{FF2B5EF4-FFF2-40B4-BE49-F238E27FC236}">
                <a16:creationId xmlns:a16="http://schemas.microsoft.com/office/drawing/2014/main" id="{B2183160-1601-C620-B0FF-DABCABA56A18}"/>
              </a:ext>
              <a:ext uri="{C183D7F6-B498-43B3-948B-1728B52AA6E4}">
                <adec:decorative xmlns:adec="http://schemas.microsoft.com/office/drawing/2017/decorative" val="1"/>
              </a:ext>
            </a:extLst>
          </p:cNvPr>
          <p:cNvSpPr txBox="1"/>
          <p:nvPr/>
        </p:nvSpPr>
        <p:spPr>
          <a:xfrm>
            <a:off x="5680315" y="2908480"/>
            <a:ext cx="1664861" cy="468565"/>
          </a:xfrm>
          <a:prstGeom prst="rect">
            <a:avLst/>
          </a:prstGeom>
          <a:solidFill>
            <a:srgbClr val="D9D9D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a:ln w="0"/>
                <a:solidFill>
                  <a:schemeClr val="tx1"/>
                </a:solidFill>
              </a:rPr>
              <a:t>Discontinue ASA </a:t>
            </a:r>
            <a:br>
              <a:rPr lang="en-US" sz="1200" b="0" i="1" dirty="0">
                <a:ln w="0"/>
                <a:solidFill>
                  <a:schemeClr val="tx1"/>
                </a:solidFill>
              </a:rPr>
            </a:br>
            <a:r>
              <a:rPr lang="en-US" sz="1200" b="0" i="1" dirty="0">
                <a:ln w="0"/>
                <a:solidFill>
                  <a:schemeClr val="tx1"/>
                </a:solidFill>
              </a:rPr>
              <a:t>1-4 </a:t>
            </a:r>
            <a:r>
              <a:rPr lang="en-US" sz="1200" b="0" i="1" dirty="0" err="1">
                <a:ln w="0"/>
                <a:solidFill>
                  <a:schemeClr val="tx1"/>
                </a:solidFill>
              </a:rPr>
              <a:t>wk</a:t>
            </a:r>
            <a:r>
              <a:rPr lang="en-US" sz="1200" b="0" i="1" dirty="0">
                <a:ln w="0"/>
                <a:solidFill>
                  <a:schemeClr val="tx1"/>
                </a:solidFill>
              </a:rPr>
              <a:t> post PCI</a:t>
            </a:r>
          </a:p>
        </p:txBody>
      </p:sp>
      <p:sp>
        <p:nvSpPr>
          <p:cNvPr id="35" name="TextBox 34">
            <a:extLst>
              <a:ext uri="{FF2B5EF4-FFF2-40B4-BE49-F238E27FC236}">
                <a16:creationId xmlns:a16="http://schemas.microsoft.com/office/drawing/2014/main" id="{FDF6DA3C-97AE-0518-2FF7-459519BBCAD4}"/>
              </a:ext>
              <a:ext uri="{C183D7F6-B498-43B3-948B-1728B52AA6E4}">
                <adec:decorative xmlns:adec="http://schemas.microsoft.com/office/drawing/2017/decorative" val="1"/>
              </a:ext>
            </a:extLst>
          </p:cNvPr>
          <p:cNvSpPr txBox="1"/>
          <p:nvPr/>
        </p:nvSpPr>
        <p:spPr>
          <a:xfrm>
            <a:off x="7558674" y="3429000"/>
            <a:ext cx="1664861" cy="2014370"/>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err="1">
                <a:ln w="0"/>
                <a:solidFill>
                  <a:schemeClr val="tx1"/>
                </a:solidFill>
              </a:rPr>
              <a:t>Descalate</a:t>
            </a:r>
            <a:r>
              <a:rPr lang="en-US" sz="1200" b="0" i="1" dirty="0">
                <a:ln w="0"/>
                <a:solidFill>
                  <a:schemeClr val="tx1"/>
                </a:solidFill>
              </a:rPr>
              <a:t> potency of P2Y12 inhibitor </a:t>
            </a:r>
            <a:br>
              <a:rPr lang="en-US" sz="1200" b="0" i="1" dirty="0">
                <a:ln w="0"/>
                <a:solidFill>
                  <a:schemeClr val="tx1"/>
                </a:solidFill>
              </a:rPr>
            </a:br>
            <a:r>
              <a:rPr lang="en-US" sz="1200" b="0" i="1" dirty="0">
                <a:ln w="0"/>
                <a:solidFill>
                  <a:schemeClr val="tx1"/>
                </a:solidFill>
              </a:rPr>
              <a:t>&gt;1 </a:t>
            </a:r>
            <a:r>
              <a:rPr lang="en-US" sz="1200" b="0" i="1" dirty="0" err="1">
                <a:ln w="0"/>
                <a:solidFill>
                  <a:schemeClr val="tx1"/>
                </a:solidFill>
              </a:rPr>
              <a:t>mo</a:t>
            </a:r>
            <a:r>
              <a:rPr lang="en-US" sz="1200" b="0" i="1" dirty="0">
                <a:ln w="0"/>
                <a:solidFill>
                  <a:schemeClr val="tx1"/>
                </a:solidFill>
              </a:rPr>
              <a:t> post PCI</a:t>
            </a:r>
          </a:p>
          <a:p>
            <a:endParaRPr lang="en-US" dirty="0">
              <a:ln w="0"/>
              <a:solidFill>
                <a:schemeClr val="tx1"/>
              </a:solidFill>
            </a:endParaRPr>
          </a:p>
          <a:p>
            <a:r>
              <a:rPr lang="en-US" dirty="0">
                <a:ln w="0"/>
                <a:solidFill>
                  <a:schemeClr val="tx1"/>
                </a:solidFill>
              </a:rPr>
              <a:t>DAPT</a:t>
            </a:r>
          </a:p>
          <a:p>
            <a:endParaRPr lang="en-US" dirty="0">
              <a:ln w="0"/>
              <a:solidFill>
                <a:schemeClr val="tx1"/>
              </a:solidFill>
            </a:endParaRPr>
          </a:p>
          <a:p>
            <a:r>
              <a:rPr lang="en-US" dirty="0">
                <a:ln w="0"/>
                <a:solidFill>
                  <a:schemeClr val="tx1"/>
                </a:solidFill>
              </a:rPr>
              <a:t>ASA + clopidogrel</a:t>
            </a:r>
            <a:br>
              <a:rPr lang="en-US" dirty="0">
                <a:ln w="0"/>
                <a:solidFill>
                  <a:schemeClr val="tx1"/>
                </a:solidFill>
              </a:rPr>
            </a:br>
            <a:br>
              <a:rPr lang="en-US" dirty="0">
                <a:ln w="0"/>
                <a:solidFill>
                  <a:schemeClr val="tx1"/>
                </a:solidFill>
              </a:rPr>
            </a:br>
            <a:r>
              <a:rPr lang="en-US" b="0" dirty="0">
                <a:ln w="0"/>
                <a:solidFill>
                  <a:schemeClr val="tx1"/>
                </a:solidFill>
              </a:rPr>
              <a:t>(Class 2b) </a:t>
            </a:r>
          </a:p>
        </p:txBody>
      </p:sp>
      <p:sp>
        <p:nvSpPr>
          <p:cNvPr id="36" name="TextBox 35">
            <a:extLst>
              <a:ext uri="{FF2B5EF4-FFF2-40B4-BE49-F238E27FC236}">
                <a16:creationId xmlns:a16="http://schemas.microsoft.com/office/drawing/2014/main" id="{0DCD2957-CE25-2A72-4679-9D79092BC879}"/>
              </a:ext>
              <a:ext uri="{C183D7F6-B498-43B3-948B-1728B52AA6E4}">
                <adec:decorative xmlns:adec="http://schemas.microsoft.com/office/drawing/2017/decorative" val="1"/>
              </a:ext>
            </a:extLst>
          </p:cNvPr>
          <p:cNvSpPr txBox="1"/>
          <p:nvPr/>
        </p:nvSpPr>
        <p:spPr>
          <a:xfrm>
            <a:off x="9437031" y="2377401"/>
            <a:ext cx="1664861" cy="989253"/>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schemeClr val="tx1"/>
                </a:solidFill>
              </a:rPr>
              <a:t>DAPT</a:t>
            </a:r>
          </a:p>
          <a:p>
            <a:r>
              <a:rPr lang="en-US" b="0" dirty="0">
                <a:ln w="0"/>
                <a:solidFill>
                  <a:schemeClr val="tx1"/>
                </a:solidFill>
              </a:rPr>
              <a:t>(ASA + P2Y12 inhibitor)</a:t>
            </a:r>
          </a:p>
        </p:txBody>
      </p:sp>
      <p:sp>
        <p:nvSpPr>
          <p:cNvPr id="37" name="TextBox 36">
            <a:extLst>
              <a:ext uri="{FF2B5EF4-FFF2-40B4-BE49-F238E27FC236}">
                <a16:creationId xmlns:a16="http://schemas.microsoft.com/office/drawing/2014/main" id="{5D1E2F7D-20CF-A8F2-5C27-511985367E09}"/>
              </a:ext>
              <a:ext uri="{C183D7F6-B498-43B3-948B-1728B52AA6E4}">
                <adec:decorative xmlns:adec="http://schemas.microsoft.com/office/drawing/2017/decorative" val="1"/>
              </a:ext>
            </a:extLst>
          </p:cNvPr>
          <p:cNvSpPr txBox="1"/>
          <p:nvPr/>
        </p:nvSpPr>
        <p:spPr>
          <a:xfrm>
            <a:off x="9437031" y="3429000"/>
            <a:ext cx="1664861" cy="2014370"/>
          </a:xfrm>
          <a:prstGeom prst="rect">
            <a:avLst/>
          </a:prstGeom>
          <a:solidFill>
            <a:srgbClr val="FAA74B"/>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b="0" i="1" dirty="0">
                <a:ln w="0"/>
                <a:solidFill>
                  <a:schemeClr val="tx1"/>
                </a:solidFill>
              </a:rPr>
              <a:t>Stop ASA or P2Y12 inhibitor &gt;1 </a:t>
            </a:r>
            <a:r>
              <a:rPr lang="en-US" sz="1200" b="0" i="1" dirty="0" err="1">
                <a:ln w="0"/>
                <a:solidFill>
                  <a:schemeClr val="tx1"/>
                </a:solidFill>
              </a:rPr>
              <a:t>mo</a:t>
            </a:r>
            <a:r>
              <a:rPr lang="en-US" sz="1200" b="0" i="1" dirty="0">
                <a:ln w="0"/>
                <a:solidFill>
                  <a:schemeClr val="tx1"/>
                </a:solidFill>
              </a:rPr>
              <a:t> post PCI</a:t>
            </a:r>
          </a:p>
          <a:p>
            <a:endParaRPr lang="en-US" dirty="0">
              <a:ln w="0"/>
              <a:solidFill>
                <a:schemeClr val="tx1"/>
              </a:solidFill>
            </a:endParaRPr>
          </a:p>
          <a:p>
            <a:r>
              <a:rPr lang="en-US" dirty="0">
                <a:ln w="0"/>
                <a:solidFill>
                  <a:schemeClr val="tx1"/>
                </a:solidFill>
              </a:rPr>
              <a:t>SAPT</a:t>
            </a:r>
          </a:p>
          <a:p>
            <a:endParaRPr lang="en-US" dirty="0">
              <a:ln w="0"/>
              <a:solidFill>
                <a:schemeClr val="tx1"/>
              </a:solidFill>
            </a:endParaRPr>
          </a:p>
          <a:p>
            <a:r>
              <a:rPr lang="en-US" dirty="0">
                <a:ln w="0"/>
                <a:solidFill>
                  <a:schemeClr val="tx1"/>
                </a:solidFill>
              </a:rPr>
              <a:t>ASA or P2Y12 inhibitor monotherapy</a:t>
            </a:r>
            <a:br>
              <a:rPr lang="en-US" dirty="0">
                <a:ln w="0"/>
                <a:solidFill>
                  <a:schemeClr val="tx1"/>
                </a:solidFill>
              </a:rPr>
            </a:br>
            <a:r>
              <a:rPr lang="en-US" b="0" dirty="0">
                <a:ln w="0"/>
                <a:solidFill>
                  <a:schemeClr val="tx1"/>
                </a:solidFill>
              </a:rPr>
              <a:t>(Class 2b) </a:t>
            </a:r>
          </a:p>
        </p:txBody>
      </p:sp>
      <p:sp>
        <p:nvSpPr>
          <p:cNvPr id="39" name="TextBox 38">
            <a:extLst>
              <a:ext uri="{FF2B5EF4-FFF2-40B4-BE49-F238E27FC236}">
                <a16:creationId xmlns:a16="http://schemas.microsoft.com/office/drawing/2014/main" id="{89F2375E-18D9-18DA-E72A-F8D0FF39C16C}"/>
              </a:ext>
              <a:ext uri="{C183D7F6-B498-43B3-948B-1728B52AA6E4}">
                <adec:decorative xmlns:adec="http://schemas.microsoft.com/office/drawing/2017/decorative" val="1"/>
              </a:ext>
            </a:extLst>
          </p:cNvPr>
          <p:cNvSpPr txBox="1"/>
          <p:nvPr/>
        </p:nvSpPr>
        <p:spPr>
          <a:xfrm>
            <a:off x="3808207" y="1725000"/>
            <a:ext cx="5415328" cy="45586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Bleeding Reduction Strategies Post PCI</a:t>
            </a:r>
          </a:p>
        </p:txBody>
      </p:sp>
      <p:sp>
        <p:nvSpPr>
          <p:cNvPr id="40" name="TextBox 39">
            <a:extLst>
              <a:ext uri="{FF2B5EF4-FFF2-40B4-BE49-F238E27FC236}">
                <a16:creationId xmlns:a16="http://schemas.microsoft.com/office/drawing/2014/main" id="{59C9B7A3-D0AF-A4F5-DC66-7013F98F384E}"/>
              </a:ext>
              <a:ext uri="{C183D7F6-B498-43B3-948B-1728B52AA6E4}">
                <adec:decorative xmlns:adec="http://schemas.microsoft.com/office/drawing/2017/decorative" val="1"/>
              </a:ext>
            </a:extLst>
          </p:cNvPr>
          <p:cNvSpPr txBox="1"/>
          <p:nvPr/>
        </p:nvSpPr>
        <p:spPr>
          <a:xfrm>
            <a:off x="9423698" y="1725000"/>
            <a:ext cx="1678194" cy="45586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High Bleeding Risk Post PCI*</a:t>
            </a:r>
          </a:p>
        </p:txBody>
      </p:sp>
      <p:cxnSp>
        <p:nvCxnSpPr>
          <p:cNvPr id="41" name="Elbow Connector 82">
            <a:extLst>
              <a:ext uri="{FF2B5EF4-FFF2-40B4-BE49-F238E27FC236}">
                <a16:creationId xmlns:a16="http://schemas.microsoft.com/office/drawing/2014/main" id="{5A548EF0-60FC-87C0-34BB-7A04171A2126}"/>
              </a:ext>
              <a:ext uri="{C183D7F6-B498-43B3-948B-1728B52AA6E4}">
                <adec:decorative xmlns:adec="http://schemas.microsoft.com/office/drawing/2017/decorative" val="1"/>
              </a:ext>
            </a:extLst>
          </p:cNvPr>
          <p:cNvCxnSpPr>
            <a:cxnSpLocks/>
            <a:stCxn id="13" idx="2"/>
            <a:endCxn id="26" idx="0"/>
          </p:cNvCxnSpPr>
          <p:nvPr/>
        </p:nvCxnSpPr>
        <p:spPr>
          <a:xfrm>
            <a:off x="2753958" y="2180869"/>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5231FF6A-DE4D-F02F-9686-E49801D9F927}"/>
              </a:ext>
              <a:ext uri="{C183D7F6-B498-43B3-948B-1728B52AA6E4}">
                <adec:decorative xmlns:adec="http://schemas.microsoft.com/office/drawing/2017/decorative" val="1"/>
              </a:ext>
            </a:extLst>
          </p:cNvPr>
          <p:cNvCxnSpPr>
            <a:cxnSpLocks/>
            <a:stCxn id="6" idx="2"/>
            <a:endCxn id="13" idx="0"/>
          </p:cNvCxnSpPr>
          <p:nvPr/>
        </p:nvCxnSpPr>
        <p:spPr>
          <a:xfrm rot="5400000">
            <a:off x="4253475" y="-117526"/>
            <a:ext cx="343009" cy="334204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82">
            <a:extLst>
              <a:ext uri="{FF2B5EF4-FFF2-40B4-BE49-F238E27FC236}">
                <a16:creationId xmlns:a16="http://schemas.microsoft.com/office/drawing/2014/main" id="{836E584A-3AE1-689C-D786-371D7800EA0C}"/>
              </a:ext>
              <a:ext uri="{C183D7F6-B498-43B3-948B-1728B52AA6E4}">
                <adec:decorative xmlns:adec="http://schemas.microsoft.com/office/drawing/2017/decorative" val="1"/>
              </a:ext>
            </a:extLst>
          </p:cNvPr>
          <p:cNvCxnSpPr>
            <a:cxnSpLocks/>
          </p:cNvCxnSpPr>
          <p:nvPr/>
        </p:nvCxnSpPr>
        <p:spPr>
          <a:xfrm>
            <a:off x="4631249"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82">
            <a:extLst>
              <a:ext uri="{FF2B5EF4-FFF2-40B4-BE49-F238E27FC236}">
                <a16:creationId xmlns:a16="http://schemas.microsoft.com/office/drawing/2014/main" id="{241E2E91-BF39-5303-E687-20D5E7637C30}"/>
              </a:ext>
              <a:ext uri="{C183D7F6-B498-43B3-948B-1728B52AA6E4}">
                <adec:decorative xmlns:adec="http://schemas.microsoft.com/office/drawing/2017/decorative" val="1"/>
              </a:ext>
            </a:extLst>
          </p:cNvPr>
          <p:cNvCxnSpPr>
            <a:cxnSpLocks/>
          </p:cNvCxnSpPr>
          <p:nvPr/>
        </p:nvCxnSpPr>
        <p:spPr>
          <a:xfrm rot="5400000">
            <a:off x="5182314" y="823674"/>
            <a:ext cx="365760" cy="14616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82">
            <a:extLst>
              <a:ext uri="{FF2B5EF4-FFF2-40B4-BE49-F238E27FC236}">
                <a16:creationId xmlns:a16="http://schemas.microsoft.com/office/drawing/2014/main" id="{538A775E-D9D9-E883-C8E6-4F3B4D1A9A38}"/>
              </a:ext>
              <a:ext uri="{C183D7F6-B498-43B3-948B-1728B52AA6E4}">
                <adec:decorative xmlns:adec="http://schemas.microsoft.com/office/drawing/2017/decorative" val="1"/>
              </a:ext>
            </a:extLst>
          </p:cNvPr>
          <p:cNvCxnSpPr>
            <a:cxnSpLocks/>
            <a:stCxn id="6" idx="2"/>
            <a:endCxn id="40" idx="0"/>
          </p:cNvCxnSpPr>
          <p:nvPr/>
        </p:nvCxnSpPr>
        <p:spPr>
          <a:xfrm rot="16200000" flipH="1">
            <a:off x="8007893" y="-529903"/>
            <a:ext cx="343009" cy="416679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Elbow Connector 82">
            <a:extLst>
              <a:ext uri="{FF2B5EF4-FFF2-40B4-BE49-F238E27FC236}">
                <a16:creationId xmlns:a16="http://schemas.microsoft.com/office/drawing/2014/main" id="{359369CB-9F5B-B5F5-20FF-29A391BFCFAF}"/>
              </a:ext>
              <a:ext uri="{C183D7F6-B498-43B3-948B-1728B52AA6E4}">
                <adec:decorative xmlns:adec="http://schemas.microsoft.com/office/drawing/2017/decorative" val="1"/>
              </a:ext>
            </a:extLst>
          </p:cNvPr>
          <p:cNvCxnSpPr>
            <a:cxnSpLocks/>
          </p:cNvCxnSpPr>
          <p:nvPr/>
        </p:nvCxnSpPr>
        <p:spPr>
          <a:xfrm>
            <a:off x="10268426"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82">
            <a:extLst>
              <a:ext uri="{FF2B5EF4-FFF2-40B4-BE49-F238E27FC236}">
                <a16:creationId xmlns:a16="http://schemas.microsoft.com/office/drawing/2014/main" id="{B9C83984-A849-9717-402C-CB34DCE35968}"/>
              </a:ext>
              <a:ext uri="{C183D7F6-B498-43B3-948B-1728B52AA6E4}">
                <adec:decorative xmlns:adec="http://schemas.microsoft.com/office/drawing/2017/decorative" val="1"/>
              </a:ext>
            </a:extLst>
          </p:cNvPr>
          <p:cNvCxnSpPr>
            <a:cxnSpLocks/>
          </p:cNvCxnSpPr>
          <p:nvPr/>
        </p:nvCxnSpPr>
        <p:spPr>
          <a:xfrm>
            <a:off x="8390069"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82">
            <a:extLst>
              <a:ext uri="{FF2B5EF4-FFF2-40B4-BE49-F238E27FC236}">
                <a16:creationId xmlns:a16="http://schemas.microsoft.com/office/drawing/2014/main" id="{18907188-DD4C-E9A6-E3C9-9E24563854D0}"/>
              </a:ext>
              <a:ext uri="{C183D7F6-B498-43B3-948B-1728B52AA6E4}">
                <adec:decorative xmlns:adec="http://schemas.microsoft.com/office/drawing/2017/decorative" val="1"/>
              </a:ext>
            </a:extLst>
          </p:cNvPr>
          <p:cNvCxnSpPr>
            <a:cxnSpLocks/>
          </p:cNvCxnSpPr>
          <p:nvPr/>
        </p:nvCxnSpPr>
        <p:spPr>
          <a:xfrm>
            <a:off x="6511710" y="2167015"/>
            <a:ext cx="2070" cy="1965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Elbow Connector 82">
            <a:extLst>
              <a:ext uri="{FF2B5EF4-FFF2-40B4-BE49-F238E27FC236}">
                <a16:creationId xmlns:a16="http://schemas.microsoft.com/office/drawing/2014/main" id="{220D1445-FB2A-E08A-DC35-6AE915661F28}"/>
              </a:ext>
              <a:ext uri="{C183D7F6-B498-43B3-948B-1728B52AA6E4}">
                <adec:decorative xmlns:adec="http://schemas.microsoft.com/office/drawing/2017/decorative" val="1"/>
              </a:ext>
            </a:extLst>
          </p:cNvPr>
          <p:cNvCxnSpPr>
            <a:cxnSpLocks/>
          </p:cNvCxnSpPr>
          <p:nvPr/>
        </p:nvCxnSpPr>
        <p:spPr>
          <a:xfrm rot="16200000" flipH="1">
            <a:off x="7060672" y="406928"/>
            <a:ext cx="365760" cy="229510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Elbow Connector 82">
            <a:extLst>
              <a:ext uri="{FF2B5EF4-FFF2-40B4-BE49-F238E27FC236}">
                <a16:creationId xmlns:a16="http://schemas.microsoft.com/office/drawing/2014/main" id="{B7C44871-DFF4-2624-3072-413FBBF96945}"/>
              </a:ext>
              <a:ext uri="{C183D7F6-B498-43B3-948B-1728B52AA6E4}">
                <adec:decorative xmlns:adec="http://schemas.microsoft.com/office/drawing/2017/decorative" val="1"/>
              </a:ext>
            </a:extLst>
          </p:cNvPr>
          <p:cNvCxnSpPr>
            <a:cxnSpLocks/>
          </p:cNvCxnSpPr>
          <p:nvPr/>
        </p:nvCxnSpPr>
        <p:spPr>
          <a:xfrm rot="16200000" flipH="1">
            <a:off x="6121493" y="1346107"/>
            <a:ext cx="365760" cy="4167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7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right)">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500"/>
                                        <p:tgtEl>
                                          <p:spTgt spid="5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500"/>
                                        <p:tgtEl>
                                          <p:spTgt spid="50"/>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500"/>
                            </p:stCondLst>
                            <p:childTnLst>
                              <p:par>
                                <p:cTn id="76" presetID="22" presetClass="entr" presetSubtype="1" fill="hold" nodeType="after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up)">
                                      <p:cBhvr>
                                        <p:cTn id="78" dur="500"/>
                                        <p:tgtEl>
                                          <p:spTgt spid="59"/>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wipe(left)">
                                      <p:cBhvr>
                                        <p:cTn id="91" dur="500"/>
                                        <p:tgtEl>
                                          <p:spTgt spid="55"/>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par>
                          <p:cTn id="96" fill="hold">
                            <p:stCondLst>
                              <p:cond delay="1000"/>
                            </p:stCondLst>
                            <p:childTnLst>
                              <p:par>
                                <p:cTn id="97" presetID="22" presetClass="entr" presetSubtype="1" fill="hold"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up)">
                                      <p:cBhvr>
                                        <p:cTn id="99" dur="500"/>
                                        <p:tgtEl>
                                          <p:spTgt spid="58"/>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E270D-B0C2-AAE9-B641-A5F5F7FC9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552E5-7E56-5F67-B84C-0A6CE80D2D79}"/>
              </a:ext>
            </a:extLst>
          </p:cNvPr>
          <p:cNvSpPr>
            <a:spLocks noGrp="1"/>
          </p:cNvSpPr>
          <p:nvPr>
            <p:ph type="title"/>
          </p:nvPr>
        </p:nvSpPr>
        <p:spPr>
          <a:xfrm>
            <a:off x="708843" y="81867"/>
            <a:ext cx="8019522" cy="1515748"/>
          </a:xfrm>
        </p:spPr>
        <p:txBody>
          <a:bodyPr/>
          <a:lstStyle/>
          <a:p>
            <a:r>
              <a:rPr lang="en-US" sz="2800" b="1" dirty="0"/>
              <a:t>Antiplatelet Therapy in Patients on Anticoagulation Post-Discharge</a:t>
            </a:r>
          </a:p>
        </p:txBody>
      </p:sp>
      <p:sp>
        <p:nvSpPr>
          <p:cNvPr id="3" name="Rectangle 2" descr="Patients after ACS frequently may have indications for anticoagulant therapy, including AF, venous thromboembolism, and prosthetic heart valves. Bleeding risks are increased in the setting of triple therapy with the combination of aspirin, P2Y12 inhibitor and anticoagulant. Therefore, the benefits of these therapies must be weighed against the risk of bleeding. ">
            <a:extLst>
              <a:ext uri="{FF2B5EF4-FFF2-40B4-BE49-F238E27FC236}">
                <a16:creationId xmlns:a16="http://schemas.microsoft.com/office/drawing/2014/main" id="{C8844518-F3F8-6ADD-22DF-DF4391D3797E}"/>
              </a:ext>
            </a:extLst>
          </p:cNvPr>
          <p:cNvSpPr/>
          <p:nvPr/>
        </p:nvSpPr>
        <p:spPr>
          <a:xfrm>
            <a:off x="3019856" y="1486622"/>
            <a:ext cx="5833197" cy="424539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EF96472-43F7-E885-E994-0FCC3B4F54AB}"/>
              </a:ext>
              <a:ext uri="{C183D7F6-B498-43B3-948B-1728B52AA6E4}">
                <adec:decorative xmlns:adec="http://schemas.microsoft.com/office/drawing/2017/decorative" val="1"/>
              </a:ext>
            </a:extLst>
          </p:cNvPr>
          <p:cNvSpPr txBox="1"/>
          <p:nvPr/>
        </p:nvSpPr>
        <p:spPr>
          <a:xfrm>
            <a:off x="4332806" y="2565177"/>
            <a:ext cx="3367038" cy="577680"/>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DOAC</a:t>
            </a:r>
          </a:p>
          <a:p>
            <a:pPr>
              <a:lnSpc>
                <a:spcPct val="80000"/>
              </a:lnSpc>
            </a:pPr>
            <a:r>
              <a:rPr lang="fr-FR" sz="1800" dirty="0"/>
              <a:t> </a:t>
            </a:r>
            <a:r>
              <a:rPr lang="fr-FR" dirty="0"/>
              <a:t>if no </a:t>
            </a:r>
            <a:r>
              <a:rPr lang="fr-FR" dirty="0" err="1"/>
              <a:t>contraindication</a:t>
            </a:r>
            <a:endParaRPr lang="fr-FR" dirty="0"/>
          </a:p>
        </p:txBody>
      </p:sp>
      <p:sp>
        <p:nvSpPr>
          <p:cNvPr id="66" name="TextBox 65">
            <a:extLst>
              <a:ext uri="{FF2B5EF4-FFF2-40B4-BE49-F238E27FC236}">
                <a16:creationId xmlns:a16="http://schemas.microsoft.com/office/drawing/2014/main" id="{120EC6B4-B002-FB8E-9DD7-A21D0E98E2B5}"/>
              </a:ext>
              <a:ext uri="{C183D7F6-B498-43B3-948B-1728B52AA6E4}">
                <adec:decorative xmlns:adec="http://schemas.microsoft.com/office/drawing/2017/decorative" val="1"/>
              </a:ext>
            </a:extLst>
          </p:cNvPr>
          <p:cNvSpPr txBox="1"/>
          <p:nvPr/>
        </p:nvSpPr>
        <p:spPr>
          <a:xfrm>
            <a:off x="4344067" y="3818926"/>
            <a:ext cx="3356925" cy="385677"/>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schemeClr val="tx1"/>
                </a:solidFill>
              </a:rPr>
              <a:t>DOAC + DAPT post PCI</a:t>
            </a:r>
          </a:p>
        </p:txBody>
      </p:sp>
      <p:cxnSp>
        <p:nvCxnSpPr>
          <p:cNvPr id="67" name="Elbow Connector 82">
            <a:extLst>
              <a:ext uri="{FF2B5EF4-FFF2-40B4-BE49-F238E27FC236}">
                <a16:creationId xmlns:a16="http://schemas.microsoft.com/office/drawing/2014/main" id="{7F9CF0BB-9862-D420-B21C-EF50032A907B}"/>
              </a:ext>
              <a:ext uri="{C183D7F6-B498-43B3-948B-1728B52AA6E4}">
                <adec:decorative xmlns:adec="http://schemas.microsoft.com/office/drawing/2017/decorative" val="1"/>
              </a:ext>
            </a:extLst>
          </p:cNvPr>
          <p:cNvCxnSpPr>
            <a:cxnSpLocks/>
          </p:cNvCxnSpPr>
          <p:nvPr/>
        </p:nvCxnSpPr>
        <p:spPr>
          <a:xfrm>
            <a:off x="6026716" y="3142857"/>
            <a:ext cx="0" cy="6760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6C06535-C8A2-410F-9B4E-853E322D5D97}"/>
              </a:ext>
              <a:ext uri="{C183D7F6-B498-43B3-948B-1728B52AA6E4}">
                <adec:decorative xmlns:adec="http://schemas.microsoft.com/office/drawing/2017/decorative" val="1"/>
              </a:ext>
            </a:extLst>
          </p:cNvPr>
          <p:cNvSpPr txBox="1"/>
          <p:nvPr/>
        </p:nvSpPr>
        <p:spPr>
          <a:xfrm>
            <a:off x="4351575" y="5004133"/>
            <a:ext cx="3356925" cy="409150"/>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schemeClr val="tx1"/>
                </a:solidFill>
              </a:rPr>
              <a:t>DOAC + P2Y12i* for 12 months (1)</a:t>
            </a:r>
          </a:p>
        </p:txBody>
      </p:sp>
      <p:cxnSp>
        <p:nvCxnSpPr>
          <p:cNvPr id="73" name="Elbow Connector 82">
            <a:extLst>
              <a:ext uri="{FF2B5EF4-FFF2-40B4-BE49-F238E27FC236}">
                <a16:creationId xmlns:a16="http://schemas.microsoft.com/office/drawing/2014/main" id="{7EAA9CC4-C35E-5E95-B956-31DA23483030}"/>
              </a:ext>
              <a:ext uri="{C183D7F6-B498-43B3-948B-1728B52AA6E4}">
                <adec:decorative xmlns:adec="http://schemas.microsoft.com/office/drawing/2017/decorative" val="1"/>
              </a:ext>
            </a:extLst>
          </p:cNvPr>
          <p:cNvCxnSpPr>
            <a:cxnSpLocks/>
            <a:stCxn id="66" idx="2"/>
            <a:endCxn id="72" idx="0"/>
          </p:cNvCxnSpPr>
          <p:nvPr/>
        </p:nvCxnSpPr>
        <p:spPr>
          <a:xfrm>
            <a:off x="6022529" y="4204602"/>
            <a:ext cx="7508" cy="7995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4DC3E4A-506D-358B-1F58-C3446FA12150}"/>
              </a:ext>
              <a:ext uri="{C183D7F6-B498-43B3-948B-1728B52AA6E4}">
                <adec:decorative xmlns:adec="http://schemas.microsoft.com/office/drawing/2017/decorative" val="1"/>
              </a:ext>
            </a:extLst>
          </p:cNvPr>
          <p:cNvSpPr txBox="1"/>
          <p:nvPr/>
        </p:nvSpPr>
        <p:spPr>
          <a:xfrm>
            <a:off x="4930004" y="5434619"/>
            <a:ext cx="2012903" cy="200129"/>
          </a:xfrm>
          <a:prstGeom prst="rect">
            <a:avLst/>
          </a:prstGeom>
          <a:noFill/>
        </p:spPr>
        <p:txBody>
          <a:bodyPr wrap="square" lIns="0" tIns="0" rIns="0" bIns="0">
            <a:spAutoFit/>
          </a:bodyPr>
          <a:lstStyle>
            <a:defPPr>
              <a:defRPr lang="en-US"/>
            </a:defPPr>
            <a:lvl1pPr algn="ctr">
              <a:defRPr sz="1400" b="1">
                <a:ln w="0"/>
                <a:latin typeface="Lub Dub Condensed" panose="020B0506030403020204" pitchFamily="34" charset="0"/>
              </a:defRPr>
            </a:lvl1pPr>
          </a:lstStyle>
          <a:p>
            <a:r>
              <a:rPr lang="en-US" sz="1200" b="0" i="1" dirty="0"/>
              <a:t>*preferably clopidogrel</a:t>
            </a:r>
          </a:p>
        </p:txBody>
      </p:sp>
      <p:sp>
        <p:nvSpPr>
          <p:cNvPr id="88" name="Round Same Side Corner Rectangle 60">
            <a:extLst>
              <a:ext uri="{FF2B5EF4-FFF2-40B4-BE49-F238E27FC236}">
                <a16:creationId xmlns:a16="http://schemas.microsoft.com/office/drawing/2014/main" id="{C2ACE279-3CC5-DA4B-1F71-631E9F536399}"/>
              </a:ext>
              <a:ext uri="{C183D7F6-B498-43B3-948B-1728B52AA6E4}">
                <adec:decorative xmlns:adec="http://schemas.microsoft.com/office/drawing/2017/decorative" val="1"/>
              </a:ext>
            </a:extLst>
          </p:cNvPr>
          <p:cNvSpPr/>
          <p:nvPr/>
        </p:nvSpPr>
        <p:spPr>
          <a:xfrm>
            <a:off x="3771900" y="4366555"/>
            <a:ext cx="1391814" cy="5137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1"/>
                </a:solidFill>
                <a:latin typeface="Lub Dub Condensed" panose="020B0506030403020204"/>
              </a:rPr>
              <a:t>DC ASA after 1-4 weeks</a:t>
            </a:r>
          </a:p>
        </p:txBody>
      </p:sp>
      <p:sp>
        <p:nvSpPr>
          <p:cNvPr id="89" name="TextBox 88">
            <a:extLst>
              <a:ext uri="{FF2B5EF4-FFF2-40B4-BE49-F238E27FC236}">
                <a16:creationId xmlns:a16="http://schemas.microsoft.com/office/drawing/2014/main" id="{9B143E91-4A3D-5BC2-1E26-F18B93B8B3E3}"/>
              </a:ext>
              <a:ext uri="{C183D7F6-B498-43B3-948B-1728B52AA6E4}">
                <adec:decorative xmlns:adec="http://schemas.microsoft.com/office/drawing/2017/decorative" val="1"/>
              </a:ext>
            </a:extLst>
          </p:cNvPr>
          <p:cNvSpPr txBox="1"/>
          <p:nvPr/>
        </p:nvSpPr>
        <p:spPr>
          <a:xfrm>
            <a:off x="4709475" y="1525982"/>
            <a:ext cx="2612551" cy="640380"/>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nSpc>
                <a:spcPct val="90000"/>
              </a:lnSpc>
            </a:pPr>
            <a:r>
              <a:rPr lang="en-US" sz="1600" dirty="0">
                <a:ln w="0"/>
              </a:rPr>
              <a:t>Indication for Anticoagulation</a:t>
            </a:r>
          </a:p>
        </p:txBody>
      </p:sp>
      <p:cxnSp>
        <p:nvCxnSpPr>
          <p:cNvPr id="96" name="Elbow Connector 82">
            <a:extLst>
              <a:ext uri="{FF2B5EF4-FFF2-40B4-BE49-F238E27FC236}">
                <a16:creationId xmlns:a16="http://schemas.microsoft.com/office/drawing/2014/main" id="{C6BD4B36-0C38-FCEB-EA33-420F99AF20F5}"/>
              </a:ext>
              <a:ext uri="{C183D7F6-B498-43B3-948B-1728B52AA6E4}">
                <adec:decorative xmlns:adec="http://schemas.microsoft.com/office/drawing/2017/decorative" val="1"/>
              </a:ext>
            </a:extLst>
          </p:cNvPr>
          <p:cNvCxnSpPr>
            <a:cxnSpLocks/>
            <a:stCxn id="66" idx="2"/>
            <a:endCxn id="88" idx="3"/>
          </p:cNvCxnSpPr>
          <p:nvPr/>
        </p:nvCxnSpPr>
        <p:spPr>
          <a:xfrm rot="5400000">
            <a:off x="5383719" y="3984598"/>
            <a:ext cx="418807" cy="858816"/>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Elbow Connector 82">
            <a:extLst>
              <a:ext uri="{FF2B5EF4-FFF2-40B4-BE49-F238E27FC236}">
                <a16:creationId xmlns:a16="http://schemas.microsoft.com/office/drawing/2014/main" id="{D2CEAED5-8339-FB52-84EF-D52499761E36}"/>
              </a:ext>
              <a:ext uri="{C183D7F6-B498-43B3-948B-1728B52AA6E4}">
                <adec:decorative xmlns:adec="http://schemas.microsoft.com/office/drawing/2017/decorative" val="1"/>
              </a:ext>
            </a:extLst>
          </p:cNvPr>
          <p:cNvCxnSpPr>
            <a:cxnSpLocks/>
          </p:cNvCxnSpPr>
          <p:nvPr/>
        </p:nvCxnSpPr>
        <p:spPr>
          <a:xfrm rot="16200000" flipH="1">
            <a:off x="5827021" y="2365483"/>
            <a:ext cx="398815" cy="57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0136606-1DDC-9FED-84A6-40726CD50E7F}"/>
              </a:ext>
            </a:extLst>
          </p:cNvPr>
          <p:cNvSpPr>
            <a:spLocks noGrp="1"/>
          </p:cNvSpPr>
          <p:nvPr>
            <p:ph type="body" sz="quarter" idx="13"/>
          </p:nvPr>
        </p:nvSpPr>
        <p:spPr>
          <a:xfrm>
            <a:off x="2284376" y="5873961"/>
            <a:ext cx="7623248" cy="421493"/>
          </a:xfrm>
        </p:spPr>
        <p:txBody>
          <a:bodyPr/>
          <a:lstStyle/>
          <a:p>
            <a:r>
              <a:rPr lang="en-US" b="1" dirty="0"/>
              <a:t>Abbreviations: </a:t>
            </a:r>
            <a:r>
              <a:rPr lang="en-US" dirty="0"/>
              <a:t>AF indicates atrial fibrillation; ACS, acute coronary syndrome; ASA, aspirin; DAPT, dual antiplatelet therapy; DC, discontinue; DOAC, direct-acting oral anticoagulant; PCI, percutaneous coronary intervention; and VTE, venous thromboembolism.</a:t>
            </a:r>
          </a:p>
        </p:txBody>
      </p:sp>
      <p:sp>
        <p:nvSpPr>
          <p:cNvPr id="4" name="Slide Number Placeholder 3">
            <a:extLst>
              <a:ext uri="{FF2B5EF4-FFF2-40B4-BE49-F238E27FC236}">
                <a16:creationId xmlns:a16="http://schemas.microsoft.com/office/drawing/2014/main" id="{FF72DF37-18F8-53A7-4727-6FFBE816ACC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57744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A3AE-1A27-7C44-5DF4-782B18F965E1}"/>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311C9E5-66DE-111D-B6F8-8BB3B29EEE4A}"/>
              </a:ext>
            </a:extLst>
          </p:cNvPr>
          <p:cNvSpPr txBox="1">
            <a:spLocks/>
          </p:cNvSpPr>
          <p:nvPr/>
        </p:nvSpPr>
        <p:spPr>
          <a:xfrm>
            <a:off x="521854" y="222394"/>
            <a:ext cx="9178636" cy="86522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solidFill>
                <a:latin typeface="Lub Dub Bold" panose="020B0803030403020204" pitchFamily="34" charset="0"/>
                <a:ea typeface="+mj-ea"/>
                <a:cs typeface="+mj-cs"/>
              </a:defRPr>
            </a:lvl1pPr>
          </a:lstStyle>
          <a:p>
            <a:pPr algn="ctr"/>
            <a:r>
              <a:rPr lang="en-US" sz="2800" b="1" dirty="0"/>
              <a:t>Reassessment of Lipid Levels Post-Discharge</a:t>
            </a:r>
          </a:p>
        </p:txBody>
      </p:sp>
      <p:sp>
        <p:nvSpPr>
          <p:cNvPr id="7" name="Rectangle 6" descr="Summary of recommendations on how to reassess lipid levels post-discharge. Aggressive LDL-C lowering is an important component of secondary CVD prevention. For every 1.0‐mmol/L (~39 mg/dL) reduction of LDL‐C, there is an approximate 22% relative reduction in cardiovascular events over a period of 4-5 years.">
            <a:extLst>
              <a:ext uri="{FF2B5EF4-FFF2-40B4-BE49-F238E27FC236}">
                <a16:creationId xmlns:a16="http://schemas.microsoft.com/office/drawing/2014/main" id="{1E8AD666-FCF5-3883-7FA3-E97CCC1C934B}"/>
              </a:ext>
            </a:extLst>
          </p:cNvPr>
          <p:cNvSpPr/>
          <p:nvPr/>
        </p:nvSpPr>
        <p:spPr>
          <a:xfrm>
            <a:off x="3480953" y="1207532"/>
            <a:ext cx="5008419" cy="4549032"/>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DA91874-C829-B40B-CDB5-AABBA389CA29}"/>
              </a:ext>
              <a:ext uri="{C183D7F6-B498-43B3-948B-1728B52AA6E4}">
                <adec:decorative xmlns:adec="http://schemas.microsoft.com/office/drawing/2017/decorative" val="1"/>
              </a:ext>
            </a:extLst>
          </p:cNvPr>
          <p:cNvSpPr txBox="1"/>
          <p:nvPr/>
        </p:nvSpPr>
        <p:spPr>
          <a:xfrm>
            <a:off x="3881005" y="1411099"/>
            <a:ext cx="4364181" cy="473402"/>
          </a:xfrm>
          <a:prstGeom prst="rect">
            <a:avLst/>
          </a:prstGeom>
          <a:solidFill>
            <a:srgbClr val="065D93"/>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fr-FR" sz="1800" dirty="0">
                <a:latin typeface="Lub Dub Bold" panose="020B0803030403020204" pitchFamily="34" charset="0"/>
              </a:rPr>
              <a:t>Post-ACS </a:t>
            </a:r>
            <a:r>
              <a:rPr lang="fr-FR" sz="1800" dirty="0" err="1">
                <a:latin typeface="Lub Dub Bold" panose="020B0803030403020204" pitchFamily="34" charset="0"/>
              </a:rPr>
              <a:t>Hospitalization</a:t>
            </a:r>
            <a:endParaRPr lang="fr-FR" sz="1800" dirty="0">
              <a:latin typeface="Lub Dub Bold" panose="020B0803030403020204" pitchFamily="34" charset="0"/>
            </a:endParaRPr>
          </a:p>
        </p:txBody>
      </p:sp>
      <p:sp>
        <p:nvSpPr>
          <p:cNvPr id="16" name="TextBox 15">
            <a:extLst>
              <a:ext uri="{FF2B5EF4-FFF2-40B4-BE49-F238E27FC236}">
                <a16:creationId xmlns:a16="http://schemas.microsoft.com/office/drawing/2014/main" id="{D953CF6F-8EDA-8CA4-24B8-C164671AE59F}"/>
              </a:ext>
              <a:ext uri="{C183D7F6-B498-43B3-948B-1728B52AA6E4}">
                <adec:decorative xmlns:adec="http://schemas.microsoft.com/office/drawing/2017/decorative" val="1"/>
              </a:ext>
            </a:extLst>
          </p:cNvPr>
          <p:cNvSpPr txBox="1"/>
          <p:nvPr/>
        </p:nvSpPr>
        <p:spPr>
          <a:xfrm>
            <a:off x="3886200" y="2219953"/>
            <a:ext cx="4353791" cy="637712"/>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rPr>
              <a:t>Lipid-lowering therapy initiation </a:t>
            </a:r>
            <a:br>
              <a:rPr lang="en-US" sz="1600" dirty="0">
                <a:ln w="0"/>
              </a:rPr>
            </a:br>
            <a:r>
              <a:rPr lang="en-US" sz="1600" dirty="0">
                <a:ln w="0"/>
              </a:rPr>
              <a:t>or dose adjustment</a:t>
            </a:r>
          </a:p>
        </p:txBody>
      </p:sp>
      <p:cxnSp>
        <p:nvCxnSpPr>
          <p:cNvPr id="17" name="Elbow Connector 82">
            <a:extLst>
              <a:ext uri="{FF2B5EF4-FFF2-40B4-BE49-F238E27FC236}">
                <a16:creationId xmlns:a16="http://schemas.microsoft.com/office/drawing/2014/main" id="{BF8611EE-814A-4AB5-B044-D8285885DA3C}"/>
              </a:ext>
              <a:ext uri="{C183D7F6-B498-43B3-948B-1728B52AA6E4}">
                <adec:decorative xmlns:adec="http://schemas.microsoft.com/office/drawing/2017/decorative" val="1"/>
              </a:ext>
            </a:extLst>
          </p:cNvPr>
          <p:cNvCxnSpPr>
            <a:cxnSpLocks/>
            <a:stCxn id="15" idx="2"/>
            <a:endCxn id="16" idx="0"/>
          </p:cNvCxnSpPr>
          <p:nvPr/>
        </p:nvCxnSpPr>
        <p:spPr>
          <a:xfrm>
            <a:off x="6063096" y="1884501"/>
            <a:ext cx="0" cy="3354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ound Same Side Corner Rectangle 60">
            <a:extLst>
              <a:ext uri="{FF2B5EF4-FFF2-40B4-BE49-F238E27FC236}">
                <a16:creationId xmlns:a16="http://schemas.microsoft.com/office/drawing/2014/main" id="{93CD85F2-1426-7E37-97C2-D4A6110BB39F}"/>
              </a:ext>
              <a:ext uri="{C183D7F6-B498-43B3-948B-1728B52AA6E4}">
                <adec:decorative xmlns:adec="http://schemas.microsoft.com/office/drawing/2017/decorative" val="1"/>
              </a:ext>
            </a:extLst>
          </p:cNvPr>
          <p:cNvSpPr/>
          <p:nvPr/>
        </p:nvSpPr>
        <p:spPr>
          <a:xfrm>
            <a:off x="3901760" y="4854235"/>
            <a:ext cx="2064348" cy="682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Early intensification of therapy</a:t>
            </a:r>
          </a:p>
        </p:txBody>
      </p:sp>
      <p:cxnSp>
        <p:nvCxnSpPr>
          <p:cNvPr id="19" name="Elbow Connector 82">
            <a:extLst>
              <a:ext uri="{FF2B5EF4-FFF2-40B4-BE49-F238E27FC236}">
                <a16:creationId xmlns:a16="http://schemas.microsoft.com/office/drawing/2014/main" id="{63ED6312-286F-6943-D026-3D9AD12758AB}"/>
              </a:ext>
              <a:ext uri="{C183D7F6-B498-43B3-948B-1728B52AA6E4}">
                <adec:decorative xmlns:adec="http://schemas.microsoft.com/office/drawing/2017/decorative" val="1"/>
              </a:ext>
            </a:extLst>
          </p:cNvPr>
          <p:cNvCxnSpPr>
            <a:cxnSpLocks/>
            <a:stCxn id="41" idx="2"/>
            <a:endCxn id="21" idx="0"/>
          </p:cNvCxnSpPr>
          <p:nvPr/>
        </p:nvCxnSpPr>
        <p:spPr>
          <a:xfrm rot="16200000" flipH="1">
            <a:off x="6205627" y="3798866"/>
            <a:ext cx="915077" cy="12001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82">
            <a:extLst>
              <a:ext uri="{FF2B5EF4-FFF2-40B4-BE49-F238E27FC236}">
                <a16:creationId xmlns:a16="http://schemas.microsoft.com/office/drawing/2014/main" id="{CAEA236F-981A-ABF8-B10C-C811D22E712B}"/>
              </a:ext>
              <a:ext uri="{C183D7F6-B498-43B3-948B-1728B52AA6E4}">
                <adec:decorative xmlns:adec="http://schemas.microsoft.com/office/drawing/2017/decorative" val="1"/>
              </a:ext>
            </a:extLst>
          </p:cNvPr>
          <p:cNvCxnSpPr>
            <a:cxnSpLocks/>
            <a:stCxn id="41" idx="2"/>
            <a:endCxn id="18" idx="0"/>
          </p:cNvCxnSpPr>
          <p:nvPr/>
        </p:nvCxnSpPr>
        <p:spPr>
          <a:xfrm rot="5400000">
            <a:off x="5042096" y="3833235"/>
            <a:ext cx="912838" cy="11291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ound Same Side Corner Rectangle 60">
            <a:extLst>
              <a:ext uri="{FF2B5EF4-FFF2-40B4-BE49-F238E27FC236}">
                <a16:creationId xmlns:a16="http://schemas.microsoft.com/office/drawing/2014/main" id="{F3D6F9B3-EDA4-6ACB-E8CA-46E5B866038F}"/>
              </a:ext>
              <a:ext uri="{C183D7F6-B498-43B3-948B-1728B52AA6E4}">
                <adec:decorative xmlns:adec="http://schemas.microsoft.com/office/drawing/2017/decorative" val="1"/>
              </a:ext>
            </a:extLst>
          </p:cNvPr>
          <p:cNvSpPr/>
          <p:nvPr/>
        </p:nvSpPr>
        <p:spPr>
          <a:xfrm>
            <a:off x="6188100" y="4856474"/>
            <a:ext cx="2150268" cy="6806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a:rPr>
              <a:t>Continue current therapy</a:t>
            </a:r>
          </a:p>
        </p:txBody>
      </p:sp>
      <p:sp>
        <p:nvSpPr>
          <p:cNvPr id="41" name="TextBox 40">
            <a:extLst>
              <a:ext uri="{FF2B5EF4-FFF2-40B4-BE49-F238E27FC236}">
                <a16:creationId xmlns:a16="http://schemas.microsoft.com/office/drawing/2014/main" id="{C0954121-D192-35A0-79F3-A85CEB60981D}"/>
              </a:ext>
              <a:ext uri="{C183D7F6-B498-43B3-948B-1728B52AA6E4}">
                <adec:decorative xmlns:adec="http://schemas.microsoft.com/office/drawing/2017/decorative" val="1"/>
              </a:ext>
            </a:extLst>
          </p:cNvPr>
          <p:cNvSpPr txBox="1"/>
          <p:nvPr/>
        </p:nvSpPr>
        <p:spPr>
          <a:xfrm>
            <a:off x="3875809" y="3491345"/>
            <a:ext cx="4374573" cy="450052"/>
          </a:xfrm>
          <a:prstGeom prst="rect">
            <a:avLst/>
          </a:prstGeom>
          <a:solidFill>
            <a:srgbClr val="79C78D"/>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schemeClr val="tx1"/>
                </a:solidFill>
              </a:rPr>
              <a:t>Re-assess LDL-C with fasting lipid panel (Class 1)</a:t>
            </a:r>
          </a:p>
        </p:txBody>
      </p:sp>
      <p:cxnSp>
        <p:nvCxnSpPr>
          <p:cNvPr id="42" name="Elbow Connector 82">
            <a:extLst>
              <a:ext uri="{FF2B5EF4-FFF2-40B4-BE49-F238E27FC236}">
                <a16:creationId xmlns:a16="http://schemas.microsoft.com/office/drawing/2014/main" id="{C3FF4743-D271-342D-87C2-E09C4AA07C36}"/>
              </a:ext>
              <a:ext uri="{C183D7F6-B498-43B3-948B-1728B52AA6E4}">
                <adec:decorative xmlns:adec="http://schemas.microsoft.com/office/drawing/2017/decorative" val="1"/>
              </a:ext>
            </a:extLst>
          </p:cNvPr>
          <p:cNvCxnSpPr>
            <a:cxnSpLocks/>
            <a:stCxn id="16" idx="2"/>
            <a:endCxn id="41" idx="0"/>
          </p:cNvCxnSpPr>
          <p:nvPr/>
        </p:nvCxnSpPr>
        <p:spPr>
          <a:xfrm>
            <a:off x="6063096" y="2857665"/>
            <a:ext cx="0" cy="63368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BA58327-41A7-49A1-4172-43E726D77D33}"/>
              </a:ext>
              <a:ext uri="{C183D7F6-B498-43B3-948B-1728B52AA6E4}">
                <adec:decorative xmlns:adec="http://schemas.microsoft.com/office/drawing/2017/decorative" val="1"/>
              </a:ext>
            </a:extLst>
          </p:cNvPr>
          <p:cNvSpPr txBox="1"/>
          <p:nvPr/>
        </p:nvSpPr>
        <p:spPr>
          <a:xfrm>
            <a:off x="4389961" y="4172151"/>
            <a:ext cx="1075632" cy="464625"/>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LDL-C remains high</a:t>
            </a:r>
          </a:p>
        </p:txBody>
      </p:sp>
      <p:sp>
        <p:nvSpPr>
          <p:cNvPr id="53" name="TextBox 52">
            <a:extLst>
              <a:ext uri="{FF2B5EF4-FFF2-40B4-BE49-F238E27FC236}">
                <a16:creationId xmlns:a16="http://schemas.microsoft.com/office/drawing/2014/main" id="{5826D697-D49D-0E63-B6C4-5929EC5BFD3E}"/>
              </a:ext>
              <a:ext uri="{C183D7F6-B498-43B3-948B-1728B52AA6E4}">
                <adec:decorative xmlns:adec="http://schemas.microsoft.com/office/drawing/2017/decorative" val="1"/>
              </a:ext>
            </a:extLst>
          </p:cNvPr>
          <p:cNvSpPr txBox="1"/>
          <p:nvPr/>
        </p:nvSpPr>
        <p:spPr>
          <a:xfrm>
            <a:off x="6739174" y="4168417"/>
            <a:ext cx="1075632" cy="464625"/>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LDL-C at target or low</a:t>
            </a:r>
          </a:p>
        </p:txBody>
      </p:sp>
      <p:sp>
        <p:nvSpPr>
          <p:cNvPr id="9" name="TextBox 8">
            <a:extLst>
              <a:ext uri="{FF2B5EF4-FFF2-40B4-BE49-F238E27FC236}">
                <a16:creationId xmlns:a16="http://schemas.microsoft.com/office/drawing/2014/main" id="{D0D67D4B-C392-912D-1685-9E05B2DAD548}"/>
              </a:ext>
              <a:ext uri="{C183D7F6-B498-43B3-948B-1728B52AA6E4}">
                <adec:decorative xmlns:adec="http://schemas.microsoft.com/office/drawing/2017/decorative" val="1"/>
              </a:ext>
            </a:extLst>
          </p:cNvPr>
          <p:cNvSpPr txBox="1"/>
          <p:nvPr/>
        </p:nvSpPr>
        <p:spPr>
          <a:xfrm>
            <a:off x="5612674" y="2980383"/>
            <a:ext cx="902426" cy="307777"/>
          </a:xfrm>
          <a:prstGeom prst="rect">
            <a:avLst/>
          </a:prstGeom>
          <a:solidFill>
            <a:schemeClr val="bg1"/>
          </a:solidFill>
        </p:spPr>
        <p:txBody>
          <a:bodyPr wrap="square" rtlCol="0">
            <a:spAutoFit/>
          </a:bodyPr>
          <a:lstStyle/>
          <a:p>
            <a:pPr algn="ctr"/>
            <a:r>
              <a:rPr lang="en-US" sz="1400" b="1" dirty="0">
                <a:latin typeface="Lub Dub Condensed" panose="020B0506030403020204" pitchFamily="34" charset="0"/>
                <a:cs typeface="Arial" panose="020B0604020202020204" pitchFamily="34" charset="0"/>
              </a:rPr>
              <a:t>4-8 weeks</a:t>
            </a:r>
          </a:p>
        </p:txBody>
      </p:sp>
      <p:sp>
        <p:nvSpPr>
          <p:cNvPr id="5" name="Text Placeholder 4">
            <a:extLst>
              <a:ext uri="{FF2B5EF4-FFF2-40B4-BE49-F238E27FC236}">
                <a16:creationId xmlns:a16="http://schemas.microsoft.com/office/drawing/2014/main" id="{6E429111-438B-B616-F50E-7ECCA9FF2DC8}"/>
              </a:ext>
            </a:extLst>
          </p:cNvPr>
          <p:cNvSpPr>
            <a:spLocks noGrp="1"/>
          </p:cNvSpPr>
          <p:nvPr>
            <p:ph type="body" sz="quarter" idx="13"/>
          </p:nvPr>
        </p:nvSpPr>
        <p:spPr>
          <a:xfrm>
            <a:off x="2284376" y="5873961"/>
            <a:ext cx="7623248" cy="421493"/>
          </a:xfrm>
        </p:spPr>
        <p:txBody>
          <a:bodyPr/>
          <a:lstStyle/>
          <a:p>
            <a:r>
              <a:rPr lang="en-US" b="1" dirty="0"/>
              <a:t>Abbreviations: </a:t>
            </a:r>
            <a:r>
              <a:rPr lang="en-US" dirty="0"/>
              <a:t>ACS indicates acute coronary syndrome; and LDL-C, low-density lipoprotein cholesterol.</a:t>
            </a:r>
          </a:p>
        </p:txBody>
      </p:sp>
      <p:sp>
        <p:nvSpPr>
          <p:cNvPr id="4" name="Slide Number Placeholder 3">
            <a:extLst>
              <a:ext uri="{FF2B5EF4-FFF2-40B4-BE49-F238E27FC236}">
                <a16:creationId xmlns:a16="http://schemas.microsoft.com/office/drawing/2014/main" id="{A5CD6A37-B736-52F4-B2A0-144E1830270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629603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F273B-19BB-0918-B9CE-1A53BA30358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565CA2D-51BA-17A6-F864-823129B9070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1"/>
          <a:stretch/>
        </p:blipFill>
        <p:spPr>
          <a:xfrm flipH="1">
            <a:off x="-1" y="1540054"/>
            <a:ext cx="4623955" cy="3873609"/>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AC427343-06D3-7F81-0176-EC6C025E01D4}"/>
              </a:ext>
            </a:extLst>
          </p:cNvPr>
          <p:cNvSpPr>
            <a:spLocks noGrp="1"/>
          </p:cNvSpPr>
          <p:nvPr>
            <p:ph type="title"/>
          </p:nvPr>
        </p:nvSpPr>
        <p:spPr/>
        <p:txBody>
          <a:bodyPr/>
          <a:lstStyle/>
          <a:p>
            <a:r>
              <a:rPr lang="en-US" sz="2800" dirty="0"/>
              <a:t>Immunization Management</a:t>
            </a:r>
          </a:p>
        </p:txBody>
      </p:sp>
      <p:graphicFrame>
        <p:nvGraphicFramePr>
          <p:cNvPr id="7" name="Content Placeholder 5">
            <a:extLst>
              <a:ext uri="{FF2B5EF4-FFF2-40B4-BE49-F238E27FC236}">
                <a16:creationId xmlns:a16="http://schemas.microsoft.com/office/drawing/2014/main" id="{993AE770-7844-9373-29D0-E5B2869D2CC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736873596"/>
              </p:ext>
            </p:extLst>
          </p:nvPr>
        </p:nvGraphicFramePr>
        <p:xfrm>
          <a:off x="5175068" y="2604266"/>
          <a:ext cx="5979122" cy="1437798"/>
        </p:xfrm>
        <a:graphic>
          <a:graphicData uri="http://schemas.openxmlformats.org/drawingml/2006/table">
            <a:tbl>
              <a:tblPr firstRow="1" bandRow="1">
                <a:tableStyleId>{5C22544A-7EE6-4342-B048-85BDC9FD1C3A}</a:tableStyleId>
              </a:tblPr>
              <a:tblGrid>
                <a:gridCol w="602520">
                  <a:extLst>
                    <a:ext uri="{9D8B030D-6E8A-4147-A177-3AD203B41FA5}">
                      <a16:colId xmlns:a16="http://schemas.microsoft.com/office/drawing/2014/main" val="2649235253"/>
                    </a:ext>
                  </a:extLst>
                </a:gridCol>
                <a:gridCol w="5376602">
                  <a:extLst>
                    <a:ext uri="{9D8B030D-6E8A-4147-A177-3AD203B41FA5}">
                      <a16:colId xmlns:a16="http://schemas.microsoft.com/office/drawing/2014/main" val="3265590656"/>
                    </a:ext>
                  </a:extLst>
                </a:gridCol>
              </a:tblGrid>
              <a:tr h="45325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84545">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without a contraindication, annual influenza vaccination is recommended to reduce the risk of death and MACE.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5" name="Text Placeholder 4">
            <a:extLst>
              <a:ext uri="{FF2B5EF4-FFF2-40B4-BE49-F238E27FC236}">
                <a16:creationId xmlns:a16="http://schemas.microsoft.com/office/drawing/2014/main" id="{3D841D15-592B-4FF7-C622-34D9CD2A0B16}"/>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and MACE, major adverse cardiovascular event.</a:t>
            </a:r>
          </a:p>
        </p:txBody>
      </p:sp>
      <p:sp>
        <p:nvSpPr>
          <p:cNvPr id="4" name="Slide Number Placeholder 3">
            <a:extLst>
              <a:ext uri="{FF2B5EF4-FFF2-40B4-BE49-F238E27FC236}">
                <a16:creationId xmlns:a16="http://schemas.microsoft.com/office/drawing/2014/main" id="{C501B702-3C31-DDEC-A2C1-2EB2E9DA32A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2808372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BF37B-BA8B-860F-D9B4-CF8E8569D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2833D-2944-C8C7-B1EA-2C447C9C2ECF}"/>
              </a:ext>
            </a:extLst>
          </p:cNvPr>
          <p:cNvSpPr>
            <a:spLocks noGrp="1"/>
          </p:cNvSpPr>
          <p:nvPr>
            <p:ph type="title"/>
          </p:nvPr>
        </p:nvSpPr>
        <p:spPr/>
        <p:txBody>
          <a:bodyPr/>
          <a:lstStyle/>
          <a:p>
            <a:r>
              <a:rPr lang="en-US" sz="2800" dirty="0"/>
              <a:t>Future Directions</a:t>
            </a:r>
          </a:p>
        </p:txBody>
      </p:sp>
      <p:sp>
        <p:nvSpPr>
          <p:cNvPr id="41" name="TextBox 40">
            <a:extLst>
              <a:ext uri="{FF2B5EF4-FFF2-40B4-BE49-F238E27FC236}">
                <a16:creationId xmlns:a16="http://schemas.microsoft.com/office/drawing/2014/main" id="{2B036127-D7D5-0B07-3D2A-019F052ACD95}"/>
              </a:ext>
              <a:ext uri="{C183D7F6-B498-43B3-948B-1728B52AA6E4}">
                <adec:decorative xmlns:adec="http://schemas.microsoft.com/office/drawing/2017/decorative" val="1"/>
              </a:ext>
            </a:extLst>
          </p:cNvPr>
          <p:cNvSpPr txBox="1"/>
          <p:nvPr/>
        </p:nvSpPr>
        <p:spPr>
          <a:xfrm flipH="1">
            <a:off x="1388455" y="1906376"/>
            <a:ext cx="1733482" cy="1384995"/>
          </a:xfrm>
          <a:prstGeom prst="accentCallout2">
            <a:avLst>
              <a:gd name="adj1" fmla="val 18750"/>
              <a:gd name="adj2" fmla="val -8333"/>
              <a:gd name="adj3" fmla="val 18750"/>
              <a:gd name="adj4" fmla="val -16667"/>
              <a:gd name="adj5" fmla="val 76296"/>
              <a:gd name="adj6" fmla="val -3987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F109D2B-7BDE-218C-1636-6B2249C20DDB}"/>
              </a:ext>
              <a:ext uri="{C183D7F6-B498-43B3-948B-1728B52AA6E4}">
                <adec:decorative xmlns:adec="http://schemas.microsoft.com/office/drawing/2017/decorative" val="1"/>
              </a:ext>
            </a:extLst>
          </p:cNvPr>
          <p:cNvSpPr txBox="1"/>
          <p:nvPr/>
        </p:nvSpPr>
        <p:spPr>
          <a:xfrm flipH="1">
            <a:off x="1969386" y="4017343"/>
            <a:ext cx="1733482" cy="1384995"/>
          </a:xfrm>
          <a:prstGeom prst="accentCallout2">
            <a:avLst>
              <a:gd name="adj1" fmla="val 18750"/>
              <a:gd name="adj2" fmla="val -8333"/>
              <a:gd name="adj3" fmla="val 18750"/>
              <a:gd name="adj4" fmla="val -16667"/>
              <a:gd name="adj5" fmla="val 76296"/>
              <a:gd name="adj6" fmla="val -3987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DF643B5-CBA0-ABD0-2C27-2D3BD25E1496}"/>
              </a:ext>
              <a:ext uri="{C183D7F6-B498-43B3-948B-1728B52AA6E4}">
                <adec:decorative xmlns:adec="http://schemas.microsoft.com/office/drawing/2017/decorative" val="1"/>
              </a:ext>
            </a:extLst>
          </p:cNvPr>
          <p:cNvSpPr txBox="1"/>
          <p:nvPr/>
        </p:nvSpPr>
        <p:spPr>
          <a:xfrm>
            <a:off x="8570612" y="3964531"/>
            <a:ext cx="2797779" cy="1384995"/>
          </a:xfrm>
          <a:prstGeom prst="accentCallout2">
            <a:avLst>
              <a:gd name="adj1" fmla="val 18750"/>
              <a:gd name="adj2" fmla="val -8333"/>
              <a:gd name="adj3" fmla="val 18750"/>
              <a:gd name="adj4" fmla="val -16667"/>
              <a:gd name="adj5" fmla="val 76296"/>
              <a:gd name="adj6" fmla="val -3987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8EA12E4-9A38-6B6E-4B89-BFCA44EBB2F9}"/>
              </a:ext>
              <a:ext uri="{C183D7F6-B498-43B3-948B-1728B52AA6E4}">
                <adec:decorative xmlns:adec="http://schemas.microsoft.com/office/drawing/2017/decorative" val="1"/>
              </a:ext>
            </a:extLst>
          </p:cNvPr>
          <p:cNvSpPr txBox="1"/>
          <p:nvPr/>
        </p:nvSpPr>
        <p:spPr>
          <a:xfrm>
            <a:off x="9251131" y="1983331"/>
            <a:ext cx="2797779" cy="1169551"/>
          </a:xfrm>
          <a:prstGeom prst="accentCallout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75E5720-D644-5EB3-90AC-DF282A6205EA}"/>
              </a:ext>
              <a:ext uri="{C183D7F6-B498-43B3-948B-1728B52AA6E4}">
                <adec:decorative xmlns:adec="http://schemas.microsoft.com/office/drawing/2017/decorative" val="1"/>
              </a:ext>
            </a:extLst>
          </p:cNvPr>
          <p:cNvSpPr txBox="1"/>
          <p:nvPr/>
        </p:nvSpPr>
        <p:spPr>
          <a:xfrm>
            <a:off x="7623016" y="391430"/>
            <a:ext cx="2797779" cy="954107"/>
          </a:xfrm>
          <a:prstGeom prst="accentCallout2">
            <a:avLst/>
          </a:prstGeom>
          <a:noFill/>
          <a:ln w="19050">
            <a:solidFill>
              <a:schemeClr val="bg2">
                <a:lumMod val="50000"/>
              </a:schemeClr>
            </a:solidFill>
          </a:ln>
        </p:spPr>
        <p:txBody>
          <a:bodyPr wrap="square" lIns="0">
            <a:spAutoFit/>
          </a:bodyPr>
          <a:lstStyle/>
          <a:p>
            <a:pPr marL="57150" lvl="1"/>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br>
              <a:rPr lang="en-US" sz="1400" dirty="0">
                <a:latin typeface="Lub Dub Condensed" panose="020B0506030403020204" pitchFamily="34" charset="0"/>
                <a:cs typeface="Arial" panose="020B0604020202020204" pitchFamily="34" charset="0"/>
              </a:rPr>
            </a:br>
            <a:endParaRPr lang="en-US" sz="1400" dirty="0">
              <a:latin typeface="Lub Dub Condensed" panose="020B0506030403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057DE400-0687-7D59-5D26-2B0D566F0A5D}"/>
              </a:ext>
              <a:ext uri="{C183D7F6-B498-43B3-948B-1728B52AA6E4}">
                <adec:decorative xmlns:adec="http://schemas.microsoft.com/office/drawing/2017/decorative" val="1"/>
              </a:ext>
            </a:extLst>
          </p:cNvPr>
          <p:cNvGrpSpPr/>
          <p:nvPr/>
        </p:nvGrpSpPr>
        <p:grpSpPr>
          <a:xfrm>
            <a:off x="3325949" y="490266"/>
            <a:ext cx="5530669" cy="5207521"/>
            <a:chOff x="3064691" y="600393"/>
            <a:chExt cx="5434013" cy="5116512"/>
          </a:xfrm>
        </p:grpSpPr>
        <p:sp>
          <p:nvSpPr>
            <p:cNvPr id="18" name="Oval 6">
              <a:extLst>
                <a:ext uri="{FF2B5EF4-FFF2-40B4-BE49-F238E27FC236}">
                  <a16:creationId xmlns:a16="http://schemas.microsoft.com/office/drawing/2014/main" id="{9800B6F3-3099-642F-2E52-D1522DF03F12}"/>
                </a:ext>
              </a:extLst>
            </p:cNvPr>
            <p:cNvSpPr>
              <a:spLocks noChangeArrowheads="1"/>
            </p:cNvSpPr>
            <p:nvPr/>
          </p:nvSpPr>
          <p:spPr bwMode="auto">
            <a:xfrm>
              <a:off x="3796529" y="1308418"/>
              <a:ext cx="3963987" cy="3963987"/>
            </a:xfrm>
            <a:prstGeom prst="ellipse">
              <a:avLst/>
            </a:prstGeom>
            <a:solidFill>
              <a:schemeClr val="bg1">
                <a:lumMod val="75000"/>
              </a:schemeClr>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dirty="0">
                <a:latin typeface="+mn-lt"/>
                <a:cs typeface="+mn-cs"/>
              </a:endParaRPr>
            </a:p>
          </p:txBody>
        </p:sp>
        <p:sp>
          <p:nvSpPr>
            <p:cNvPr id="19" name="Freeform 11">
              <a:extLst>
                <a:ext uri="{FF2B5EF4-FFF2-40B4-BE49-F238E27FC236}">
                  <a16:creationId xmlns:a16="http://schemas.microsoft.com/office/drawing/2014/main" id="{E0EA6987-7400-802D-798D-28A02BF5441F}"/>
                </a:ext>
              </a:extLst>
            </p:cNvPr>
            <p:cNvSpPr>
              <a:spLocks/>
            </p:cNvSpPr>
            <p:nvPr/>
          </p:nvSpPr>
          <p:spPr bwMode="auto">
            <a:xfrm>
              <a:off x="6566716" y="1710055"/>
              <a:ext cx="1931988" cy="1930400"/>
            </a:xfrm>
            <a:custGeom>
              <a:avLst/>
              <a:gdLst/>
              <a:ahLst/>
              <a:cxnLst>
                <a:cxn ang="0">
                  <a:pos x="476" y="187"/>
                </a:cxn>
                <a:cxn ang="0">
                  <a:pos x="186" y="39"/>
                </a:cxn>
                <a:cxn ang="0">
                  <a:pos x="39" y="328"/>
                </a:cxn>
                <a:cxn ang="0">
                  <a:pos x="328" y="476"/>
                </a:cxn>
                <a:cxn ang="0">
                  <a:pos x="476" y="187"/>
                </a:cxn>
              </a:cxnLst>
              <a:rect l="0" t="0" r="r" b="b"/>
              <a:pathLst>
                <a:path w="515" h="515">
                  <a:moveTo>
                    <a:pt x="476" y="187"/>
                  </a:moveTo>
                  <a:cubicBezTo>
                    <a:pt x="436" y="66"/>
                    <a:pt x="307" y="0"/>
                    <a:pt x="186" y="39"/>
                  </a:cubicBezTo>
                  <a:cubicBezTo>
                    <a:pt x="66" y="78"/>
                    <a:pt x="0" y="208"/>
                    <a:pt x="39" y="328"/>
                  </a:cubicBezTo>
                  <a:cubicBezTo>
                    <a:pt x="78" y="449"/>
                    <a:pt x="208" y="515"/>
                    <a:pt x="328" y="476"/>
                  </a:cubicBezTo>
                  <a:cubicBezTo>
                    <a:pt x="449" y="437"/>
                    <a:pt x="515" y="307"/>
                    <a:pt x="476" y="187"/>
                  </a:cubicBezTo>
                  <a:close/>
                </a:path>
              </a:pathLst>
            </a:cu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0" name="Freeform 8">
              <a:extLst>
                <a:ext uri="{FF2B5EF4-FFF2-40B4-BE49-F238E27FC236}">
                  <a16:creationId xmlns:a16="http://schemas.microsoft.com/office/drawing/2014/main" id="{E3511A91-E849-9EF4-8700-345B3CE71AF5}"/>
                </a:ext>
              </a:extLst>
            </p:cNvPr>
            <p:cNvSpPr>
              <a:spLocks/>
            </p:cNvSpPr>
            <p:nvPr/>
          </p:nvSpPr>
          <p:spPr bwMode="auto">
            <a:xfrm>
              <a:off x="3064691" y="1710055"/>
              <a:ext cx="1931988" cy="1930400"/>
            </a:xfrm>
            <a:custGeom>
              <a:avLst/>
              <a:gdLst/>
              <a:ahLst/>
              <a:cxnLst>
                <a:cxn ang="0">
                  <a:pos x="39" y="186"/>
                </a:cxn>
                <a:cxn ang="0">
                  <a:pos x="187" y="476"/>
                </a:cxn>
                <a:cxn ang="0">
                  <a:pos x="476" y="328"/>
                </a:cxn>
                <a:cxn ang="0">
                  <a:pos x="329" y="39"/>
                </a:cxn>
                <a:cxn ang="0">
                  <a:pos x="39" y="186"/>
                </a:cxn>
              </a:cxnLst>
              <a:rect l="0" t="0" r="r" b="b"/>
              <a:pathLst>
                <a:path w="515" h="515">
                  <a:moveTo>
                    <a:pt x="39" y="186"/>
                  </a:moveTo>
                  <a:cubicBezTo>
                    <a:pt x="0" y="307"/>
                    <a:pt x="66" y="437"/>
                    <a:pt x="187" y="476"/>
                  </a:cubicBezTo>
                  <a:cubicBezTo>
                    <a:pt x="307" y="515"/>
                    <a:pt x="437" y="449"/>
                    <a:pt x="476" y="328"/>
                  </a:cubicBezTo>
                  <a:cubicBezTo>
                    <a:pt x="515" y="208"/>
                    <a:pt x="449" y="78"/>
                    <a:pt x="329" y="39"/>
                  </a:cubicBezTo>
                  <a:cubicBezTo>
                    <a:pt x="208" y="0"/>
                    <a:pt x="79" y="66"/>
                    <a:pt x="39" y="186"/>
                  </a:cubicBezTo>
                  <a:close/>
                </a:path>
              </a:pathLst>
            </a:custGeom>
            <a:solidFill>
              <a:schemeClr val="accent1">
                <a:lumMod val="75000"/>
              </a:schemeClr>
            </a:solidFill>
            <a:ln w="9525" cap="flat" cmpd="sng" algn="ctr">
              <a:no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1" name="Freeform 9">
              <a:extLst>
                <a:ext uri="{FF2B5EF4-FFF2-40B4-BE49-F238E27FC236}">
                  <a16:creationId xmlns:a16="http://schemas.microsoft.com/office/drawing/2014/main" id="{47851EB7-90D1-71C0-F48E-5A59E4B05E17}"/>
                </a:ext>
              </a:extLst>
            </p:cNvPr>
            <p:cNvSpPr>
              <a:spLocks/>
            </p:cNvSpPr>
            <p:nvPr/>
          </p:nvSpPr>
          <p:spPr bwMode="auto">
            <a:xfrm>
              <a:off x="3725091" y="3767455"/>
              <a:ext cx="1949450" cy="1949450"/>
            </a:xfrm>
            <a:custGeom>
              <a:avLst/>
              <a:gdLst/>
              <a:ahLst/>
              <a:cxnLst>
                <a:cxn ang="0">
                  <a:pos x="125" y="446"/>
                </a:cxn>
                <a:cxn ang="0">
                  <a:pos x="446" y="395"/>
                </a:cxn>
                <a:cxn ang="0">
                  <a:pos x="395" y="74"/>
                </a:cxn>
                <a:cxn ang="0">
                  <a:pos x="74" y="125"/>
                </a:cxn>
                <a:cxn ang="0">
                  <a:pos x="125" y="446"/>
                </a:cxn>
              </a:cxnLst>
              <a:rect l="0" t="0" r="r" b="b"/>
              <a:pathLst>
                <a:path w="520" h="520">
                  <a:moveTo>
                    <a:pt x="125" y="446"/>
                  </a:moveTo>
                  <a:cubicBezTo>
                    <a:pt x="228" y="520"/>
                    <a:pt x="371" y="498"/>
                    <a:pt x="446" y="395"/>
                  </a:cubicBezTo>
                  <a:cubicBezTo>
                    <a:pt x="520" y="293"/>
                    <a:pt x="498" y="149"/>
                    <a:pt x="395" y="74"/>
                  </a:cubicBezTo>
                  <a:cubicBezTo>
                    <a:pt x="292" y="0"/>
                    <a:pt x="149" y="23"/>
                    <a:pt x="74" y="125"/>
                  </a:cubicBezTo>
                  <a:cubicBezTo>
                    <a:pt x="0" y="228"/>
                    <a:pt x="22" y="371"/>
                    <a:pt x="125" y="446"/>
                  </a:cubicBezTo>
                  <a:close/>
                </a:path>
              </a:pathLst>
            </a:cu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2" name="Freeform 10">
              <a:extLst>
                <a:ext uri="{FF2B5EF4-FFF2-40B4-BE49-F238E27FC236}">
                  <a16:creationId xmlns:a16="http://schemas.microsoft.com/office/drawing/2014/main" id="{535A9E18-DBFC-FCC3-10D2-FF21F1036070}"/>
                </a:ext>
              </a:extLst>
            </p:cNvPr>
            <p:cNvSpPr>
              <a:spLocks/>
            </p:cNvSpPr>
            <p:nvPr/>
          </p:nvSpPr>
          <p:spPr bwMode="auto">
            <a:xfrm>
              <a:off x="5888854" y="3767455"/>
              <a:ext cx="1949450" cy="1949450"/>
            </a:xfrm>
            <a:custGeom>
              <a:avLst/>
              <a:gdLst/>
              <a:ahLst/>
              <a:cxnLst>
                <a:cxn ang="0">
                  <a:pos x="395" y="446"/>
                </a:cxn>
                <a:cxn ang="0">
                  <a:pos x="446" y="125"/>
                </a:cxn>
                <a:cxn ang="0">
                  <a:pos x="125" y="74"/>
                </a:cxn>
                <a:cxn ang="0">
                  <a:pos x="74" y="395"/>
                </a:cxn>
                <a:cxn ang="0">
                  <a:pos x="395" y="446"/>
                </a:cxn>
              </a:cxnLst>
              <a:rect l="0" t="0" r="r" b="b"/>
              <a:pathLst>
                <a:path w="520" h="520">
                  <a:moveTo>
                    <a:pt x="395" y="446"/>
                  </a:moveTo>
                  <a:cubicBezTo>
                    <a:pt x="498" y="371"/>
                    <a:pt x="520" y="228"/>
                    <a:pt x="446" y="125"/>
                  </a:cubicBezTo>
                  <a:cubicBezTo>
                    <a:pt x="371" y="23"/>
                    <a:pt x="228" y="0"/>
                    <a:pt x="125" y="74"/>
                  </a:cubicBezTo>
                  <a:cubicBezTo>
                    <a:pt x="22" y="149"/>
                    <a:pt x="0" y="293"/>
                    <a:pt x="74" y="395"/>
                  </a:cubicBezTo>
                  <a:cubicBezTo>
                    <a:pt x="149" y="498"/>
                    <a:pt x="292" y="520"/>
                    <a:pt x="395" y="446"/>
                  </a:cubicBezTo>
                  <a:close/>
                </a:path>
              </a:pathLst>
            </a:cu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sp>
          <p:nvSpPr>
            <p:cNvPr id="23" name="Oval 7">
              <a:extLst>
                <a:ext uri="{FF2B5EF4-FFF2-40B4-BE49-F238E27FC236}">
                  <a16:creationId xmlns:a16="http://schemas.microsoft.com/office/drawing/2014/main" id="{0CBDECAF-98DB-7EA7-6B3A-FECB2B300D81}"/>
                </a:ext>
              </a:extLst>
            </p:cNvPr>
            <p:cNvSpPr>
              <a:spLocks noChangeArrowheads="1"/>
            </p:cNvSpPr>
            <p:nvPr/>
          </p:nvSpPr>
          <p:spPr bwMode="auto">
            <a:xfrm>
              <a:off x="4925241" y="600393"/>
              <a:ext cx="1720850" cy="1720850"/>
            </a:xfrm>
            <a:prstGeom prst="ellipse">
              <a:avLst/>
            </a:prstGeom>
            <a:solidFill>
              <a:schemeClr val="accent1">
                <a:lumMod val="75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dirty="0">
                <a:latin typeface="Arial" charset="0"/>
                <a:cs typeface="+mn-cs"/>
              </a:endParaRPr>
            </a:p>
          </p:txBody>
        </p:sp>
      </p:grpSp>
      <p:sp>
        <p:nvSpPr>
          <p:cNvPr id="26" name="TextBox 25">
            <a:extLst>
              <a:ext uri="{FF2B5EF4-FFF2-40B4-BE49-F238E27FC236}">
                <a16:creationId xmlns:a16="http://schemas.microsoft.com/office/drawing/2014/main" id="{C95059D9-C73E-2966-9B15-B69977F2062D}"/>
              </a:ext>
            </a:extLst>
          </p:cNvPr>
          <p:cNvSpPr txBox="1"/>
          <p:nvPr/>
        </p:nvSpPr>
        <p:spPr>
          <a:xfrm>
            <a:off x="4998721" y="2899679"/>
            <a:ext cx="2220686" cy="867930"/>
          </a:xfrm>
          <a:prstGeom prst="rect">
            <a:avLst/>
          </a:prstGeom>
          <a:noFill/>
        </p:spPr>
        <p:txBody>
          <a:bodyPr wrap="square">
            <a:spAutoFit/>
          </a:bodyPr>
          <a:lstStyle/>
          <a:p>
            <a:pPr marL="0" lvl="0" indent="0" algn="ctr" defTabSz="844550">
              <a:lnSpc>
                <a:spcPct val="90000"/>
              </a:lnSpc>
              <a:spcBef>
                <a:spcPct val="0"/>
              </a:spcBef>
              <a:spcAft>
                <a:spcPct val="35000"/>
              </a:spcAft>
              <a:buNone/>
            </a:pPr>
            <a:r>
              <a:rPr lang="en-US" sz="2800" kern="1200" dirty="0">
                <a:latin typeface="Lub Dub Heavy" panose="020B0903030403020204" pitchFamily="34" charset="0"/>
              </a:rPr>
              <a:t>EVIDENCE GAPS</a:t>
            </a:r>
          </a:p>
        </p:txBody>
      </p:sp>
      <p:sp>
        <p:nvSpPr>
          <p:cNvPr id="27" name="TextBox 26">
            <a:extLst>
              <a:ext uri="{FF2B5EF4-FFF2-40B4-BE49-F238E27FC236}">
                <a16:creationId xmlns:a16="http://schemas.microsoft.com/office/drawing/2014/main" id="{4927D7CB-2BBE-E4C6-DBF9-45002108A542}"/>
              </a:ext>
            </a:extLst>
          </p:cNvPr>
          <p:cNvSpPr txBox="1"/>
          <p:nvPr/>
        </p:nvSpPr>
        <p:spPr>
          <a:xfrm>
            <a:off x="5133704" y="965653"/>
            <a:ext cx="1894113" cy="840230"/>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Risk Scoring to Guide Treatment Strategies</a:t>
            </a:r>
          </a:p>
        </p:txBody>
      </p:sp>
      <p:sp>
        <p:nvSpPr>
          <p:cNvPr id="32" name="TextBox 31">
            <a:extLst>
              <a:ext uri="{FF2B5EF4-FFF2-40B4-BE49-F238E27FC236}">
                <a16:creationId xmlns:a16="http://schemas.microsoft.com/office/drawing/2014/main" id="{B75E5720-D644-5EB3-90AC-DF282A6205EA}"/>
              </a:ext>
            </a:extLst>
          </p:cNvPr>
          <p:cNvSpPr txBox="1"/>
          <p:nvPr/>
        </p:nvSpPr>
        <p:spPr>
          <a:xfrm>
            <a:off x="7476651" y="389921"/>
            <a:ext cx="2797779" cy="954107"/>
          </a:xfrm>
          <a:prstGeom prst="rect">
            <a:avLst/>
          </a:prstGeom>
          <a:noFill/>
          <a:ln w="19050">
            <a:noFill/>
          </a:ln>
        </p:spPr>
        <p:txBody>
          <a:bodyPr wrap="square" lIns="0">
            <a:spAutoFit/>
          </a:bodyPr>
          <a:lstStyle/>
          <a:p>
            <a:pPr marL="57150" lvl="1"/>
            <a:r>
              <a:rPr lang="en-US" sz="1400" b="1" dirty="0">
                <a:latin typeface="Lub Dub Condensed" panose="020B0506030403020204" pitchFamily="34" charset="0"/>
                <a:cs typeface="Arial" panose="020B0604020202020204" pitchFamily="34" charset="0"/>
              </a:rPr>
              <a:t>Role of coronary angiography in patient subgroups:</a:t>
            </a:r>
          </a:p>
          <a:p>
            <a:pPr marL="342900" lvl="1" indent="-168275">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Post-arrest &amp; comatose state</a:t>
            </a:r>
          </a:p>
          <a:p>
            <a:pPr marL="342900" lvl="1" indent="-168275">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STEMI with late presentation</a:t>
            </a:r>
          </a:p>
        </p:txBody>
      </p:sp>
      <p:sp>
        <p:nvSpPr>
          <p:cNvPr id="31" name="TextBox 30">
            <a:extLst>
              <a:ext uri="{FF2B5EF4-FFF2-40B4-BE49-F238E27FC236}">
                <a16:creationId xmlns:a16="http://schemas.microsoft.com/office/drawing/2014/main" id="{93D9D9CC-F1C0-B7CF-1F63-7CFBD84F3C04}"/>
              </a:ext>
            </a:extLst>
          </p:cNvPr>
          <p:cNvSpPr txBox="1"/>
          <p:nvPr/>
        </p:nvSpPr>
        <p:spPr>
          <a:xfrm>
            <a:off x="6933834" y="2014345"/>
            <a:ext cx="1894113" cy="1338828"/>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Contemporary </a:t>
            </a:r>
            <a:br>
              <a:rPr lang="en-US" b="1" kern="1200" dirty="0">
                <a:solidFill>
                  <a:schemeClr val="bg1"/>
                </a:solidFill>
                <a:latin typeface="Lub Dub Condensed" panose="020B0506030403020204" pitchFamily="34" charset="0"/>
              </a:rPr>
            </a:br>
            <a:r>
              <a:rPr lang="en-US" b="1" kern="1200" dirty="0">
                <a:solidFill>
                  <a:schemeClr val="bg1"/>
                </a:solidFill>
                <a:latin typeface="Lub Dub Condensed" panose="020B0506030403020204" pitchFamily="34" charset="0"/>
              </a:rPr>
              <a:t>In-Hospital Monitoring and Management </a:t>
            </a:r>
            <a:br>
              <a:rPr lang="en-US" b="1" kern="1200" dirty="0">
                <a:solidFill>
                  <a:schemeClr val="bg1"/>
                </a:solidFill>
                <a:latin typeface="Lub Dub Condensed" panose="020B0506030403020204" pitchFamily="34" charset="0"/>
              </a:rPr>
            </a:br>
            <a:r>
              <a:rPr lang="en-US" b="1" kern="1200" dirty="0">
                <a:solidFill>
                  <a:schemeClr val="bg1"/>
                </a:solidFill>
                <a:latin typeface="Lub Dub Condensed" panose="020B0506030403020204" pitchFamily="34" charset="0"/>
              </a:rPr>
              <a:t>of ACS</a:t>
            </a:r>
          </a:p>
        </p:txBody>
      </p:sp>
      <p:sp>
        <p:nvSpPr>
          <p:cNvPr id="34" name="TextBox 33">
            <a:extLst>
              <a:ext uri="{FF2B5EF4-FFF2-40B4-BE49-F238E27FC236}">
                <a16:creationId xmlns:a16="http://schemas.microsoft.com/office/drawing/2014/main" id="{3BA93AA7-95C0-68D2-E0AC-B65F850C1C9C}"/>
              </a:ext>
            </a:extLst>
          </p:cNvPr>
          <p:cNvSpPr txBox="1"/>
          <p:nvPr/>
        </p:nvSpPr>
        <p:spPr>
          <a:xfrm>
            <a:off x="9104766" y="1990875"/>
            <a:ext cx="1714125" cy="1169551"/>
          </a:xfrm>
          <a:prstGeom prst="rect">
            <a:avLst/>
          </a:prstGeom>
          <a:noFill/>
          <a:ln w="19050">
            <a:noFill/>
          </a:ln>
        </p:spPr>
        <p:txBody>
          <a:bodyPr wrap="square" lIns="0">
            <a:spAutoFit/>
          </a:bodyPr>
          <a:lstStyle/>
          <a:p>
            <a:pPr marL="57150" lvl="1"/>
            <a:r>
              <a:rPr lang="en-US" sz="1400" b="1" dirty="0">
                <a:latin typeface="Lub Dub Condensed" panose="020B0506030403020204" pitchFamily="34" charset="0"/>
                <a:cs typeface="Arial" panose="020B0604020202020204" pitchFamily="34" charset="0"/>
              </a:rPr>
              <a:t>Duration of telemetry monitoring</a:t>
            </a:r>
          </a:p>
          <a:p>
            <a:pPr marL="57150" lvl="1"/>
            <a:r>
              <a:rPr lang="en-US" sz="1400" b="1" dirty="0">
                <a:latin typeface="Lub Dub Condensed" panose="020B0506030403020204" pitchFamily="34" charset="0"/>
                <a:cs typeface="Arial" panose="020B0604020202020204" pitchFamily="34" charset="0"/>
              </a:rPr>
              <a:t>Optimal P2Y12 inhibitor loading</a:t>
            </a:r>
          </a:p>
          <a:p>
            <a:pPr marL="57150" lvl="1"/>
            <a:r>
              <a:rPr lang="en-US" sz="1400" b="1" dirty="0">
                <a:latin typeface="Lub Dub Condensed" panose="020B0506030403020204" pitchFamily="34" charset="0"/>
                <a:cs typeface="Arial" panose="020B0604020202020204" pitchFamily="34" charset="0"/>
              </a:rPr>
              <a:t>Novel drug therapies</a:t>
            </a:r>
          </a:p>
        </p:txBody>
      </p:sp>
      <p:sp>
        <p:nvSpPr>
          <p:cNvPr id="37" name="TextBox 36">
            <a:extLst>
              <a:ext uri="{FF2B5EF4-FFF2-40B4-BE49-F238E27FC236}">
                <a16:creationId xmlns:a16="http://schemas.microsoft.com/office/drawing/2014/main" id="{A038D9B7-F962-6BDD-9596-ED58353A4831}"/>
              </a:ext>
            </a:extLst>
          </p:cNvPr>
          <p:cNvSpPr txBox="1"/>
          <p:nvPr/>
        </p:nvSpPr>
        <p:spPr>
          <a:xfrm>
            <a:off x="6253315" y="4239988"/>
            <a:ext cx="1894113" cy="1089529"/>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Treatment of Multi-Vessel Coronary Artery Disease</a:t>
            </a:r>
          </a:p>
        </p:txBody>
      </p:sp>
      <p:sp>
        <p:nvSpPr>
          <p:cNvPr id="36" name="TextBox 35">
            <a:extLst>
              <a:ext uri="{FF2B5EF4-FFF2-40B4-BE49-F238E27FC236}">
                <a16:creationId xmlns:a16="http://schemas.microsoft.com/office/drawing/2014/main" id="{38455383-0A85-F8E3-91F0-532E1E55CB38}"/>
              </a:ext>
              <a:ext uri="{C183D7F6-B498-43B3-948B-1728B52AA6E4}">
                <adec:decorative xmlns:adec="http://schemas.microsoft.com/office/drawing/2017/decorative" val="0"/>
              </a:ext>
            </a:extLst>
          </p:cNvPr>
          <p:cNvSpPr txBox="1"/>
          <p:nvPr/>
        </p:nvSpPr>
        <p:spPr>
          <a:xfrm>
            <a:off x="8460461" y="3917755"/>
            <a:ext cx="2756783" cy="1538883"/>
          </a:xfrm>
          <a:prstGeom prst="rect">
            <a:avLst/>
          </a:prstGeom>
          <a:noFill/>
          <a:ln w="19050">
            <a:noFill/>
          </a:ln>
        </p:spPr>
        <p:txBody>
          <a:bodyPr wrap="square" lIns="0">
            <a:spAutoFit/>
          </a:bodyPr>
          <a:lstStyle/>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Multivessel PCI versus culprit-only in NSTEMI</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Determination based on angiography vs physiology</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Cases with complex anatomy (staged CABG)</a:t>
            </a:r>
          </a:p>
        </p:txBody>
      </p:sp>
      <p:sp>
        <p:nvSpPr>
          <p:cNvPr id="39" name="TextBox 38">
            <a:extLst>
              <a:ext uri="{FF2B5EF4-FFF2-40B4-BE49-F238E27FC236}">
                <a16:creationId xmlns:a16="http://schemas.microsoft.com/office/drawing/2014/main" id="{4AACB459-81D6-9459-50DE-72DD8AD73167}"/>
              </a:ext>
            </a:extLst>
          </p:cNvPr>
          <p:cNvSpPr txBox="1"/>
          <p:nvPr/>
        </p:nvSpPr>
        <p:spPr>
          <a:xfrm>
            <a:off x="4051814" y="4166051"/>
            <a:ext cx="1894113" cy="1089529"/>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Best Use of Mechanical Circulatory Support Devices</a:t>
            </a:r>
          </a:p>
        </p:txBody>
      </p:sp>
      <p:sp>
        <p:nvSpPr>
          <p:cNvPr id="38" name="TextBox 37">
            <a:extLst>
              <a:ext uri="{FF2B5EF4-FFF2-40B4-BE49-F238E27FC236}">
                <a16:creationId xmlns:a16="http://schemas.microsoft.com/office/drawing/2014/main" id="{EE7FA1BF-8E01-BB10-332B-834C280F9C14}"/>
              </a:ext>
            </a:extLst>
          </p:cNvPr>
          <p:cNvSpPr txBox="1"/>
          <p:nvPr/>
        </p:nvSpPr>
        <p:spPr>
          <a:xfrm>
            <a:off x="1234288" y="4052048"/>
            <a:ext cx="2568168" cy="1323439"/>
          </a:xfrm>
          <a:prstGeom prst="rect">
            <a:avLst/>
          </a:prstGeom>
          <a:noFill/>
          <a:ln w="19050">
            <a:noFill/>
          </a:ln>
        </p:spPr>
        <p:txBody>
          <a:bodyPr wrap="square" lIns="0">
            <a:spAutoFit/>
          </a:bodyPr>
          <a:lstStyle/>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Selection of patients for MCS</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Strategies to reduce vascular complications</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Timing of placement &amp; duration of support</a:t>
            </a:r>
          </a:p>
        </p:txBody>
      </p:sp>
      <p:sp>
        <p:nvSpPr>
          <p:cNvPr id="43" name="TextBox 42">
            <a:extLst>
              <a:ext uri="{FF2B5EF4-FFF2-40B4-BE49-F238E27FC236}">
                <a16:creationId xmlns:a16="http://schemas.microsoft.com/office/drawing/2014/main" id="{60631B89-E8AD-358F-8F57-722722EBD630}"/>
              </a:ext>
            </a:extLst>
          </p:cNvPr>
          <p:cNvSpPr txBox="1"/>
          <p:nvPr/>
        </p:nvSpPr>
        <p:spPr>
          <a:xfrm>
            <a:off x="3353188" y="2100352"/>
            <a:ext cx="1894113" cy="1089529"/>
          </a:xfrm>
          <a:prstGeom prst="rect">
            <a:avLst/>
          </a:prstGeom>
          <a:noFill/>
        </p:spPr>
        <p:txBody>
          <a:bodyPr wrap="square">
            <a:spAutoFit/>
          </a:bodyPr>
          <a:lstStyle/>
          <a:p>
            <a:pPr marL="0" lvl="0" indent="0" algn="ctr" defTabSz="577850">
              <a:lnSpc>
                <a:spcPct val="90000"/>
              </a:lnSpc>
              <a:spcBef>
                <a:spcPct val="0"/>
              </a:spcBef>
              <a:spcAft>
                <a:spcPct val="35000"/>
              </a:spcAft>
              <a:buNone/>
            </a:pPr>
            <a:r>
              <a:rPr lang="en-US" b="1" kern="1200" dirty="0">
                <a:solidFill>
                  <a:schemeClr val="bg1"/>
                </a:solidFill>
                <a:latin typeface="Lub Dub Condensed" panose="020B0506030403020204" pitchFamily="34" charset="0"/>
              </a:rPr>
              <a:t>Transitioning from Acute to Chronic Coronary Syndromes</a:t>
            </a:r>
          </a:p>
        </p:txBody>
      </p:sp>
      <p:sp>
        <p:nvSpPr>
          <p:cNvPr id="42" name="TextBox 41">
            <a:extLst>
              <a:ext uri="{FF2B5EF4-FFF2-40B4-BE49-F238E27FC236}">
                <a16:creationId xmlns:a16="http://schemas.microsoft.com/office/drawing/2014/main" id="{8222F107-03AC-B822-AD96-1903E0E76CD9}"/>
              </a:ext>
            </a:extLst>
          </p:cNvPr>
          <p:cNvSpPr txBox="1"/>
          <p:nvPr/>
        </p:nvSpPr>
        <p:spPr>
          <a:xfrm>
            <a:off x="1158843" y="1841493"/>
            <a:ext cx="2062681" cy="1538883"/>
          </a:xfrm>
          <a:prstGeom prst="rect">
            <a:avLst/>
          </a:prstGeom>
          <a:noFill/>
          <a:ln w="19050">
            <a:noFill/>
          </a:ln>
        </p:spPr>
        <p:txBody>
          <a:bodyPr wrap="square" lIns="0">
            <a:spAutoFit/>
          </a:bodyPr>
          <a:lstStyle/>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De-escalation of antiplatelet therapy</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Anticoagulation for anterior wall infarction</a:t>
            </a:r>
          </a:p>
          <a:p>
            <a:pPr marL="227013" lvl="1" indent="-169863">
              <a:spcAft>
                <a:spcPts val="600"/>
              </a:spcAft>
              <a:buFont typeface="Arial" panose="020B0604020202020204" pitchFamily="34" charset="0"/>
              <a:buChar char="•"/>
            </a:pPr>
            <a:r>
              <a:rPr lang="en-US" sz="1400" dirty="0">
                <a:latin typeface="Lub Dub Condensed" panose="020B0506030403020204" pitchFamily="34" charset="0"/>
                <a:cs typeface="Arial" panose="020B0604020202020204" pitchFamily="34" charset="0"/>
              </a:rPr>
              <a:t>Management of post-MI pericarditis</a:t>
            </a:r>
          </a:p>
        </p:txBody>
      </p:sp>
      <p:sp>
        <p:nvSpPr>
          <p:cNvPr id="5" name="Text Placeholder 4">
            <a:extLst>
              <a:ext uri="{FF2B5EF4-FFF2-40B4-BE49-F238E27FC236}">
                <a16:creationId xmlns:a16="http://schemas.microsoft.com/office/drawing/2014/main" id="{33D96618-FC79-EE51-05B9-064469E73A15}"/>
              </a:ext>
            </a:extLst>
          </p:cNvPr>
          <p:cNvSpPr>
            <a:spLocks noGrp="1"/>
          </p:cNvSpPr>
          <p:nvPr>
            <p:ph type="body" sz="quarter" idx="13"/>
          </p:nvPr>
        </p:nvSpPr>
        <p:spPr>
          <a:xfrm>
            <a:off x="1722551" y="5843132"/>
            <a:ext cx="8746897" cy="478283"/>
          </a:xfrm>
        </p:spPr>
        <p:txBody>
          <a:bodyPr/>
          <a:lstStyle/>
          <a:p>
            <a:r>
              <a:rPr lang="en-US" b="1" dirty="0"/>
              <a:t>Abbreviations: </a:t>
            </a:r>
            <a:r>
              <a:rPr lang="en-US" dirty="0"/>
              <a:t>ACS indicates acute coronary syndromes; CABG, coronary artery bypass grafting MCS, mechanical circulatory support; MI, myocardial infarction; NSTEMI, non-ST-elevation myocardial infarction; STEMI, ST-elevation myocardial infarction; and PCI, percutaneous coronary intervention.</a:t>
            </a:r>
          </a:p>
        </p:txBody>
      </p:sp>
      <p:sp>
        <p:nvSpPr>
          <p:cNvPr id="4" name="Slide Number Placeholder 3">
            <a:extLst>
              <a:ext uri="{FF2B5EF4-FFF2-40B4-BE49-F238E27FC236}">
                <a16:creationId xmlns:a16="http://schemas.microsoft.com/office/drawing/2014/main" id="{5B062F6C-1FC1-C202-4882-7994777E701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248635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2025 AHA/ACC/ACEP/NAEMSP/SCAI Guideline for the Management of Patients with Acute Coronary Syndromes.</a:t>
            </a:r>
          </a:p>
          <a:p>
            <a:pPr marL="0" indent="0">
              <a:lnSpc>
                <a:spcPct val="100000"/>
              </a:lnSpc>
              <a:buNone/>
            </a:pPr>
            <a:endParaRPr lang="en-US" sz="2000" dirty="0"/>
          </a:p>
        </p:txBody>
      </p:sp>
      <p:sp>
        <p:nvSpPr>
          <p:cNvPr id="8" name="TextBox 7">
            <a:extLst>
              <a:ext uri="{FF2B5EF4-FFF2-40B4-BE49-F238E27FC236}">
                <a16:creationId xmlns:a16="http://schemas.microsoft.com/office/drawing/2014/main" id="{C809FE08-8957-56B3-622C-633C17B75F70}"/>
              </a:ext>
            </a:extLst>
          </p:cNvPr>
          <p:cNvSpPr txBox="1"/>
          <p:nvPr/>
        </p:nvSpPr>
        <p:spPr>
          <a:xfrm>
            <a:off x="934753" y="2601664"/>
            <a:ext cx="9245600" cy="1029601"/>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Waseem Farooq</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Ivana Garza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Kathryn Harris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Parth Patel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Warren Tai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Aradhana Verma</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114351"/>
            <a:ext cx="10018222" cy="145234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Farooq, W., Garza, I., Harris, K., Patel, P., Tai, W., Verma, A., Reyna, G. G., Bezanson, J. L., &amp; Antman, E. M. (2025). AHA Clinical Update; Adapted from: [PowerPoint slides]. Retrieved from the 2025 AHA/ACC/ACEP/NAEMSP/SCAI Guideline for the Management of Patients with Acute Coronary Syndromes. </a:t>
            </a: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hlinkClick r:id="rId3"/>
              </a:rPr>
              <a:t>Science News - Professional Heart Daily | American Heart Association </a:t>
            </a:r>
            <a:endPar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10A4F301-26AC-10FE-458F-DC2AE2BC3C3B}"/>
              </a:ext>
              <a:ext uri="{C183D7F6-B498-43B3-948B-1728B52AA6E4}">
                <adec:decorative xmlns:adec="http://schemas.microsoft.com/office/drawing/2017/decorative" val="1"/>
              </a:ext>
            </a:extLst>
          </p:cNvPr>
          <p:cNvCxnSpPr>
            <a:cxnSpLocks/>
          </p:cNvCxnSpPr>
          <p:nvPr/>
        </p:nvCxnSpPr>
        <p:spPr>
          <a:xfrm flipH="1">
            <a:off x="6073613" y="2543069"/>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8EA22E-F52B-8176-E4B7-6FE749CBD984}"/>
              </a:ext>
            </a:extLst>
          </p:cNvPr>
          <p:cNvSpPr>
            <a:spLocks noGrp="1"/>
          </p:cNvSpPr>
          <p:nvPr>
            <p:ph type="title"/>
          </p:nvPr>
        </p:nvSpPr>
        <p:spPr>
          <a:xfrm>
            <a:off x="838200" y="365125"/>
            <a:ext cx="9777153" cy="660111"/>
          </a:xfrm>
        </p:spPr>
        <p:txBody>
          <a:bodyPr/>
          <a:lstStyle/>
          <a:p>
            <a:r>
              <a:rPr lang="en-US" sz="2800" dirty="0">
                <a:solidFill>
                  <a:srgbClr val="CF242A"/>
                </a:solidFill>
              </a:rPr>
              <a:t>Pre-hospital</a:t>
            </a:r>
            <a:r>
              <a:rPr lang="en-US" sz="2800" dirty="0"/>
              <a:t> Assessment and Management Considerations for Suspected ACS</a:t>
            </a:r>
          </a:p>
        </p:txBody>
      </p:sp>
      <p:sp>
        <p:nvSpPr>
          <p:cNvPr id="3" name="Rectangle 2" descr="If ACS is suspected, the patient should be evaluated by EMS and get an ECG within 10 minutes of first medical contact. If ECG shows STEMI then immediate transfer to PCI-capable facility. If ECG is non-diagnostic for STEMI then transport to local ER and do serial ECGs if suspicion remains high. ">
            <a:extLst>
              <a:ext uri="{FF2B5EF4-FFF2-40B4-BE49-F238E27FC236}">
                <a16:creationId xmlns:a16="http://schemas.microsoft.com/office/drawing/2014/main" id="{31BEA317-0CFF-3F43-6586-B669A2EA04FE}"/>
              </a:ext>
            </a:extLst>
          </p:cNvPr>
          <p:cNvSpPr/>
          <p:nvPr/>
        </p:nvSpPr>
        <p:spPr>
          <a:xfrm>
            <a:off x="983673" y="1143000"/>
            <a:ext cx="10131137" cy="368530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Container">
            <a:extLst>
              <a:ext uri="{FF2B5EF4-FFF2-40B4-BE49-F238E27FC236}">
                <a16:creationId xmlns:a16="http://schemas.microsoft.com/office/drawing/2014/main" id="{29CA1981-7530-87E3-6A29-ADAF09A35721}"/>
              </a:ext>
              <a:ext uri="{C183D7F6-B498-43B3-948B-1728B52AA6E4}">
                <adec:decorative xmlns:adec="http://schemas.microsoft.com/office/drawing/2017/decorative" val="1"/>
              </a:ext>
            </a:extLst>
          </p:cNvPr>
          <p:cNvSpPr/>
          <p:nvPr/>
        </p:nvSpPr>
        <p:spPr>
          <a:xfrm>
            <a:off x="4763012" y="1238634"/>
            <a:ext cx="2624924" cy="45584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Suspected</a:t>
            </a:r>
            <a:r>
              <a:rPr lang="en-US" sz="2000" b="1" dirty="0">
                <a:solidFill>
                  <a:prstClr val="white"/>
                </a:solidFill>
                <a:latin typeface="Lub Dub Bold" panose="020B0803030403020204" pitchFamily="34" charset="0"/>
                <a:cs typeface="Lato"/>
              </a:rPr>
              <a:t> ACS</a:t>
            </a:r>
            <a:endParaRPr kumimoji="0" sz="20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grpSp>
        <p:nvGrpSpPr>
          <p:cNvPr id="32" name="Group 31">
            <a:extLst>
              <a:ext uri="{FF2B5EF4-FFF2-40B4-BE49-F238E27FC236}">
                <a16:creationId xmlns:a16="http://schemas.microsoft.com/office/drawing/2014/main" id="{5F7EF990-CDB3-1E4C-18B1-55308F4CC40D}"/>
              </a:ext>
              <a:ext uri="{C183D7F6-B498-43B3-948B-1728B52AA6E4}">
                <adec:decorative xmlns:adec="http://schemas.microsoft.com/office/drawing/2017/decorative" val="1"/>
              </a:ext>
            </a:extLst>
          </p:cNvPr>
          <p:cNvGrpSpPr/>
          <p:nvPr/>
        </p:nvGrpSpPr>
        <p:grpSpPr>
          <a:xfrm>
            <a:off x="8294035" y="2791747"/>
            <a:ext cx="2532062" cy="1728299"/>
            <a:chOff x="7139087" y="1738077"/>
            <a:chExt cx="2011680" cy="793165"/>
          </a:xfrm>
        </p:grpSpPr>
        <p:sp>
          <p:nvSpPr>
            <p:cNvPr id="51" name="Rectangle Container">
              <a:extLst>
                <a:ext uri="{FF2B5EF4-FFF2-40B4-BE49-F238E27FC236}">
                  <a16:creationId xmlns:a16="http://schemas.microsoft.com/office/drawing/2014/main" id="{C77889F9-20BE-013B-34E3-8018E306F648}"/>
                </a:ext>
              </a:extLst>
            </p:cNvPr>
            <p:cNvSpPr/>
            <p:nvPr/>
          </p:nvSpPr>
          <p:spPr>
            <a:xfrm>
              <a:off x="7139087" y="1738077"/>
              <a:ext cx="2011680" cy="209199"/>
            </a:xfrm>
            <a:prstGeom prst="rect">
              <a:avLst/>
            </a:prstGeom>
            <a:solidFill>
              <a:srgbClr val="59595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STEMI</a:t>
              </a:r>
              <a:endParaRPr kumimoji="0" sz="135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sp>
          <p:nvSpPr>
            <p:cNvPr id="52" name="Rectangle Container copy 2">
              <a:extLst>
                <a:ext uri="{FF2B5EF4-FFF2-40B4-BE49-F238E27FC236}">
                  <a16:creationId xmlns:a16="http://schemas.microsoft.com/office/drawing/2014/main" id="{16DCF41B-D663-2AF2-304E-0187090E3ECB}"/>
                </a:ext>
              </a:extLst>
            </p:cNvPr>
            <p:cNvSpPr/>
            <p:nvPr/>
          </p:nvSpPr>
          <p:spPr>
            <a:xfrm>
              <a:off x="7139087" y="1739641"/>
              <a:ext cx="2011680" cy="791601"/>
            </a:xfrm>
            <a:prstGeom prst="rect">
              <a:avLst/>
            </a:prstGeom>
            <a:noFill/>
            <a:ln w="25400">
              <a:solidFill>
                <a:srgbClr val="D9D9D9"/>
              </a:solidFill>
            </a:ln>
          </p:spPr>
          <p:txBody>
            <a:bodyPr spcFirstLastPara="0" lIns="0" tIns="0" rIns="0" bIns="0" anchor="ctr"/>
            <a:lstStyle/>
            <a:p>
              <a:pPr marR="0" lvl="0" algn="ctr" defTabSz="914400" rtl="0" eaLnBrk="1" fontAlgn="auto" latinLnBrk="0" hangingPunct="0">
                <a:lnSpc>
                  <a:spcPct val="100000"/>
                </a:lnSpc>
                <a:spcBef>
                  <a:spcPts val="0"/>
                </a:spcBef>
                <a:spcAft>
                  <a:spcPts val="0"/>
                </a:spcAft>
                <a:buClr>
                  <a:srgbClr val="292929"/>
                </a:buClr>
                <a:buSzTx/>
                <a:tabLst/>
                <a:defRPr/>
              </a:pPr>
              <a:br>
                <a:rPr lang="en-US" sz="1350" b="1" dirty="0">
                  <a:solidFill>
                    <a:srgbClr val="292929"/>
                  </a:solidFill>
                  <a:latin typeface="Lub Dub Condensed" panose="020B0506030403020204" pitchFamily="34" charset="0"/>
                  <a:cs typeface="Lato"/>
                </a:rPr>
              </a:br>
              <a:br>
                <a:rPr lang="en-US" sz="1350" b="1" dirty="0">
                  <a:solidFill>
                    <a:srgbClr val="292929"/>
                  </a:solidFill>
                  <a:latin typeface="Lub Dub Condensed" panose="020B0506030403020204" pitchFamily="34" charset="0"/>
                  <a:cs typeface="Lato"/>
                </a:rPr>
              </a:br>
              <a:r>
                <a:rPr lang="en-US" sz="1350" b="1" dirty="0">
                  <a:solidFill>
                    <a:srgbClr val="292929"/>
                  </a:solidFill>
                  <a:latin typeface="Lub Dub Condensed" panose="020B0506030403020204" pitchFamily="34" charset="0"/>
                  <a:cs typeface="Lato"/>
                </a:rPr>
                <a:t>Immediate transfer to </a:t>
              </a:r>
            </a:p>
            <a:p>
              <a:pPr marR="0" lvl="0" algn="ctr" defTabSz="914400" rtl="0" eaLnBrk="1" fontAlgn="auto" latinLnBrk="0" hangingPunct="0">
                <a:lnSpc>
                  <a:spcPct val="100000"/>
                </a:lnSpc>
                <a:spcBef>
                  <a:spcPts val="0"/>
                </a:spcBef>
                <a:spcAft>
                  <a:spcPts val="0"/>
                </a:spcAft>
                <a:buClr>
                  <a:srgbClr val="292929"/>
                </a:buClr>
                <a:buSzTx/>
                <a:tabLst/>
                <a:defRPr/>
              </a:pPr>
              <a:r>
                <a:rPr lang="en-US" sz="1350" b="1" dirty="0">
                  <a:solidFill>
                    <a:srgbClr val="292929"/>
                  </a:solidFill>
                  <a:latin typeface="Lub Dub Condensed" panose="020B0506030403020204" pitchFamily="34" charset="0"/>
                  <a:cs typeface="Lato"/>
                </a:rPr>
                <a:t>PCI-capable hospital</a:t>
              </a:r>
            </a:p>
            <a:p>
              <a:pPr marR="0" lvl="0" algn="ctr" defTabSz="914400" rtl="0" eaLnBrk="1" fontAlgn="auto" latinLnBrk="0" hangingPunct="0">
                <a:lnSpc>
                  <a:spcPct val="100000"/>
                </a:lnSpc>
                <a:spcBef>
                  <a:spcPts val="0"/>
                </a:spcBef>
                <a:spcAft>
                  <a:spcPts val="0"/>
                </a:spcAft>
                <a:buClr>
                  <a:srgbClr val="292929"/>
                </a:buClr>
                <a:buSzTx/>
                <a:tabLst/>
                <a:defRPr/>
              </a:pPr>
              <a:endParaRPr kumimoji="0" lang="en-US" sz="135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a:p>
              <a:pPr marR="0" lvl="0" algn="ctr" defTabSz="914400" rtl="0" eaLnBrk="1" fontAlgn="auto" latinLnBrk="0" hangingPunct="0">
                <a:lnSpc>
                  <a:spcPct val="100000"/>
                </a:lnSpc>
                <a:spcBef>
                  <a:spcPts val="0"/>
                </a:spcBef>
                <a:spcAft>
                  <a:spcPts val="0"/>
                </a:spcAft>
                <a:buClr>
                  <a:srgbClr val="292929"/>
                </a:buClr>
                <a:buSzTx/>
                <a:tabLst/>
                <a:defRPr/>
              </a:pPr>
              <a:r>
                <a:rPr lang="en-US" sz="1350" dirty="0">
                  <a:solidFill>
                    <a:srgbClr val="292929"/>
                  </a:solidFill>
                  <a:latin typeface="Lub Dub Condensed" panose="020B0506030403020204" pitchFamily="34" charset="0"/>
                  <a:cs typeface="Lato"/>
                </a:rPr>
                <a:t>Goal of First Medical Contact to Device Time ≤ 90 minutes</a:t>
              </a:r>
              <a:endParaRPr kumimoji="0" lang="en-US" sz="135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endParaRPr>
            </a:p>
          </p:txBody>
        </p:sp>
      </p:grpSp>
      <p:cxnSp>
        <p:nvCxnSpPr>
          <p:cNvPr id="33" name="Straight Arrow Connector 32">
            <a:extLst>
              <a:ext uri="{FF2B5EF4-FFF2-40B4-BE49-F238E27FC236}">
                <a16:creationId xmlns:a16="http://schemas.microsoft.com/office/drawing/2014/main" id="{017A5D38-ABA7-F8FF-539F-855ECF7A0E08}"/>
              </a:ext>
              <a:ext uri="{C183D7F6-B498-43B3-948B-1728B52AA6E4}">
                <adec:decorative xmlns:adec="http://schemas.microsoft.com/office/drawing/2017/decorative" val="1"/>
              </a:ext>
            </a:extLst>
          </p:cNvPr>
          <p:cNvCxnSpPr>
            <a:cxnSpLocks/>
          </p:cNvCxnSpPr>
          <p:nvPr/>
        </p:nvCxnSpPr>
        <p:spPr>
          <a:xfrm flipH="1">
            <a:off x="6073613" y="1694478"/>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Container">
            <a:extLst>
              <a:ext uri="{FF2B5EF4-FFF2-40B4-BE49-F238E27FC236}">
                <a16:creationId xmlns:a16="http://schemas.microsoft.com/office/drawing/2014/main" id="{427D752D-6271-8A32-86F5-E338C91664E1}"/>
              </a:ext>
              <a:ext uri="{C183D7F6-B498-43B3-948B-1728B52AA6E4}">
                <adec:decorative xmlns:adec="http://schemas.microsoft.com/office/drawing/2017/decorative" val="1"/>
              </a:ext>
            </a:extLst>
          </p:cNvPr>
          <p:cNvSpPr/>
          <p:nvPr/>
        </p:nvSpPr>
        <p:spPr>
          <a:xfrm>
            <a:off x="5327759" y="2795188"/>
            <a:ext cx="1488321" cy="455844"/>
          </a:xfrm>
          <a:prstGeom prst="rect">
            <a:avLst/>
          </a:prstGeom>
          <a:solidFill>
            <a:schemeClr val="tx1">
              <a:lumMod val="85000"/>
              <a:lumOff val="1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12-Lead ECG</a:t>
            </a:r>
            <a:endParaRPr kumimoji="0"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cxnSp>
        <p:nvCxnSpPr>
          <p:cNvPr id="35" name="Straight Arrow Connector 34">
            <a:extLst>
              <a:ext uri="{FF2B5EF4-FFF2-40B4-BE49-F238E27FC236}">
                <a16:creationId xmlns:a16="http://schemas.microsoft.com/office/drawing/2014/main" id="{9703A986-FECE-9E91-DC17-2B8B8BF7CAD3}"/>
              </a:ext>
              <a:ext uri="{C183D7F6-B498-43B3-948B-1728B52AA6E4}">
                <adec:decorative xmlns:adec="http://schemas.microsoft.com/office/drawing/2017/decorative" val="1"/>
              </a:ext>
            </a:extLst>
          </p:cNvPr>
          <p:cNvCxnSpPr>
            <a:cxnSpLocks/>
            <a:stCxn id="34" idx="3"/>
            <a:endCxn id="51" idx="1"/>
          </p:cNvCxnSpPr>
          <p:nvPr/>
        </p:nvCxnSpPr>
        <p:spPr>
          <a:xfrm flipV="1">
            <a:off x="6816080" y="3019668"/>
            <a:ext cx="1477954" cy="34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A5D6B20-D156-2C26-544A-4AAB448B47AD}"/>
              </a:ext>
              <a:ext uri="{C183D7F6-B498-43B3-948B-1728B52AA6E4}">
                <adec:decorative xmlns:adec="http://schemas.microsoft.com/office/drawing/2017/decorative" val="1"/>
              </a:ext>
            </a:extLst>
          </p:cNvPr>
          <p:cNvGrpSpPr/>
          <p:nvPr/>
        </p:nvGrpSpPr>
        <p:grpSpPr>
          <a:xfrm>
            <a:off x="1449438" y="2791746"/>
            <a:ext cx="2532062" cy="1728298"/>
            <a:chOff x="7139086" y="1738895"/>
            <a:chExt cx="2011680" cy="792574"/>
          </a:xfrm>
        </p:grpSpPr>
        <p:sp>
          <p:nvSpPr>
            <p:cNvPr id="49" name="Rectangle Container">
              <a:extLst>
                <a:ext uri="{FF2B5EF4-FFF2-40B4-BE49-F238E27FC236}">
                  <a16:creationId xmlns:a16="http://schemas.microsoft.com/office/drawing/2014/main" id="{5934C54E-EE97-DFBF-0632-50C1D0B1A402}"/>
                </a:ext>
              </a:extLst>
            </p:cNvPr>
            <p:cNvSpPr/>
            <p:nvPr/>
          </p:nvSpPr>
          <p:spPr>
            <a:xfrm>
              <a:off x="7139086" y="1738895"/>
              <a:ext cx="2011680" cy="209042"/>
            </a:xfrm>
            <a:prstGeom prst="rect">
              <a:avLst/>
            </a:prstGeom>
            <a:solidFill>
              <a:schemeClr val="bg1">
                <a:lumMod val="85000"/>
              </a:schemeClr>
            </a:solidFill>
            <a:ln w="25400">
              <a:solidFill>
                <a:srgbClr val="D9D9D9"/>
              </a:solid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rPr>
                <a:t>Non-Diagnostic For STEMI</a:t>
              </a:r>
              <a:endParaRPr kumimoji="0" sz="1350" b="1" i="0" u="none" strike="noStrike" kern="1200" cap="none" spc="0" normalizeH="0" baseline="0" noProof="0" dirty="0">
                <a:ln>
                  <a:noFill/>
                </a:ln>
                <a:solidFill>
                  <a:srgbClr val="292929"/>
                </a:solidFill>
                <a:effectLst/>
                <a:uLnTx/>
                <a:uFillTx/>
                <a:latin typeface="Lub Dub Bold" panose="020B0803030403020204" pitchFamily="34" charset="0"/>
                <a:ea typeface="+mn-ea"/>
                <a:cs typeface="Lato"/>
              </a:endParaRPr>
            </a:p>
          </p:txBody>
        </p:sp>
        <p:sp>
          <p:nvSpPr>
            <p:cNvPr id="50" name="Rectangle Container copy 2">
              <a:extLst>
                <a:ext uri="{FF2B5EF4-FFF2-40B4-BE49-F238E27FC236}">
                  <a16:creationId xmlns:a16="http://schemas.microsoft.com/office/drawing/2014/main" id="{A41B6FC5-BB97-0505-BA44-636192567538}"/>
                </a:ext>
              </a:extLst>
            </p:cNvPr>
            <p:cNvSpPr/>
            <p:nvPr/>
          </p:nvSpPr>
          <p:spPr>
            <a:xfrm>
              <a:off x="7139086" y="1745223"/>
              <a:ext cx="2011680" cy="786246"/>
            </a:xfrm>
            <a:prstGeom prst="rect">
              <a:avLst/>
            </a:prstGeom>
            <a:noFill/>
            <a:ln w="25400">
              <a:solidFill>
                <a:srgbClr val="D9D9D9"/>
              </a:solidFill>
            </a:ln>
          </p:spPr>
          <p:txBody>
            <a:bodyPr spcFirstLastPara="0" lIns="0" tIns="0" rIns="0" bIns="0" anchor="ctr"/>
            <a:lstStyle/>
            <a:p>
              <a:pPr marR="0" lvl="0" algn="ctr" defTabSz="914400" rtl="0" eaLnBrk="1" fontAlgn="auto" latinLnBrk="0" hangingPunct="0">
                <a:lnSpc>
                  <a:spcPct val="100000"/>
                </a:lnSpc>
                <a:spcBef>
                  <a:spcPts val="0"/>
                </a:spcBef>
                <a:spcAft>
                  <a:spcPts val="0"/>
                </a:spcAft>
                <a:buClr>
                  <a:srgbClr val="292929"/>
                </a:buClr>
                <a:buSzTx/>
                <a:tabLst/>
                <a:defRPr/>
              </a:pPr>
              <a:b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b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b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Transport to Local </a:t>
              </a:r>
            </a:p>
            <a:p>
              <a:pPr marR="0" lvl="0" algn="ctr" defTabSz="914400" rtl="0" eaLnBrk="1" fontAlgn="auto" latinLnBrk="0" hangingPunct="0">
                <a:lnSpc>
                  <a:spcPct val="100000"/>
                </a:lnSpc>
                <a:spcBef>
                  <a:spcPts val="0"/>
                </a:spcBef>
                <a:spcAft>
                  <a:spcPts val="0"/>
                </a:spcAft>
                <a:buClr>
                  <a:srgbClr val="292929"/>
                </a:buClr>
                <a:buSzTx/>
                <a:tabLst/>
                <a:defRPr/>
              </a:pPr>
              <a:r>
                <a:rPr kumimoji="0" lang="en-US" sz="1350" b="1"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Emergency Department</a:t>
              </a:r>
            </a:p>
            <a:p>
              <a:pPr marR="0" lvl="0" algn="ctr" defTabSz="914400" rtl="0" eaLnBrk="1" fontAlgn="auto" latinLnBrk="0" hangingPunct="0">
                <a:lnSpc>
                  <a:spcPct val="100000"/>
                </a:lnSpc>
                <a:spcBef>
                  <a:spcPts val="0"/>
                </a:spcBef>
                <a:spcAft>
                  <a:spcPts val="0"/>
                </a:spcAft>
                <a:buClr>
                  <a:srgbClr val="292929"/>
                </a:buClr>
                <a:buSzTx/>
                <a:tabLst/>
                <a:defRPr/>
              </a:pPr>
              <a:endParaRPr lang="en-US" sz="1350" dirty="0">
                <a:solidFill>
                  <a:srgbClr val="292929"/>
                </a:solidFill>
                <a:latin typeface="Lub Dub Condensed" panose="020B0506030403020204" pitchFamily="34" charset="0"/>
                <a:cs typeface="Lato"/>
              </a:endParaRPr>
            </a:p>
            <a:p>
              <a:pPr marR="0" lvl="0" algn="ctr" defTabSz="914400" rtl="0" eaLnBrk="1" fontAlgn="auto" latinLnBrk="0" hangingPunct="0">
                <a:lnSpc>
                  <a:spcPct val="100000"/>
                </a:lnSpc>
                <a:spcBef>
                  <a:spcPts val="0"/>
                </a:spcBef>
                <a:spcAft>
                  <a:spcPts val="0"/>
                </a:spcAft>
                <a:buClr>
                  <a:srgbClr val="292929"/>
                </a:buClr>
                <a:buSzTx/>
                <a:tabLst/>
                <a:defRPr/>
              </a:pPr>
              <a:r>
                <a:rPr kumimoji="0" lang="en-US" sz="1350" b="0" i="0" u="none" strike="noStrike" kern="1200" cap="none" spc="0" normalizeH="0" baseline="0" noProof="0" dirty="0">
                  <a:ln>
                    <a:noFill/>
                  </a:ln>
                  <a:solidFill>
                    <a:srgbClr val="292929"/>
                  </a:solidFill>
                  <a:effectLst/>
                  <a:uLnTx/>
                  <a:uFillTx/>
                  <a:latin typeface="Lub Dub Condensed" panose="020B0506030403020204" pitchFamily="34" charset="0"/>
                  <a:ea typeface="+mn-ea"/>
                  <a:cs typeface="Lato"/>
                </a:rPr>
                <a:t>Further in-hospital assessment of confirmed or suspected ACS</a:t>
              </a:r>
            </a:p>
          </p:txBody>
        </p:sp>
      </p:grpSp>
      <p:cxnSp>
        <p:nvCxnSpPr>
          <p:cNvPr id="37" name="Straight Arrow Connector 36">
            <a:extLst>
              <a:ext uri="{FF2B5EF4-FFF2-40B4-BE49-F238E27FC236}">
                <a16:creationId xmlns:a16="http://schemas.microsoft.com/office/drawing/2014/main" id="{6FF3F28F-667C-7947-11F1-9CE58440721D}"/>
              </a:ext>
              <a:ext uri="{C183D7F6-B498-43B3-948B-1728B52AA6E4}">
                <adec:decorative xmlns:adec="http://schemas.microsoft.com/office/drawing/2017/decorative" val="1"/>
              </a:ext>
            </a:extLst>
          </p:cNvPr>
          <p:cNvCxnSpPr>
            <a:cxnSpLocks/>
            <a:stCxn id="34" idx="1"/>
            <a:endCxn id="49" idx="3"/>
          </p:cNvCxnSpPr>
          <p:nvPr/>
        </p:nvCxnSpPr>
        <p:spPr>
          <a:xfrm flipH="1" flipV="1">
            <a:off x="3981500" y="3019668"/>
            <a:ext cx="1346259" cy="344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Container">
            <a:extLst>
              <a:ext uri="{FF2B5EF4-FFF2-40B4-BE49-F238E27FC236}">
                <a16:creationId xmlns:a16="http://schemas.microsoft.com/office/drawing/2014/main" id="{3CE892FE-119B-9872-4A75-53E9D2E3B042}"/>
              </a:ext>
              <a:ext uri="{C183D7F6-B498-43B3-948B-1728B52AA6E4}">
                <adec:decorative xmlns:adec="http://schemas.microsoft.com/office/drawing/2017/decorative" val="1"/>
              </a:ext>
            </a:extLst>
          </p:cNvPr>
          <p:cNvSpPr/>
          <p:nvPr/>
        </p:nvSpPr>
        <p:spPr>
          <a:xfrm>
            <a:off x="5337283" y="4110186"/>
            <a:ext cx="1488321" cy="455844"/>
          </a:xfrm>
          <a:prstGeom prst="rect">
            <a:avLst/>
          </a:prstGeom>
          <a:solidFill>
            <a:schemeClr val="tx1">
              <a:lumMod val="85000"/>
              <a:lumOff val="1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Serial ECGs</a:t>
            </a:r>
            <a:endParaRPr kumimoji="0" sz="1600"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39" name="Rectangle Container copy 2">
            <a:extLst>
              <a:ext uri="{FF2B5EF4-FFF2-40B4-BE49-F238E27FC236}">
                <a16:creationId xmlns:a16="http://schemas.microsoft.com/office/drawing/2014/main" id="{4904F1E4-7EC5-F6AC-8B1B-21B91573B3A5}"/>
              </a:ext>
              <a:ext uri="{C183D7F6-B498-43B3-948B-1728B52AA6E4}">
                <adec:decorative xmlns:adec="http://schemas.microsoft.com/office/drawing/2017/decorative" val="1"/>
              </a:ext>
            </a:extLst>
          </p:cNvPr>
          <p:cNvSpPr/>
          <p:nvPr/>
        </p:nvSpPr>
        <p:spPr>
          <a:xfrm>
            <a:off x="4766736" y="1950830"/>
            <a:ext cx="2617477"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Evaluation by </a:t>
            </a:r>
          </a:p>
          <a:p>
            <a:pPr algn="ctr" hangingPunct="0">
              <a:lnSpc>
                <a:spcPct val="90000"/>
              </a:lnSpc>
            </a:pPr>
            <a:r>
              <a:rPr lang="en-US" sz="1350" b="1" dirty="0">
                <a:solidFill>
                  <a:srgbClr val="292929"/>
                </a:solidFill>
                <a:latin typeface="Lub Dub Bold" panose="020B0803030403020204" pitchFamily="34" charset="0"/>
                <a:cs typeface="Lato"/>
              </a:rPr>
              <a:t>Emergency Medical Services</a:t>
            </a:r>
          </a:p>
        </p:txBody>
      </p:sp>
      <p:sp>
        <p:nvSpPr>
          <p:cNvPr id="42" name="Rectangle Container copy 2">
            <a:extLst>
              <a:ext uri="{FF2B5EF4-FFF2-40B4-BE49-F238E27FC236}">
                <a16:creationId xmlns:a16="http://schemas.microsoft.com/office/drawing/2014/main" id="{0B419761-22D7-2CD3-7810-2BB359BA69C0}"/>
              </a:ext>
              <a:ext uri="{C183D7F6-B498-43B3-948B-1728B52AA6E4}">
                <adec:decorative xmlns:adec="http://schemas.microsoft.com/office/drawing/2017/decorative" val="1"/>
              </a:ext>
            </a:extLst>
          </p:cNvPr>
          <p:cNvSpPr/>
          <p:nvPr/>
        </p:nvSpPr>
        <p:spPr>
          <a:xfrm>
            <a:off x="4654191" y="3248515"/>
            <a:ext cx="2835454" cy="287857"/>
          </a:xfrm>
          <a:prstGeom prst="rect">
            <a:avLst/>
          </a:prstGeom>
          <a:solidFill>
            <a:schemeClr val="bg1"/>
          </a:solidFill>
          <a:ln w="25400">
            <a:noFill/>
          </a:ln>
        </p:spPr>
        <p:txBody>
          <a:bodyPr spcFirstLastPara="0" lIns="0" tIns="0" rIns="0" bIns="0" anchor="ctr"/>
          <a:lstStyle/>
          <a:p>
            <a:pPr marL="111125" marR="0" lvl="0" algn="ctr" defTabSz="914400" rtl="0" eaLnBrk="1" fontAlgn="auto" latinLnBrk="0" hangingPunct="0">
              <a:lnSpc>
                <a:spcPct val="100000"/>
              </a:lnSpc>
              <a:spcBef>
                <a:spcPts val="0"/>
              </a:spcBef>
              <a:spcAft>
                <a:spcPts val="0"/>
              </a:spcAft>
              <a:buClr>
                <a:srgbClr val="292929"/>
              </a:buClr>
              <a:buSzTx/>
              <a:tabLst/>
              <a:defRPr/>
            </a:pPr>
            <a:r>
              <a:rPr kumimoji="0" lang="en-US" sz="1100" b="0" i="0" u="none" strike="noStrike" kern="1200" cap="none" spc="0" normalizeH="0" baseline="0" noProof="0" dirty="0">
                <a:ln>
                  <a:noFill/>
                </a:ln>
                <a:solidFill>
                  <a:srgbClr val="292929"/>
                </a:solidFill>
                <a:effectLst/>
                <a:uLnTx/>
                <a:uFillTx/>
                <a:latin typeface="Lub Dub Condensed" panose="020B0506030403020204" pitchFamily="34" charset="0"/>
                <a:cs typeface="Lato"/>
              </a:rPr>
              <a:t>Within 10 minutes of First Medical Contact</a:t>
            </a:r>
          </a:p>
        </p:txBody>
      </p:sp>
      <p:cxnSp>
        <p:nvCxnSpPr>
          <p:cNvPr id="43" name="Straight Arrow Connector 42">
            <a:extLst>
              <a:ext uri="{FF2B5EF4-FFF2-40B4-BE49-F238E27FC236}">
                <a16:creationId xmlns:a16="http://schemas.microsoft.com/office/drawing/2014/main" id="{1AE1732C-CD81-39FA-655B-6152A3F85680}"/>
              </a:ext>
              <a:ext uri="{C183D7F6-B498-43B3-948B-1728B52AA6E4}">
                <adec:decorative xmlns:adec="http://schemas.microsoft.com/office/drawing/2017/decorative" val="1"/>
              </a:ext>
            </a:extLst>
          </p:cNvPr>
          <p:cNvCxnSpPr>
            <a:cxnSpLocks/>
            <a:stCxn id="42" idx="2"/>
            <a:endCxn id="38" idx="0"/>
          </p:cNvCxnSpPr>
          <p:nvPr/>
        </p:nvCxnSpPr>
        <p:spPr>
          <a:xfrm>
            <a:off x="6071918" y="3536372"/>
            <a:ext cx="0" cy="573814"/>
          </a:xfrm>
          <a:prstGeom prst="straightConnector1">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Container copy 2">
            <a:extLst>
              <a:ext uri="{FF2B5EF4-FFF2-40B4-BE49-F238E27FC236}">
                <a16:creationId xmlns:a16="http://schemas.microsoft.com/office/drawing/2014/main" id="{EA158D4C-8A2D-3D02-758B-9E4EE76F66A7}"/>
              </a:ext>
              <a:ext uri="{C183D7F6-B498-43B3-948B-1728B52AA6E4}">
                <adec:decorative xmlns:adec="http://schemas.microsoft.com/office/drawing/2017/decorative" val="1"/>
              </a:ext>
            </a:extLst>
          </p:cNvPr>
          <p:cNvSpPr/>
          <p:nvPr/>
        </p:nvSpPr>
        <p:spPr>
          <a:xfrm>
            <a:off x="3304309" y="4544266"/>
            <a:ext cx="5569527" cy="235551"/>
          </a:xfrm>
          <a:prstGeom prst="rect">
            <a:avLst/>
          </a:prstGeom>
          <a:solidFill>
            <a:schemeClr val="bg1"/>
          </a:solidFill>
          <a:ln w="25400">
            <a:noFill/>
          </a:ln>
        </p:spPr>
        <p:txBody>
          <a:bodyPr spcFirstLastPara="0" lIns="0" tIns="0" rIns="0" bIns="0" anchor="ctr"/>
          <a:lstStyle/>
          <a:p>
            <a:pPr marL="111125" marR="0" lvl="0" algn="ctr" defTabSz="914400" rtl="0" eaLnBrk="1" fontAlgn="auto" latinLnBrk="0" hangingPunct="0">
              <a:lnSpc>
                <a:spcPct val="100000"/>
              </a:lnSpc>
              <a:spcBef>
                <a:spcPts val="0"/>
              </a:spcBef>
              <a:spcAft>
                <a:spcPts val="0"/>
              </a:spcAft>
              <a:buClr>
                <a:srgbClr val="292929"/>
              </a:buClr>
              <a:buSzTx/>
              <a:tabLst/>
              <a:defRPr/>
            </a:pPr>
            <a:r>
              <a:rPr kumimoji="0" lang="en-US" sz="1100" b="0" i="0" u="none" strike="noStrike" kern="1200" cap="none" spc="0" normalizeH="0" baseline="0" noProof="0" dirty="0">
                <a:ln>
                  <a:noFill/>
                </a:ln>
                <a:solidFill>
                  <a:srgbClr val="292929"/>
                </a:solidFill>
                <a:effectLst/>
                <a:uLnTx/>
                <a:uFillTx/>
                <a:latin typeface="Lub Dub Condensed" panose="020B0506030403020204" pitchFamily="34" charset="0"/>
                <a:cs typeface="Lato"/>
              </a:rPr>
              <a:t>To detect potential ischemic changes, especially if clinical suspicion for ACS remains high</a:t>
            </a:r>
          </a:p>
        </p:txBody>
      </p:sp>
      <p:sp>
        <p:nvSpPr>
          <p:cNvPr id="65" name="Rectangle Container">
            <a:extLst>
              <a:ext uri="{FF2B5EF4-FFF2-40B4-BE49-F238E27FC236}">
                <a16:creationId xmlns:a16="http://schemas.microsoft.com/office/drawing/2014/main" id="{25DD7219-DE33-5D35-35C8-F24DADCECF2D}"/>
              </a:ext>
              <a:ext uri="{C183D7F6-B498-43B3-948B-1728B52AA6E4}">
                <adec:decorative xmlns:adec="http://schemas.microsoft.com/office/drawing/2017/decorative" val="1"/>
              </a:ext>
            </a:extLst>
          </p:cNvPr>
          <p:cNvSpPr/>
          <p:nvPr/>
        </p:nvSpPr>
        <p:spPr>
          <a:xfrm>
            <a:off x="1449434" y="4946013"/>
            <a:ext cx="9376658" cy="328836"/>
          </a:xfrm>
          <a:prstGeom prst="rect">
            <a:avLst/>
          </a:prstGeom>
          <a:solidFill>
            <a:srgbClr val="595959"/>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sz="135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endParaRPr>
          </a:p>
        </p:txBody>
      </p:sp>
      <p:sp>
        <p:nvSpPr>
          <p:cNvPr id="66" name="Rectangle 65">
            <a:extLst>
              <a:ext uri="{FF2B5EF4-FFF2-40B4-BE49-F238E27FC236}">
                <a16:creationId xmlns:a16="http://schemas.microsoft.com/office/drawing/2014/main" id="{11C4468A-3739-393A-A1D6-928D484EF97E}"/>
              </a:ext>
              <a:ext uri="{C183D7F6-B498-43B3-948B-1728B52AA6E4}">
                <adec:decorative xmlns:adec="http://schemas.microsoft.com/office/drawing/2017/decorative" val="1"/>
              </a:ext>
            </a:extLst>
          </p:cNvPr>
          <p:cNvSpPr/>
          <p:nvPr/>
        </p:nvSpPr>
        <p:spPr>
          <a:xfrm>
            <a:off x="1449438" y="4946068"/>
            <a:ext cx="9376658" cy="8312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107373-CF78-4EFC-90A9-76EEE7A17451}"/>
              </a:ext>
            </a:extLst>
          </p:cNvPr>
          <p:cNvSpPr txBox="1"/>
          <p:nvPr/>
        </p:nvSpPr>
        <p:spPr>
          <a:xfrm>
            <a:off x="3047134" y="4951902"/>
            <a:ext cx="6094268" cy="341632"/>
          </a:xfrm>
          <a:prstGeom prst="rect">
            <a:avLst/>
          </a:prstGeom>
          <a:noFill/>
        </p:spPr>
        <p:txBody>
          <a:bodyPr wrap="square">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Lub Dub Bold" panose="020B0803030403020204" pitchFamily="34" charset="0"/>
                <a:ea typeface="+mn-ea"/>
                <a:cs typeface="Lato"/>
              </a:rPr>
              <a:t>In patients with STEMI managed with primary PCI</a:t>
            </a:r>
          </a:p>
        </p:txBody>
      </p:sp>
      <p:sp>
        <p:nvSpPr>
          <p:cNvPr id="59" name="Arrow: Down 58" descr="Increase">
            <a:extLst>
              <a:ext uri="{FF2B5EF4-FFF2-40B4-BE49-F238E27FC236}">
                <a16:creationId xmlns:a16="http://schemas.microsoft.com/office/drawing/2014/main" id="{E078ADB9-E969-9C1D-3477-8D46C2227E4A}"/>
              </a:ext>
            </a:extLst>
          </p:cNvPr>
          <p:cNvSpPr/>
          <p:nvPr/>
        </p:nvSpPr>
        <p:spPr>
          <a:xfrm rot="10800000">
            <a:off x="2453316" y="5335519"/>
            <a:ext cx="274332" cy="350193"/>
          </a:xfrm>
          <a:prstGeom prst="down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ABE5F84E-1B63-0936-86C4-9F6F893E6008}"/>
              </a:ext>
            </a:extLst>
          </p:cNvPr>
          <p:cNvSpPr txBox="1"/>
          <p:nvPr/>
        </p:nvSpPr>
        <p:spPr>
          <a:xfrm>
            <a:off x="2706829" y="5384242"/>
            <a:ext cx="656404" cy="338554"/>
          </a:xfrm>
          <a:prstGeom prst="rect">
            <a:avLst/>
          </a:prstGeom>
          <a:noFill/>
        </p:spPr>
        <p:txBody>
          <a:bodyPr wrap="square" rtlCol="0" anchor="t">
            <a:spAutoFit/>
          </a:bodyPr>
          <a:lstStyle/>
          <a:p>
            <a:r>
              <a:rPr lang="en-US" sz="1600" b="1" dirty="0">
                <a:solidFill>
                  <a:schemeClr val="accent1">
                    <a:lumMod val="75000"/>
                  </a:schemeClr>
                </a:solidFill>
                <a:latin typeface="Lub Dub Condensed" panose="020B0506030403020204" pitchFamily="34" charset="0"/>
              </a:rPr>
              <a:t>each</a:t>
            </a:r>
          </a:p>
        </p:txBody>
      </p:sp>
      <p:sp>
        <p:nvSpPr>
          <p:cNvPr id="60" name="TextBox 59">
            <a:extLst>
              <a:ext uri="{FF2B5EF4-FFF2-40B4-BE49-F238E27FC236}">
                <a16:creationId xmlns:a16="http://schemas.microsoft.com/office/drawing/2014/main" id="{A8A4C1D4-A0A2-7C72-EF14-1D8F04D3D369}"/>
              </a:ext>
            </a:extLst>
          </p:cNvPr>
          <p:cNvSpPr txBox="1"/>
          <p:nvPr/>
        </p:nvSpPr>
        <p:spPr>
          <a:xfrm>
            <a:off x="3167440" y="5232625"/>
            <a:ext cx="988922" cy="584774"/>
          </a:xfrm>
          <a:prstGeom prst="rect">
            <a:avLst/>
          </a:prstGeom>
          <a:noFill/>
        </p:spPr>
        <p:txBody>
          <a:bodyPr wrap="square" rtlCol="0" anchor="t">
            <a:spAutoFit/>
          </a:bodyPr>
          <a:lstStyle/>
          <a:p>
            <a:r>
              <a:rPr lang="en-US" sz="3200" dirty="0">
                <a:solidFill>
                  <a:schemeClr val="accent1">
                    <a:lumMod val="75000"/>
                  </a:schemeClr>
                </a:solidFill>
                <a:latin typeface="Lub Dub Bold" panose="020B0803030403020204" pitchFamily="34" charset="0"/>
              </a:rPr>
              <a:t>30</a:t>
            </a:r>
            <a:endParaRPr lang="en-US" sz="1600" dirty="0">
              <a:solidFill>
                <a:schemeClr val="accent1">
                  <a:lumMod val="75000"/>
                </a:schemeClr>
              </a:solidFill>
              <a:latin typeface="Lub Dub Bold" panose="020B0803030403020204" pitchFamily="34" charset="0"/>
            </a:endParaRPr>
          </a:p>
        </p:txBody>
      </p:sp>
      <p:sp>
        <p:nvSpPr>
          <p:cNvPr id="62" name="TextBox 61">
            <a:extLst>
              <a:ext uri="{FF2B5EF4-FFF2-40B4-BE49-F238E27FC236}">
                <a16:creationId xmlns:a16="http://schemas.microsoft.com/office/drawing/2014/main" id="{FF5C1893-1F0F-2957-7454-C207FA24C707}"/>
              </a:ext>
            </a:extLst>
          </p:cNvPr>
          <p:cNvSpPr txBox="1"/>
          <p:nvPr/>
        </p:nvSpPr>
        <p:spPr>
          <a:xfrm>
            <a:off x="3668966" y="5384242"/>
            <a:ext cx="2856525" cy="338554"/>
          </a:xfrm>
          <a:prstGeom prst="rect">
            <a:avLst/>
          </a:prstGeom>
          <a:noFill/>
        </p:spPr>
        <p:txBody>
          <a:bodyPr wrap="square" rtlCol="0" anchor="t">
            <a:spAutoFit/>
          </a:bodyPr>
          <a:lstStyle/>
          <a:p>
            <a:r>
              <a:rPr lang="en-US" sz="1600" b="1" dirty="0">
                <a:solidFill>
                  <a:schemeClr val="accent1">
                    <a:lumMod val="75000"/>
                  </a:schemeClr>
                </a:solidFill>
                <a:latin typeface="Lub Dub Condensed" panose="020B0506030403020204" pitchFamily="34" charset="0"/>
              </a:rPr>
              <a:t> minute delay is associated with</a:t>
            </a:r>
          </a:p>
        </p:txBody>
      </p:sp>
      <p:sp>
        <p:nvSpPr>
          <p:cNvPr id="61" name="Arrow: Down 60" descr="an increase of">
            <a:extLst>
              <a:ext uri="{FF2B5EF4-FFF2-40B4-BE49-F238E27FC236}">
                <a16:creationId xmlns:a16="http://schemas.microsoft.com/office/drawing/2014/main" id="{67A06F90-09A6-3333-E4A9-568298F1DBA2}"/>
              </a:ext>
            </a:extLst>
          </p:cNvPr>
          <p:cNvSpPr/>
          <p:nvPr/>
        </p:nvSpPr>
        <p:spPr>
          <a:xfrm rot="10800000">
            <a:off x="6510931" y="5335520"/>
            <a:ext cx="274332" cy="350193"/>
          </a:xfrm>
          <a:prstGeom prst="down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5D93"/>
              </a:solidFill>
            </a:endParaRPr>
          </a:p>
        </p:txBody>
      </p:sp>
      <p:sp>
        <p:nvSpPr>
          <p:cNvPr id="63" name="TextBox 62">
            <a:extLst>
              <a:ext uri="{FF2B5EF4-FFF2-40B4-BE49-F238E27FC236}">
                <a16:creationId xmlns:a16="http://schemas.microsoft.com/office/drawing/2014/main" id="{42DA90A5-60F9-B9EA-58B1-9C14D2F0C38C}"/>
              </a:ext>
            </a:extLst>
          </p:cNvPr>
          <p:cNvSpPr txBox="1"/>
          <p:nvPr/>
        </p:nvSpPr>
        <p:spPr>
          <a:xfrm>
            <a:off x="6741297" y="5228539"/>
            <a:ext cx="1623382" cy="584775"/>
          </a:xfrm>
          <a:prstGeom prst="rect">
            <a:avLst/>
          </a:prstGeom>
          <a:noFill/>
        </p:spPr>
        <p:txBody>
          <a:bodyPr wrap="square" rtlCol="0" anchor="t">
            <a:spAutoFit/>
          </a:bodyPr>
          <a:lstStyle/>
          <a:p>
            <a:r>
              <a:rPr lang="en-US" sz="3200" dirty="0">
                <a:solidFill>
                  <a:schemeClr val="accent1">
                    <a:lumMod val="75000"/>
                  </a:schemeClr>
                </a:solidFill>
                <a:latin typeface="Lub Dub Bold" panose="020B0803030403020204" pitchFamily="34" charset="0"/>
              </a:rPr>
              <a:t>7.5%</a:t>
            </a:r>
            <a:endParaRPr lang="en-US" sz="1600" dirty="0">
              <a:solidFill>
                <a:schemeClr val="accent1">
                  <a:lumMod val="75000"/>
                </a:schemeClr>
              </a:solidFill>
              <a:latin typeface="Lub Dub Bold" panose="020B0803030403020204" pitchFamily="34" charset="0"/>
            </a:endParaRPr>
          </a:p>
        </p:txBody>
      </p:sp>
      <p:sp>
        <p:nvSpPr>
          <p:cNvPr id="64" name="TextBox 63">
            <a:extLst>
              <a:ext uri="{FF2B5EF4-FFF2-40B4-BE49-F238E27FC236}">
                <a16:creationId xmlns:a16="http://schemas.microsoft.com/office/drawing/2014/main" id="{CB0A3185-3D24-431D-0C6F-ED0D213BAD7B}"/>
              </a:ext>
            </a:extLst>
          </p:cNvPr>
          <p:cNvSpPr txBox="1"/>
          <p:nvPr/>
        </p:nvSpPr>
        <p:spPr>
          <a:xfrm>
            <a:off x="7784913" y="5383454"/>
            <a:ext cx="2909057" cy="338554"/>
          </a:xfrm>
          <a:prstGeom prst="rect">
            <a:avLst/>
          </a:prstGeom>
          <a:noFill/>
        </p:spPr>
        <p:txBody>
          <a:bodyPr wrap="square" rtlCol="0" anchor="t">
            <a:spAutoFit/>
          </a:bodyPr>
          <a:lstStyle/>
          <a:p>
            <a:r>
              <a:rPr lang="en-US" sz="1600" b="1" dirty="0">
                <a:solidFill>
                  <a:schemeClr val="accent1">
                    <a:lumMod val="75000"/>
                  </a:schemeClr>
                </a:solidFill>
                <a:latin typeface="Lub Dub Condensed" panose="020B0506030403020204" pitchFamily="34" charset="0"/>
              </a:rPr>
              <a:t>relative risk of 1-year death</a:t>
            </a:r>
          </a:p>
        </p:txBody>
      </p:sp>
      <p:sp>
        <p:nvSpPr>
          <p:cNvPr id="5" name="Text Placeholder 4">
            <a:extLst>
              <a:ext uri="{FF2B5EF4-FFF2-40B4-BE49-F238E27FC236}">
                <a16:creationId xmlns:a16="http://schemas.microsoft.com/office/drawing/2014/main" id="{6F98F04A-8F46-4BBC-75D0-AE2CA70231BF}"/>
              </a:ext>
            </a:extLst>
          </p:cNvPr>
          <p:cNvSpPr>
            <a:spLocks noGrp="1"/>
          </p:cNvSpPr>
          <p:nvPr>
            <p:ph type="body" sz="quarter" idx="13"/>
          </p:nvPr>
        </p:nvSpPr>
        <p:spPr/>
        <p:txBody>
          <a:bodyPr/>
          <a:lstStyle/>
          <a:p>
            <a:r>
              <a:rPr lang="en-US" b="1" dirty="0"/>
              <a:t>Abbreviations: </a:t>
            </a:r>
            <a:r>
              <a:rPr lang="en-US" dirty="0"/>
              <a:t>ACS indicates acute coronary syndrome; ECG, electrocardiogram; </a:t>
            </a:r>
            <a:br>
              <a:rPr lang="en-US" dirty="0"/>
            </a:br>
            <a:r>
              <a:rPr lang="en-US" dirty="0"/>
              <a:t>STEMI, ST-elevation myocardial Infarction; and PCI, percutaneous coronary intervention.</a:t>
            </a:r>
          </a:p>
        </p:txBody>
      </p:sp>
      <p:sp>
        <p:nvSpPr>
          <p:cNvPr id="4" name="Slide Number Placeholder 3">
            <a:extLst>
              <a:ext uri="{FF2B5EF4-FFF2-40B4-BE49-F238E27FC236}">
                <a16:creationId xmlns:a16="http://schemas.microsoft.com/office/drawing/2014/main" id="{08173216-4C94-C7A6-8A23-8F4963B12FF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cxnSp>
        <p:nvCxnSpPr>
          <p:cNvPr id="6" name="Straight Arrow Connector 5">
            <a:extLst>
              <a:ext uri="{FF2B5EF4-FFF2-40B4-BE49-F238E27FC236}">
                <a16:creationId xmlns:a16="http://schemas.microsoft.com/office/drawing/2014/main" id="{F40A2E82-D1EE-A5E4-1BA6-B67D68CF5E02}"/>
              </a:ext>
              <a:ext uri="{C183D7F6-B498-43B3-948B-1728B52AA6E4}">
                <adec:decorative xmlns:adec="http://schemas.microsoft.com/office/drawing/2017/decorative" val="1"/>
              </a:ext>
            </a:extLst>
          </p:cNvPr>
          <p:cNvCxnSpPr>
            <a:cxnSpLocks/>
            <a:stCxn id="38" idx="3"/>
          </p:cNvCxnSpPr>
          <p:nvPr/>
        </p:nvCxnSpPr>
        <p:spPr>
          <a:xfrm flipV="1">
            <a:off x="6825604" y="3199735"/>
            <a:ext cx="1465760" cy="11383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1B29E4-E374-5D18-914C-E30D87488407}"/>
              </a:ext>
            </a:extLst>
          </p:cNvPr>
          <p:cNvCxnSpPr>
            <a:cxnSpLocks/>
          </p:cNvCxnSpPr>
          <p:nvPr/>
        </p:nvCxnSpPr>
        <p:spPr>
          <a:xfrm>
            <a:off x="4060778" y="3194819"/>
            <a:ext cx="1271743" cy="1143289"/>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57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up)">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right)">
                                      <p:cBhvr>
                                        <p:cTn id="30" dur="500"/>
                                        <p:tgtEl>
                                          <p:spTgt spid="37"/>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up)">
                                      <p:cBhvr>
                                        <p:cTn id="48" dur="500"/>
                                        <p:tgtEl>
                                          <p:spTgt spid="4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8" grpId="0" animBg="1"/>
      <p:bldP spid="39" grpId="0" animBg="1"/>
      <p:bldP spid="42"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B8A91-D468-64E7-1372-035CAF12EDE8}"/>
            </a:ext>
          </a:extLst>
        </p:cNvPr>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3341988B-7635-B85F-70EA-72D97C28FD41}"/>
              </a:ext>
              <a:ext uri="{C183D7F6-B498-43B3-948B-1728B52AA6E4}">
                <adec:decorative xmlns:adec="http://schemas.microsoft.com/office/drawing/2017/decorative" val="1"/>
              </a:ext>
            </a:extLst>
          </p:cNvPr>
          <p:cNvCxnSpPr>
            <a:cxnSpLocks/>
          </p:cNvCxnSpPr>
          <p:nvPr/>
        </p:nvCxnSpPr>
        <p:spPr>
          <a:xfrm>
            <a:off x="6052964" y="2218468"/>
            <a:ext cx="20649" cy="64117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D37B46E-4E2E-68ED-A4E8-33D10EDA1BC4}"/>
              </a:ext>
              <a:ext uri="{C183D7F6-B498-43B3-948B-1728B52AA6E4}">
                <adec:decorative xmlns:adec="http://schemas.microsoft.com/office/drawing/2017/decorative" val="1"/>
              </a:ext>
            </a:extLst>
          </p:cNvPr>
          <p:cNvCxnSpPr>
            <a:cxnSpLocks/>
          </p:cNvCxnSpPr>
          <p:nvPr/>
        </p:nvCxnSpPr>
        <p:spPr>
          <a:xfrm flipH="1">
            <a:off x="6073613" y="1649451"/>
            <a:ext cx="3723" cy="2563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6492C5-AFED-E196-EE24-EDE27C470A9B}"/>
              </a:ext>
            </a:extLst>
          </p:cNvPr>
          <p:cNvSpPr>
            <a:spLocks noGrp="1"/>
          </p:cNvSpPr>
          <p:nvPr>
            <p:ph type="title"/>
          </p:nvPr>
        </p:nvSpPr>
        <p:spPr>
          <a:xfrm>
            <a:off x="838200" y="365125"/>
            <a:ext cx="9777153" cy="660111"/>
          </a:xfrm>
        </p:spPr>
        <p:txBody>
          <a:bodyPr/>
          <a:lstStyle/>
          <a:p>
            <a:r>
              <a:rPr lang="en-US" sz="2800" dirty="0"/>
              <a:t>Initial</a:t>
            </a:r>
            <a:r>
              <a:rPr lang="en-US" sz="2800" dirty="0">
                <a:solidFill>
                  <a:srgbClr val="CF242A"/>
                </a:solidFill>
              </a:rPr>
              <a:t> In-Hospital </a:t>
            </a:r>
            <a:r>
              <a:rPr lang="en-US" sz="2800" dirty="0"/>
              <a:t>Assessment of Patients with Confirmed or Suspected ACS</a:t>
            </a:r>
          </a:p>
        </p:txBody>
      </p:sp>
      <p:sp>
        <p:nvSpPr>
          <p:cNvPr id="6" name="Rectangle 5" descr="Confirmed or suspected ACS in the hospital, focused H &amp; P then ECG within 10 minutes and obtain cardiac troponin. If patient has a STEMI then evaluate for reperfusion. If non-diagnostic for STEMI then begin serial ECGs and serial cardiac troponins. Clinical decision pathway used to define risk as intermediate, low, high risk, or criteria met for NSTEMI.">
            <a:extLst>
              <a:ext uri="{FF2B5EF4-FFF2-40B4-BE49-F238E27FC236}">
                <a16:creationId xmlns:a16="http://schemas.microsoft.com/office/drawing/2014/main" id="{6DA774D6-510B-3E2F-D2D2-CE2B89BAD620}"/>
              </a:ext>
            </a:extLst>
          </p:cNvPr>
          <p:cNvSpPr/>
          <p:nvPr/>
        </p:nvSpPr>
        <p:spPr>
          <a:xfrm>
            <a:off x="983673" y="1143000"/>
            <a:ext cx="10131137" cy="48213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CAEE4DA-DEB0-2820-2D51-42EFDC82AA1C}"/>
              </a:ext>
              <a:ext uri="{C183D7F6-B498-43B3-948B-1728B52AA6E4}">
                <adec:decorative xmlns:adec="http://schemas.microsoft.com/office/drawing/2017/decorative" val="1"/>
              </a:ext>
            </a:extLst>
          </p:cNvPr>
          <p:cNvSpPr txBox="1"/>
          <p:nvPr/>
        </p:nvSpPr>
        <p:spPr>
          <a:xfrm>
            <a:off x="4759036" y="3504532"/>
            <a:ext cx="2639292" cy="288149"/>
          </a:xfrm>
          <a:prstGeom prst="rect">
            <a:avLst/>
          </a:prstGeom>
          <a:solidFill>
            <a:srgbClr val="59595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800" dirty="0"/>
              <a:t>STEMI</a:t>
            </a:r>
          </a:p>
        </p:txBody>
      </p:sp>
      <p:sp>
        <p:nvSpPr>
          <p:cNvPr id="8" name="Round Same Side Corner Rectangle 60">
            <a:extLst>
              <a:ext uri="{FF2B5EF4-FFF2-40B4-BE49-F238E27FC236}">
                <a16:creationId xmlns:a16="http://schemas.microsoft.com/office/drawing/2014/main" id="{55F6836D-EB19-EE98-24B1-2477EC29AFB5}"/>
              </a:ext>
              <a:ext uri="{C183D7F6-B498-43B3-948B-1728B52AA6E4}">
                <adec:decorative xmlns:adec="http://schemas.microsoft.com/office/drawing/2017/decorative" val="1"/>
              </a:ext>
            </a:extLst>
          </p:cNvPr>
          <p:cNvSpPr/>
          <p:nvPr/>
        </p:nvSpPr>
        <p:spPr>
          <a:xfrm>
            <a:off x="7109077" y="4182685"/>
            <a:ext cx="3084405" cy="316579"/>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Evaluate For Reperfusion Therapy</a:t>
            </a:r>
          </a:p>
        </p:txBody>
      </p:sp>
      <p:sp>
        <p:nvSpPr>
          <p:cNvPr id="9" name="TextBox 8">
            <a:extLst>
              <a:ext uri="{FF2B5EF4-FFF2-40B4-BE49-F238E27FC236}">
                <a16:creationId xmlns:a16="http://schemas.microsoft.com/office/drawing/2014/main" id="{4DEF2500-2670-1599-41E0-44B28AF2322C}"/>
              </a:ext>
              <a:ext uri="{C183D7F6-B498-43B3-948B-1728B52AA6E4}">
                <adec:decorative xmlns:adec="http://schemas.microsoft.com/office/drawing/2017/decorative" val="1"/>
              </a:ext>
            </a:extLst>
          </p:cNvPr>
          <p:cNvSpPr txBox="1"/>
          <p:nvPr/>
        </p:nvSpPr>
        <p:spPr>
          <a:xfrm>
            <a:off x="2367632" y="4181863"/>
            <a:ext cx="2644249" cy="237736"/>
          </a:xfrm>
          <a:prstGeom prst="rect">
            <a:avLst/>
          </a:prstGeom>
          <a:solidFill>
            <a:srgbClr val="79C78D"/>
          </a:solidFill>
          <a:ln w="12700">
            <a:noFill/>
          </a:ln>
        </p:spPr>
        <p:txBody>
          <a:bodyPr wrap="square" rtlCol="0" anchor="ctr">
            <a:noAutofit/>
          </a:bodyPr>
          <a:lstStyle>
            <a:defPPr>
              <a:defRPr lang="en-US"/>
            </a:defPPr>
            <a:lvl1pPr algn="ctr">
              <a:defRPr sz="1400" b="1">
                <a:ln w="0"/>
                <a:solidFill>
                  <a:prstClr val="black"/>
                </a:solidFill>
                <a:latin typeface="Lub Dub Condensed" panose="020B0506030403020204" pitchFamily="34" charset="0"/>
              </a:defRPr>
            </a:lvl1pPr>
          </a:lstStyle>
          <a:p>
            <a:r>
              <a:rPr lang="en-US" sz="1400" b="1" dirty="0">
                <a:ln w="0"/>
                <a:solidFill>
                  <a:prstClr val="black"/>
                </a:solidFill>
                <a:latin typeface="Lub Dub Condensed" panose="020B0506030403020204" pitchFamily="34" charset="0"/>
              </a:rPr>
              <a:t>Serial ECG Monitoring (Class 1)</a:t>
            </a:r>
          </a:p>
        </p:txBody>
      </p:sp>
      <p:cxnSp>
        <p:nvCxnSpPr>
          <p:cNvPr id="10" name="Elbow Connector 82">
            <a:extLst>
              <a:ext uri="{FF2B5EF4-FFF2-40B4-BE49-F238E27FC236}">
                <a16:creationId xmlns:a16="http://schemas.microsoft.com/office/drawing/2014/main" id="{00D85934-6D2C-53D2-54D3-4EAB0C1A24B3}"/>
              </a:ext>
              <a:ext uri="{C183D7F6-B498-43B3-948B-1728B52AA6E4}">
                <adec:decorative xmlns:adec="http://schemas.microsoft.com/office/drawing/2017/decorative" val="1"/>
              </a:ext>
            </a:extLst>
          </p:cNvPr>
          <p:cNvCxnSpPr>
            <a:cxnSpLocks/>
            <a:stCxn id="7" idx="1"/>
            <a:endCxn id="9" idx="0"/>
          </p:cNvCxnSpPr>
          <p:nvPr/>
        </p:nvCxnSpPr>
        <p:spPr>
          <a:xfrm rot="10800000" flipV="1">
            <a:off x="3689758" y="3648607"/>
            <a:ext cx="1069279" cy="533256"/>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2">
            <a:extLst>
              <a:ext uri="{FF2B5EF4-FFF2-40B4-BE49-F238E27FC236}">
                <a16:creationId xmlns:a16="http://schemas.microsoft.com/office/drawing/2014/main" id="{623BCB1E-3562-E089-ED55-4B6B142C71D7}"/>
              </a:ext>
              <a:ext uri="{C183D7F6-B498-43B3-948B-1728B52AA6E4}">
                <adec:decorative xmlns:adec="http://schemas.microsoft.com/office/drawing/2017/decorative" val="1"/>
              </a:ext>
            </a:extLst>
          </p:cNvPr>
          <p:cNvCxnSpPr>
            <a:cxnSpLocks/>
            <a:stCxn id="7" idx="3"/>
            <a:endCxn id="8" idx="0"/>
          </p:cNvCxnSpPr>
          <p:nvPr/>
        </p:nvCxnSpPr>
        <p:spPr>
          <a:xfrm>
            <a:off x="7398328" y="3648607"/>
            <a:ext cx="1252952" cy="53407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EB2BF29-5171-DA9E-7EBF-BDBA68B09CD5}"/>
              </a:ext>
              <a:ext uri="{C183D7F6-B498-43B3-948B-1728B52AA6E4}">
                <adec:decorative xmlns:adec="http://schemas.microsoft.com/office/drawing/2017/decorative" val="1"/>
              </a:ext>
            </a:extLst>
          </p:cNvPr>
          <p:cNvSpPr txBox="1"/>
          <p:nvPr/>
        </p:nvSpPr>
        <p:spPr>
          <a:xfrm>
            <a:off x="7767009" y="354273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3" name="TextBox 12">
            <a:extLst>
              <a:ext uri="{FF2B5EF4-FFF2-40B4-BE49-F238E27FC236}">
                <a16:creationId xmlns:a16="http://schemas.microsoft.com/office/drawing/2014/main" id="{1AE42664-6EED-725E-79D5-42EA0D96ED1A}"/>
              </a:ext>
              <a:ext uri="{C183D7F6-B498-43B3-948B-1728B52AA6E4}">
                <adec:decorative xmlns:adec="http://schemas.microsoft.com/office/drawing/2017/decorative" val="1"/>
              </a:ext>
            </a:extLst>
          </p:cNvPr>
          <p:cNvSpPr txBox="1"/>
          <p:nvPr/>
        </p:nvSpPr>
        <p:spPr>
          <a:xfrm>
            <a:off x="4114090" y="3515950"/>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No</a:t>
            </a:r>
          </a:p>
        </p:txBody>
      </p:sp>
      <p:sp>
        <p:nvSpPr>
          <p:cNvPr id="14" name="Rectangle Container">
            <a:extLst>
              <a:ext uri="{FF2B5EF4-FFF2-40B4-BE49-F238E27FC236}">
                <a16:creationId xmlns:a16="http://schemas.microsoft.com/office/drawing/2014/main" id="{787A3EF5-ADAA-0B83-0B42-241D1E9452A4}"/>
              </a:ext>
              <a:ext uri="{C183D7F6-B498-43B3-948B-1728B52AA6E4}">
                <adec:decorative xmlns:adec="http://schemas.microsoft.com/office/drawing/2017/decorative" val="1"/>
              </a:ext>
            </a:extLst>
          </p:cNvPr>
          <p:cNvSpPr/>
          <p:nvPr/>
        </p:nvSpPr>
        <p:spPr>
          <a:xfrm>
            <a:off x="4763012" y="1893261"/>
            <a:ext cx="2624924" cy="340784"/>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Suspected</a:t>
            </a:r>
            <a:r>
              <a:rPr lang="en-US" b="1" dirty="0">
                <a:solidFill>
                  <a:prstClr val="white"/>
                </a:solidFill>
                <a:latin typeface="Lub Dub Bold" panose="020B0803030403020204" pitchFamily="34" charset="0"/>
                <a:cs typeface="Lato"/>
              </a:rPr>
              <a:t> ACS</a:t>
            </a:r>
            <a:endParaRPr kumimoji="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16" name="Rectangle Container copy 2">
            <a:extLst>
              <a:ext uri="{FF2B5EF4-FFF2-40B4-BE49-F238E27FC236}">
                <a16:creationId xmlns:a16="http://schemas.microsoft.com/office/drawing/2014/main" id="{B38F3B70-1B7A-F114-E087-7FA8D0B4D511}"/>
              </a:ext>
              <a:ext uri="{C183D7F6-B498-43B3-948B-1728B52AA6E4}">
                <adec:decorative xmlns:adec="http://schemas.microsoft.com/office/drawing/2017/decorative" val="1"/>
              </a:ext>
            </a:extLst>
          </p:cNvPr>
          <p:cNvSpPr/>
          <p:nvPr/>
        </p:nvSpPr>
        <p:spPr>
          <a:xfrm>
            <a:off x="3686292" y="2847542"/>
            <a:ext cx="2617477" cy="366343"/>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ECG Within 10 Minutes (Class 1)</a:t>
            </a:r>
          </a:p>
        </p:txBody>
      </p:sp>
      <p:cxnSp>
        <p:nvCxnSpPr>
          <p:cNvPr id="17" name="Straight Arrow Connector 16">
            <a:extLst>
              <a:ext uri="{FF2B5EF4-FFF2-40B4-BE49-F238E27FC236}">
                <a16:creationId xmlns:a16="http://schemas.microsoft.com/office/drawing/2014/main" id="{CDAEC6B9-0949-36F0-F011-62B76668D449}"/>
              </a:ext>
              <a:ext uri="{C183D7F6-B498-43B3-948B-1728B52AA6E4}">
                <adec:decorative xmlns:adec="http://schemas.microsoft.com/office/drawing/2017/decorative" val="1"/>
              </a:ext>
            </a:extLst>
          </p:cNvPr>
          <p:cNvCxnSpPr>
            <a:cxnSpLocks/>
          </p:cNvCxnSpPr>
          <p:nvPr/>
        </p:nvCxnSpPr>
        <p:spPr>
          <a:xfrm>
            <a:off x="6063288" y="3223229"/>
            <a:ext cx="10325" cy="28277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Container copy 2">
            <a:extLst>
              <a:ext uri="{FF2B5EF4-FFF2-40B4-BE49-F238E27FC236}">
                <a16:creationId xmlns:a16="http://schemas.microsoft.com/office/drawing/2014/main" id="{65ADABBD-BC7E-2151-D702-516D008D4E33}"/>
              </a:ext>
              <a:ext uri="{C183D7F6-B498-43B3-948B-1728B52AA6E4}">
                <adec:decorative xmlns:adec="http://schemas.microsoft.com/office/drawing/2017/decorative" val="1"/>
              </a:ext>
            </a:extLst>
          </p:cNvPr>
          <p:cNvSpPr/>
          <p:nvPr/>
        </p:nvSpPr>
        <p:spPr>
          <a:xfrm>
            <a:off x="3654909" y="1267690"/>
            <a:ext cx="4865637" cy="38397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Focused History &amp; Physical Examination</a:t>
            </a:r>
          </a:p>
        </p:txBody>
      </p:sp>
      <p:sp>
        <p:nvSpPr>
          <p:cNvPr id="22" name="Rectangle Container copy 2">
            <a:extLst>
              <a:ext uri="{FF2B5EF4-FFF2-40B4-BE49-F238E27FC236}">
                <a16:creationId xmlns:a16="http://schemas.microsoft.com/office/drawing/2014/main" id="{E9290C02-C3E3-72D0-9C70-78AE8C4121C9}"/>
              </a:ext>
              <a:ext uri="{C183D7F6-B498-43B3-948B-1728B52AA6E4}">
                <adec:decorative xmlns:adec="http://schemas.microsoft.com/office/drawing/2017/decorative" val="1"/>
              </a:ext>
            </a:extLst>
          </p:cNvPr>
          <p:cNvSpPr/>
          <p:nvPr/>
        </p:nvSpPr>
        <p:spPr>
          <a:xfrm>
            <a:off x="6388911" y="2834358"/>
            <a:ext cx="2617477" cy="366343"/>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Obtain Cardiac Troponin (Class 1)</a:t>
            </a:r>
          </a:p>
        </p:txBody>
      </p:sp>
      <p:sp>
        <p:nvSpPr>
          <p:cNvPr id="34" name="TextBox 33">
            <a:extLst>
              <a:ext uri="{FF2B5EF4-FFF2-40B4-BE49-F238E27FC236}">
                <a16:creationId xmlns:a16="http://schemas.microsoft.com/office/drawing/2014/main" id="{E2E6ED4E-95E5-315D-CE7D-1E4B7A4C5240}"/>
              </a:ext>
              <a:ext uri="{C183D7F6-B498-43B3-948B-1728B52AA6E4}">
                <adec:decorative xmlns:adec="http://schemas.microsoft.com/office/drawing/2017/decorative" val="1"/>
              </a:ext>
            </a:extLst>
          </p:cNvPr>
          <p:cNvSpPr txBox="1"/>
          <p:nvPr/>
        </p:nvSpPr>
        <p:spPr>
          <a:xfrm>
            <a:off x="2364168" y="4469345"/>
            <a:ext cx="2644249" cy="237736"/>
          </a:xfrm>
          <a:prstGeom prst="rect">
            <a:avLst/>
          </a:prstGeom>
          <a:solidFill>
            <a:srgbClr val="79C78D"/>
          </a:solidFill>
          <a:ln w="12700">
            <a:noFill/>
          </a:ln>
        </p:spPr>
        <p:txBody>
          <a:bodyPr wrap="square" rtlCol="0" anchor="ctr">
            <a:noAutofit/>
          </a:bodyPr>
          <a:lstStyle>
            <a:defPPr>
              <a:defRPr lang="en-US"/>
            </a:defPPr>
            <a:lvl1pPr algn="ctr">
              <a:defRPr sz="1400" b="1">
                <a:ln w="0"/>
                <a:solidFill>
                  <a:prstClr val="black"/>
                </a:solidFill>
                <a:latin typeface="Lub Dub Condensed" panose="020B0506030403020204" pitchFamily="34" charset="0"/>
              </a:defRPr>
            </a:lvl1pPr>
          </a:lstStyle>
          <a:p>
            <a:r>
              <a:rPr lang="en-US" sz="1400" b="1" dirty="0">
                <a:ln w="0"/>
                <a:solidFill>
                  <a:prstClr val="black"/>
                </a:solidFill>
                <a:latin typeface="Lub Dub Condensed" panose="020B0506030403020204" pitchFamily="34" charset="0"/>
              </a:rPr>
              <a:t>Serial Cardiac Troponin (Class 1)</a:t>
            </a:r>
          </a:p>
        </p:txBody>
      </p:sp>
      <p:cxnSp>
        <p:nvCxnSpPr>
          <p:cNvPr id="3" name="Elbow Connector 82">
            <a:extLst>
              <a:ext uri="{FF2B5EF4-FFF2-40B4-BE49-F238E27FC236}">
                <a16:creationId xmlns:a16="http://schemas.microsoft.com/office/drawing/2014/main" id="{6AF95BF1-A65D-2882-B01A-367F042FCE52}"/>
              </a:ext>
              <a:ext uri="{C183D7F6-B498-43B3-948B-1728B52AA6E4}">
                <adec:decorative xmlns:adec="http://schemas.microsoft.com/office/drawing/2017/decorative" val="1"/>
              </a:ext>
            </a:extLst>
          </p:cNvPr>
          <p:cNvCxnSpPr>
            <a:cxnSpLocks/>
            <a:stCxn id="9" idx="3"/>
            <a:endCxn id="7" idx="2"/>
          </p:cNvCxnSpPr>
          <p:nvPr/>
        </p:nvCxnSpPr>
        <p:spPr>
          <a:xfrm flipV="1">
            <a:off x="5011881" y="3792681"/>
            <a:ext cx="1066801" cy="508050"/>
          </a:xfrm>
          <a:prstGeom prst="bentConnector2">
            <a:avLst/>
          </a:prstGeom>
          <a:ln w="381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a:extLst>
              <a:ext uri="{FF2B5EF4-FFF2-40B4-BE49-F238E27FC236}">
                <a16:creationId xmlns:a16="http://schemas.microsoft.com/office/drawing/2014/main" id="{1E1B8301-B21B-B956-327A-A00268982652}"/>
              </a:ext>
              <a:ext uri="{C183D7F6-B498-43B3-948B-1728B52AA6E4}">
                <adec:decorative xmlns:adec="http://schemas.microsoft.com/office/drawing/2017/decorative" val="1"/>
              </a:ext>
            </a:extLst>
          </p:cNvPr>
          <p:cNvSpPr/>
          <p:nvPr/>
        </p:nvSpPr>
        <p:spPr>
          <a:xfrm>
            <a:off x="4125703" y="5059023"/>
            <a:ext cx="2908942" cy="562458"/>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Clinical Decision Pathway</a:t>
            </a:r>
          </a:p>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solidFill>
                  <a:prstClr val="white"/>
                </a:solidFill>
                <a:latin typeface="Lub Dub Bold" panose="020B0803030403020204" pitchFamily="34" charset="0"/>
                <a:cs typeface="Lato"/>
              </a:rPr>
              <a:t>Used To Define Risk</a:t>
            </a:r>
            <a:endPar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24" name="TextBox 23">
            <a:extLst>
              <a:ext uri="{FF2B5EF4-FFF2-40B4-BE49-F238E27FC236}">
                <a16:creationId xmlns:a16="http://schemas.microsoft.com/office/drawing/2014/main" id="{914923B5-0C05-FB91-7C48-795ADEA4ADA1}"/>
              </a:ext>
              <a:ext uri="{C183D7F6-B498-43B3-948B-1728B52AA6E4}">
                <adec:decorative xmlns:adec="http://schemas.microsoft.com/office/drawing/2017/decorative" val="1"/>
              </a:ext>
            </a:extLst>
          </p:cNvPr>
          <p:cNvSpPr txBox="1"/>
          <p:nvPr/>
        </p:nvSpPr>
        <p:spPr>
          <a:xfrm>
            <a:off x="3717781" y="5630825"/>
            <a:ext cx="3758911" cy="260820"/>
          </a:xfrm>
          <a:prstGeom prst="rect">
            <a:avLst/>
          </a:prstGeom>
          <a:noFill/>
        </p:spPr>
        <p:txBody>
          <a:bodyPr wrap="square">
            <a:spAutoFit/>
          </a:bodyPr>
          <a:lstStyle/>
          <a:p>
            <a:pPr algn="ctr"/>
            <a:r>
              <a:rPr lang="en-US" sz="1100" dirty="0">
                <a:latin typeface="Lub Dub Condensed" panose="020B0506030403020204" pitchFamily="34" charset="0"/>
                <a:cs typeface="Arial" panose="020B0604020202020204" pitchFamily="34" charset="0"/>
              </a:rPr>
              <a:t>Using Initial and/or Subsequent Troponin Values at Presentation</a:t>
            </a:r>
          </a:p>
        </p:txBody>
      </p:sp>
      <p:sp>
        <p:nvSpPr>
          <p:cNvPr id="25" name="TextBox 24">
            <a:extLst>
              <a:ext uri="{FF2B5EF4-FFF2-40B4-BE49-F238E27FC236}">
                <a16:creationId xmlns:a16="http://schemas.microsoft.com/office/drawing/2014/main" id="{676FBABE-E9ED-8A9D-6375-853831B6E8BA}"/>
              </a:ext>
              <a:ext uri="{C183D7F6-B498-43B3-948B-1728B52AA6E4}">
                <adec:decorative xmlns:adec="http://schemas.microsoft.com/office/drawing/2017/decorative" val="1"/>
              </a:ext>
            </a:extLst>
          </p:cNvPr>
          <p:cNvSpPr txBox="1"/>
          <p:nvPr/>
        </p:nvSpPr>
        <p:spPr>
          <a:xfrm>
            <a:off x="7750817" y="5168260"/>
            <a:ext cx="1965889" cy="34051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r>
              <a:rPr lang="en-US" sz="1400" b="1" dirty="0">
                <a:solidFill>
                  <a:schemeClr val="tx1">
                    <a:lumMod val="95000"/>
                    <a:lumOff val="5000"/>
                  </a:schemeClr>
                </a:solidFill>
                <a:latin typeface="Lub Dub Condensed" panose="020B0506030403020204" pitchFamily="34" charset="0"/>
                <a:cs typeface="Arial" panose="020B0604020202020204" pitchFamily="34" charset="0"/>
              </a:rPr>
              <a:t>Low Risk</a:t>
            </a:r>
          </a:p>
        </p:txBody>
      </p:sp>
      <p:sp>
        <p:nvSpPr>
          <p:cNvPr id="26" name="TextBox 25">
            <a:extLst>
              <a:ext uri="{FF2B5EF4-FFF2-40B4-BE49-F238E27FC236}">
                <a16:creationId xmlns:a16="http://schemas.microsoft.com/office/drawing/2014/main" id="{E05C8F6D-8CE0-285C-8BAA-9C31EBAD11F9}"/>
              </a:ext>
              <a:ext uri="{C183D7F6-B498-43B3-948B-1728B52AA6E4}">
                <adec:decorative xmlns:adec="http://schemas.microsoft.com/office/drawing/2017/decorative" val="1"/>
              </a:ext>
            </a:extLst>
          </p:cNvPr>
          <p:cNvSpPr txBox="1"/>
          <p:nvPr/>
        </p:nvSpPr>
        <p:spPr>
          <a:xfrm>
            <a:off x="7750817" y="4842429"/>
            <a:ext cx="1965892" cy="34051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r>
              <a:rPr lang="en-US" sz="1400" b="1" dirty="0">
                <a:solidFill>
                  <a:schemeClr val="tx1">
                    <a:lumMod val="95000"/>
                    <a:lumOff val="5000"/>
                  </a:schemeClr>
                </a:solidFill>
                <a:latin typeface="Lub Dub Condensed" panose="020B0506030403020204" pitchFamily="34" charset="0"/>
                <a:cs typeface="Arial" panose="020B0604020202020204" pitchFamily="34" charset="0"/>
              </a:rPr>
              <a:t>Intermediate Risk</a:t>
            </a:r>
          </a:p>
        </p:txBody>
      </p:sp>
      <p:sp>
        <p:nvSpPr>
          <p:cNvPr id="27" name="TextBox 26">
            <a:extLst>
              <a:ext uri="{FF2B5EF4-FFF2-40B4-BE49-F238E27FC236}">
                <a16:creationId xmlns:a16="http://schemas.microsoft.com/office/drawing/2014/main" id="{76C7DAD0-57D6-E902-2628-9FC6847666D2}"/>
              </a:ext>
              <a:ext uri="{C183D7F6-B498-43B3-948B-1728B52AA6E4}">
                <adec:decorative xmlns:adec="http://schemas.microsoft.com/office/drawing/2017/decorative" val="1"/>
              </a:ext>
            </a:extLst>
          </p:cNvPr>
          <p:cNvSpPr txBox="1"/>
          <p:nvPr/>
        </p:nvSpPr>
        <p:spPr>
          <a:xfrm>
            <a:off x="7750817" y="5494091"/>
            <a:ext cx="3138855" cy="34051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nchorCtr="0">
            <a:spAutoFit/>
          </a:bodyPr>
          <a:lstStyle/>
          <a:p>
            <a:r>
              <a:rPr lang="en-US" sz="1400" b="1" dirty="0">
                <a:solidFill>
                  <a:schemeClr val="tx1">
                    <a:lumMod val="95000"/>
                    <a:lumOff val="5000"/>
                  </a:schemeClr>
                </a:solidFill>
                <a:latin typeface="Lub Dub Condensed" panose="020B0506030403020204" pitchFamily="34" charset="0"/>
                <a:cs typeface="Arial" panose="020B0604020202020204" pitchFamily="34" charset="0"/>
              </a:rPr>
              <a:t>High Risk or Criteria Met for NSTEMI</a:t>
            </a:r>
          </a:p>
        </p:txBody>
      </p:sp>
      <p:cxnSp>
        <p:nvCxnSpPr>
          <p:cNvPr id="32" name="Elbow Connector 82">
            <a:extLst>
              <a:ext uri="{FF2B5EF4-FFF2-40B4-BE49-F238E27FC236}">
                <a16:creationId xmlns:a16="http://schemas.microsoft.com/office/drawing/2014/main" id="{E3082C4E-4578-E183-D086-70BF91AD033E}"/>
              </a:ext>
              <a:ext uri="{C183D7F6-B498-43B3-948B-1728B52AA6E4}">
                <adec:decorative xmlns:adec="http://schemas.microsoft.com/office/drawing/2017/decorative" val="1"/>
              </a:ext>
            </a:extLst>
          </p:cNvPr>
          <p:cNvCxnSpPr>
            <a:cxnSpLocks/>
            <a:stCxn id="19" idx="3"/>
            <a:endCxn id="26" idx="1"/>
          </p:cNvCxnSpPr>
          <p:nvPr/>
        </p:nvCxnSpPr>
        <p:spPr>
          <a:xfrm flipV="1">
            <a:off x="7034645" y="5012689"/>
            <a:ext cx="716172" cy="32756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82">
            <a:extLst>
              <a:ext uri="{FF2B5EF4-FFF2-40B4-BE49-F238E27FC236}">
                <a16:creationId xmlns:a16="http://schemas.microsoft.com/office/drawing/2014/main" id="{F222872C-0495-A664-E6D7-18A8BC3E7447}"/>
              </a:ext>
              <a:ext uri="{C183D7F6-B498-43B3-948B-1728B52AA6E4}">
                <adec:decorative xmlns:adec="http://schemas.microsoft.com/office/drawing/2017/decorative" val="1"/>
              </a:ext>
            </a:extLst>
          </p:cNvPr>
          <p:cNvCxnSpPr>
            <a:cxnSpLocks/>
            <a:stCxn id="19" idx="3"/>
            <a:endCxn id="25" idx="1"/>
          </p:cNvCxnSpPr>
          <p:nvPr/>
        </p:nvCxnSpPr>
        <p:spPr>
          <a:xfrm flipV="1">
            <a:off x="7034645" y="5338520"/>
            <a:ext cx="716172" cy="173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E3DCFA55-3144-F369-824A-8BD7F1F229E1}"/>
              </a:ext>
              <a:ext uri="{C183D7F6-B498-43B3-948B-1728B52AA6E4}">
                <adec:decorative xmlns:adec="http://schemas.microsoft.com/office/drawing/2017/decorative" val="1"/>
              </a:ext>
            </a:extLst>
          </p:cNvPr>
          <p:cNvCxnSpPr>
            <a:cxnSpLocks/>
            <a:stCxn id="19" idx="3"/>
            <a:endCxn id="27" idx="1"/>
          </p:cNvCxnSpPr>
          <p:nvPr/>
        </p:nvCxnSpPr>
        <p:spPr>
          <a:xfrm>
            <a:off x="7034645" y="5340252"/>
            <a:ext cx="716172" cy="32409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3BC503E1-38F1-6482-EFF5-95ADF9D45558}"/>
              </a:ext>
              <a:ext uri="{C183D7F6-B498-43B3-948B-1728B52AA6E4}">
                <adec:decorative xmlns:adec="http://schemas.microsoft.com/office/drawing/2017/decorative" val="1"/>
              </a:ext>
            </a:extLst>
          </p:cNvPr>
          <p:cNvCxnSpPr>
            <a:cxnSpLocks/>
            <a:stCxn id="34" idx="2"/>
            <a:endCxn id="19" idx="1"/>
          </p:cNvCxnSpPr>
          <p:nvPr/>
        </p:nvCxnSpPr>
        <p:spPr>
          <a:xfrm rot="16200000" flipH="1">
            <a:off x="3589413" y="4803961"/>
            <a:ext cx="633171" cy="43941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EEFD5B0-4ACA-E1B4-F559-DE6BDD19A04F}"/>
              </a:ext>
            </a:extLst>
          </p:cNvPr>
          <p:cNvSpPr>
            <a:spLocks noGrp="1"/>
          </p:cNvSpPr>
          <p:nvPr>
            <p:ph type="body" sz="quarter" idx="13"/>
          </p:nvPr>
        </p:nvSpPr>
        <p:spPr/>
        <p:txBody>
          <a:bodyPr/>
          <a:lstStyle/>
          <a:p>
            <a:r>
              <a:rPr lang="en-US" b="1" dirty="0"/>
              <a:t>Abbreviations: </a:t>
            </a:r>
            <a:r>
              <a:rPr lang="en-US" dirty="0"/>
              <a:t>ACS indicates acute coronary syndrome; ECG, electrocardiogram; and STEMI, ST-elevation myocardial infarction.</a:t>
            </a:r>
          </a:p>
        </p:txBody>
      </p:sp>
      <p:sp>
        <p:nvSpPr>
          <p:cNvPr id="4" name="Slide Number Placeholder 3">
            <a:extLst>
              <a:ext uri="{FF2B5EF4-FFF2-40B4-BE49-F238E27FC236}">
                <a16:creationId xmlns:a16="http://schemas.microsoft.com/office/drawing/2014/main" id="{F0686412-EB99-4310-0607-44464AD4826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cxnSp>
        <p:nvCxnSpPr>
          <p:cNvPr id="18" name="Straight Arrow Connector 17">
            <a:extLst>
              <a:ext uri="{FF2B5EF4-FFF2-40B4-BE49-F238E27FC236}">
                <a16:creationId xmlns:a16="http://schemas.microsoft.com/office/drawing/2014/main" id="{0B7FC2DF-1131-8466-9118-4723D75CA201}"/>
              </a:ext>
              <a:ext uri="{C183D7F6-B498-43B3-948B-1728B52AA6E4}">
                <adec:decorative xmlns:adec="http://schemas.microsoft.com/office/drawing/2017/decorative" val="1"/>
              </a:ext>
            </a:extLst>
          </p:cNvPr>
          <p:cNvCxnSpPr>
            <a:cxnSpLocks/>
          </p:cNvCxnSpPr>
          <p:nvPr/>
        </p:nvCxnSpPr>
        <p:spPr>
          <a:xfrm>
            <a:off x="6488354" y="2218468"/>
            <a:ext cx="0" cy="62907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22" presetClass="entr" presetSubtype="8"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par>
                          <p:cTn id="83" fill="hold">
                            <p:stCondLst>
                              <p:cond delay="80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left)">
                                      <p:cBhvr>
                                        <p:cTn id="91" dur="500"/>
                                        <p:tgtEl>
                                          <p:spTgt spid="1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childTnLst>
                          </p:cTn>
                        </p:par>
                        <p:par>
                          <p:cTn id="99" fill="hold">
                            <p:stCondLst>
                              <p:cond delay="1000"/>
                            </p:stCondLst>
                            <p:childTnLst>
                              <p:par>
                                <p:cTn id="100" presetID="22" presetClass="entr" presetSubtype="1"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up)">
                                      <p:cBhvr>
                                        <p:cTn id="10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6" grpId="0" animBg="1"/>
      <p:bldP spid="20" grpId="0" animBg="1"/>
      <p:bldP spid="22" grpId="0" animBg="1"/>
      <p:bldP spid="34" grpId="0" animBg="1"/>
      <p:bldP spid="19"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210E-2804-D63D-A2A4-CFE2E5A29C9D}"/>
              </a:ext>
            </a:extLst>
          </p:cNvPr>
          <p:cNvSpPr>
            <a:spLocks noGrp="1"/>
          </p:cNvSpPr>
          <p:nvPr>
            <p:ph type="title"/>
          </p:nvPr>
        </p:nvSpPr>
        <p:spPr/>
        <p:txBody>
          <a:bodyPr/>
          <a:lstStyle/>
          <a:p>
            <a:r>
              <a:rPr lang="en-US" sz="2800" dirty="0"/>
              <a:t>Management of Patients Presenting with Cardiac Arrest</a:t>
            </a:r>
          </a:p>
        </p:txBody>
      </p:sp>
      <p:sp>
        <p:nvSpPr>
          <p:cNvPr id="21" name="Rectangle 20">
            <a:extLst>
              <a:ext uri="{FF2B5EF4-FFF2-40B4-BE49-F238E27FC236}">
                <a16:creationId xmlns:a16="http://schemas.microsoft.com/office/drawing/2014/main" id="{EF0D5509-B019-51F5-77AF-6D323CC0A782}"/>
              </a:ext>
              <a:ext uri="{C183D7F6-B498-43B3-948B-1728B52AA6E4}">
                <adec:decorative xmlns:adec="http://schemas.microsoft.com/office/drawing/2017/decorative" val="1"/>
              </a:ext>
            </a:extLst>
          </p:cNvPr>
          <p:cNvSpPr/>
          <p:nvPr/>
        </p:nvSpPr>
        <p:spPr>
          <a:xfrm>
            <a:off x="9372600" y="2431473"/>
            <a:ext cx="2088573" cy="2795154"/>
          </a:xfrm>
          <a:prstGeom prst="rect">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95D42A-8A97-BCEA-3173-ED4F8EF088D9}"/>
              </a:ext>
            </a:extLst>
          </p:cNvPr>
          <p:cNvSpPr txBox="1"/>
          <p:nvPr/>
        </p:nvSpPr>
        <p:spPr>
          <a:xfrm>
            <a:off x="761134" y="965308"/>
            <a:ext cx="10419484" cy="369332"/>
          </a:xfrm>
          <a:prstGeom prst="rect">
            <a:avLst/>
          </a:prstGeom>
          <a:noFill/>
        </p:spPr>
        <p:txBody>
          <a:bodyPr wrap="square">
            <a:spAutoFit/>
          </a:bodyPr>
          <a:lstStyle/>
          <a:p>
            <a:r>
              <a:rPr lang="en-US" sz="1800" dirty="0">
                <a:solidFill>
                  <a:srgbClr val="065D93"/>
                </a:solidFill>
                <a:latin typeface="Lub Dub Condensed" panose="020B0506030403020204" pitchFamily="34" charset="0"/>
                <a:cs typeface="Arial" panose="020B0604020202020204" pitchFamily="34" charset="0"/>
              </a:rPr>
              <a:t>Following achievement of return of spontaneous circulation (ROSC)</a:t>
            </a:r>
            <a:endParaRPr lang="en-US" sz="3200" dirty="0">
              <a:solidFill>
                <a:srgbClr val="065D93"/>
              </a:solidFill>
              <a:latin typeface="Lub Dub Condensed" panose="020B0506030403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6D112E80-1B21-FB03-5DE0-F6F29C5A2EA7}"/>
              </a:ext>
            </a:extLst>
          </p:cNvPr>
          <p:cNvGraphicFramePr>
            <a:graphicFrameLocks noGrp="1"/>
          </p:cNvGraphicFramePr>
          <p:nvPr>
            <p:extLst>
              <p:ext uri="{D42A27DB-BD31-4B8C-83A1-F6EECF244321}">
                <p14:modId xmlns:p14="http://schemas.microsoft.com/office/powerpoint/2010/main" val="1382573559"/>
              </p:ext>
            </p:extLst>
          </p:nvPr>
        </p:nvGraphicFramePr>
        <p:xfrm>
          <a:off x="864175" y="1964040"/>
          <a:ext cx="8144744" cy="3261360"/>
        </p:xfrm>
        <a:graphic>
          <a:graphicData uri="http://schemas.openxmlformats.org/drawingml/2006/table">
            <a:tbl>
              <a:tblPr firstRow="1" bandRow="1">
                <a:tableStyleId>{5940675A-B579-460E-94D1-54222C63F5DA}</a:tableStyleId>
              </a:tblPr>
              <a:tblGrid>
                <a:gridCol w="2045280">
                  <a:extLst>
                    <a:ext uri="{9D8B030D-6E8A-4147-A177-3AD203B41FA5}">
                      <a16:colId xmlns:a16="http://schemas.microsoft.com/office/drawing/2014/main" val="2786628113"/>
                    </a:ext>
                  </a:extLst>
                </a:gridCol>
                <a:gridCol w="975300">
                  <a:extLst>
                    <a:ext uri="{9D8B030D-6E8A-4147-A177-3AD203B41FA5}">
                      <a16:colId xmlns:a16="http://schemas.microsoft.com/office/drawing/2014/main" val="3065798715"/>
                    </a:ext>
                  </a:extLst>
                </a:gridCol>
                <a:gridCol w="1230187">
                  <a:extLst>
                    <a:ext uri="{9D8B030D-6E8A-4147-A177-3AD203B41FA5}">
                      <a16:colId xmlns:a16="http://schemas.microsoft.com/office/drawing/2014/main" val="1168893496"/>
                    </a:ext>
                  </a:extLst>
                </a:gridCol>
                <a:gridCol w="1826185">
                  <a:extLst>
                    <a:ext uri="{9D8B030D-6E8A-4147-A177-3AD203B41FA5}">
                      <a16:colId xmlns:a16="http://schemas.microsoft.com/office/drawing/2014/main" val="578871609"/>
                    </a:ext>
                  </a:extLst>
                </a:gridCol>
                <a:gridCol w="2067792">
                  <a:extLst>
                    <a:ext uri="{9D8B030D-6E8A-4147-A177-3AD203B41FA5}">
                      <a16:colId xmlns:a16="http://schemas.microsoft.com/office/drawing/2014/main" val="1169869271"/>
                    </a:ext>
                  </a:extLst>
                </a:gridCol>
              </a:tblGrid>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Mental Status</a:t>
                      </a:r>
                    </a:p>
                  </a:txBody>
                  <a:tcPr anchor="ctr">
                    <a:solidFill>
                      <a:srgbClr val="065D93"/>
                    </a:solidFill>
                  </a:tcPr>
                </a:tc>
                <a:tc>
                  <a:txBody>
                    <a:bodyPr/>
                    <a:lstStyle/>
                    <a:p>
                      <a:pPr algn="ctr"/>
                      <a:r>
                        <a:rPr lang="en-US" sz="1600" b="1" dirty="0">
                          <a:latin typeface="Lub Dub Condensed" panose="020B0506030403020204" pitchFamily="34" charset="0"/>
                        </a:rPr>
                        <a:t>Awake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Comatose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Comatose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Comatose</a:t>
                      </a:r>
                    </a:p>
                  </a:txBody>
                  <a:tcPr anchor="ctr">
                    <a:solidFill>
                      <a:schemeClr val="bg1">
                        <a:lumMod val="85000"/>
                      </a:schemeClr>
                    </a:solidFill>
                  </a:tcPr>
                </a:tc>
                <a:extLst>
                  <a:ext uri="{0D108BD9-81ED-4DB2-BD59-A6C34878D82A}">
                    <a16:rowId xmlns:a16="http://schemas.microsoft.com/office/drawing/2014/main" val="2413148713"/>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Presence of STEMI</a:t>
                      </a:r>
                    </a:p>
                  </a:txBody>
                  <a:tcPr anchor="ctr">
                    <a:solidFill>
                      <a:srgbClr val="065D93"/>
                    </a:solidFill>
                  </a:tcPr>
                </a:tc>
                <a:tc>
                  <a:txBody>
                    <a:bodyPr/>
                    <a:lstStyle/>
                    <a:p>
                      <a:pPr algn="ctr"/>
                      <a:r>
                        <a:rPr lang="en-US" sz="1600" b="1" dirty="0">
                          <a:latin typeface="Lub Dub Condensed" panose="020B0506030403020204" pitchFamily="34" charset="0"/>
                        </a:rPr>
                        <a:t>Yes</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Yes</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Yes</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No</a:t>
                      </a:r>
                    </a:p>
                  </a:txBody>
                  <a:tcPr anchor="ctr">
                    <a:solidFill>
                      <a:schemeClr val="bg1">
                        <a:lumMod val="85000"/>
                      </a:schemeClr>
                    </a:solidFill>
                  </a:tcPr>
                </a:tc>
                <a:extLst>
                  <a:ext uri="{0D108BD9-81ED-4DB2-BD59-A6C34878D82A}">
                    <a16:rowId xmlns:a16="http://schemas.microsoft.com/office/drawing/2014/main" val="43367437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Prognostic Features</a:t>
                      </a:r>
                    </a:p>
                  </a:txBody>
                  <a:tcPr anchor="ctr">
                    <a:solidFill>
                      <a:srgbClr val="065D93"/>
                    </a:solidFill>
                  </a:tcPr>
                </a:tc>
                <a:tc>
                  <a:txBody>
                    <a:bodyPr/>
                    <a:lstStyle/>
                    <a:p>
                      <a:pPr algn="ctr"/>
                      <a:r>
                        <a:rPr lang="en-US" sz="1600" b="1" dirty="0">
                          <a:latin typeface="Lub Dub Condensed" panose="020B0506030403020204" pitchFamily="34" charset="0"/>
                        </a:rPr>
                        <a:t>--</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Favorable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Unfavorable</a:t>
                      </a:r>
                    </a:p>
                  </a:txBody>
                  <a:tcPr anchor="ctr">
                    <a:solidFill>
                      <a:schemeClr val="bg1">
                        <a:lumMod val="85000"/>
                      </a:schemeClr>
                    </a:solidFill>
                  </a:tcPr>
                </a:tc>
                <a:tc>
                  <a:txBody>
                    <a:bodyPr/>
                    <a:lstStyle/>
                    <a:p>
                      <a:pPr algn="ctr"/>
                      <a:r>
                        <a:rPr lang="en-US" sz="1600" b="1" dirty="0">
                          <a:latin typeface="Lub Dub Condensed" panose="020B0506030403020204" pitchFamily="34" charset="0"/>
                        </a:rPr>
                        <a:t>--</a:t>
                      </a:r>
                    </a:p>
                  </a:txBody>
                  <a:tcPr anchor="ctr">
                    <a:solidFill>
                      <a:schemeClr val="bg1">
                        <a:lumMod val="85000"/>
                      </a:schemeClr>
                    </a:solidFill>
                  </a:tcPr>
                </a:tc>
                <a:extLst>
                  <a:ext uri="{0D108BD9-81ED-4DB2-BD59-A6C34878D82A}">
                    <a16:rowId xmlns:a16="http://schemas.microsoft.com/office/drawing/2014/main" val="1293103265"/>
                  </a:ext>
                </a:extLst>
              </a:tr>
              <a:tr h="9110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Lub Dub Bold" panose="020B0803030403020204" pitchFamily="34" charset="0"/>
                          <a:cs typeface="Arial" panose="020B0604020202020204" pitchFamily="34" charset="0"/>
                        </a:rPr>
                        <a:t>Guideline Recommendation</a:t>
                      </a:r>
                    </a:p>
                  </a:txBody>
                  <a:tcPr anchor="ctr">
                    <a:solidFill>
                      <a:srgbClr val="065D93"/>
                    </a:solidFill>
                  </a:tcPr>
                </a:tc>
                <a:tc>
                  <a:txBody>
                    <a:bodyPr/>
                    <a:lstStyle/>
                    <a:p>
                      <a:pPr algn="ctr"/>
                      <a:r>
                        <a:rPr lang="en-US" sz="1600" b="1" dirty="0">
                          <a:latin typeface="Lub Dub Condensed" panose="020B0506030403020204" pitchFamily="34" charset="0"/>
                        </a:rPr>
                        <a:t>PPCI</a:t>
                      </a:r>
                    </a:p>
                    <a:p>
                      <a:pPr algn="ctr"/>
                      <a:r>
                        <a:rPr lang="en-US" sz="1600" dirty="0">
                          <a:latin typeface="Lub Dub Condensed" panose="020B0506030403020204" pitchFamily="34" charset="0"/>
                        </a:rPr>
                        <a:t>(Class 1)</a:t>
                      </a:r>
                    </a:p>
                  </a:txBody>
                  <a:tcPr anchor="ctr">
                    <a:solidFill>
                      <a:srgbClr val="79C78D"/>
                    </a:solidFill>
                  </a:tcPr>
                </a:tc>
                <a:tc>
                  <a:txBody>
                    <a:bodyPr/>
                    <a:lstStyle/>
                    <a:p>
                      <a:pPr algn="ctr"/>
                      <a:r>
                        <a:rPr lang="en-US" sz="1600" b="1" dirty="0">
                          <a:latin typeface="Lub Dub Condensed" panose="020B0506030403020204" pitchFamily="34" charset="0"/>
                        </a:rPr>
                        <a:t>PPCI</a:t>
                      </a:r>
                      <a:br>
                        <a:rPr lang="en-US" sz="1600" dirty="0">
                          <a:latin typeface="Lub Dub Condensed" panose="020B0506030403020204" pitchFamily="34" charset="0"/>
                        </a:rPr>
                      </a:br>
                      <a:r>
                        <a:rPr lang="en-US" sz="1600" dirty="0">
                          <a:latin typeface="Lub Dub Condensed" panose="020B0506030403020204" pitchFamily="34" charset="0"/>
                        </a:rPr>
                        <a:t>(Class 1)</a:t>
                      </a:r>
                    </a:p>
                  </a:txBody>
                  <a:tcPr anchor="ctr">
                    <a:solidFill>
                      <a:srgbClr val="79C78D"/>
                    </a:solidFill>
                  </a:tcPr>
                </a:tc>
                <a:tc>
                  <a:txBody>
                    <a:bodyPr/>
                    <a:lstStyle/>
                    <a:p>
                      <a:pPr algn="ctr"/>
                      <a:r>
                        <a:rPr lang="en-US" sz="1600" b="1" dirty="0">
                          <a:latin typeface="Lub Dub Condensed" panose="020B0506030403020204" pitchFamily="34" charset="0"/>
                        </a:rPr>
                        <a:t>PPCI Reasonable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Lub Dub Condensed" panose="020B0506030403020204" pitchFamily="34" charset="0"/>
                        </a:rPr>
                        <a:t>After Individualized Assessment</a:t>
                      </a:r>
                      <a:br>
                        <a:rPr lang="en-US" sz="1600" dirty="0">
                          <a:latin typeface="Lub Dub Condensed" panose="020B0506030403020204" pitchFamily="34" charset="0"/>
                        </a:rPr>
                      </a:br>
                      <a:r>
                        <a:rPr lang="en-US" sz="1600" dirty="0">
                          <a:latin typeface="Lub Dub Condensed" panose="020B0506030403020204" pitchFamily="34" charset="0"/>
                        </a:rPr>
                        <a:t>(Class 2b)</a:t>
                      </a:r>
                    </a:p>
                  </a:txBody>
                  <a:tcPr anchor="ctr">
                    <a:solidFill>
                      <a:srgbClr val="FAA74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Lub Dub Condensed" panose="020B0506030403020204" pitchFamily="34" charset="0"/>
                        </a:rPr>
                        <a:t>Immediate Coronary Angiography Not Recommended</a:t>
                      </a:r>
                      <a:br>
                        <a:rPr lang="en-US" sz="1600" dirty="0">
                          <a:latin typeface="Lub Dub Condensed" panose="020B0506030403020204" pitchFamily="34" charset="0"/>
                        </a:rPr>
                      </a:br>
                      <a:r>
                        <a:rPr lang="en-US" sz="1600" dirty="0">
                          <a:latin typeface="Lub Dub Condensed" panose="020B0506030403020204" pitchFamily="34" charset="0"/>
                        </a:rPr>
                        <a:t>(Class 3: No Benefit)</a:t>
                      </a:r>
                    </a:p>
                  </a:txBody>
                  <a:tcPr anchor="ctr">
                    <a:solidFill>
                      <a:srgbClr val="FF7F7F"/>
                    </a:solidFill>
                  </a:tcPr>
                </a:tc>
                <a:extLst>
                  <a:ext uri="{0D108BD9-81ED-4DB2-BD59-A6C34878D82A}">
                    <a16:rowId xmlns:a16="http://schemas.microsoft.com/office/drawing/2014/main" val="4235599295"/>
                  </a:ext>
                </a:extLst>
              </a:tr>
            </a:tbl>
          </a:graphicData>
        </a:graphic>
      </p:graphicFrame>
      <p:grpSp>
        <p:nvGrpSpPr>
          <p:cNvPr id="20" name="Group 19">
            <a:extLst>
              <a:ext uri="{FF2B5EF4-FFF2-40B4-BE49-F238E27FC236}">
                <a16:creationId xmlns:a16="http://schemas.microsoft.com/office/drawing/2014/main" id="{CCFE1DAE-31C0-9B97-C4B8-61CED2C7DD0E}"/>
              </a:ext>
              <a:ext uri="{C183D7F6-B498-43B3-948B-1728B52AA6E4}">
                <adec:decorative xmlns:adec="http://schemas.microsoft.com/office/drawing/2017/decorative" val="1"/>
              </a:ext>
            </a:extLst>
          </p:cNvPr>
          <p:cNvGrpSpPr/>
          <p:nvPr/>
        </p:nvGrpSpPr>
        <p:grpSpPr>
          <a:xfrm>
            <a:off x="9692191" y="1990705"/>
            <a:ext cx="1446863" cy="1447377"/>
            <a:chOff x="9515546" y="3736378"/>
            <a:chExt cx="1875064" cy="1875730"/>
          </a:xfrm>
        </p:grpSpPr>
        <p:sp>
          <p:nvSpPr>
            <p:cNvPr id="16" name="Partial Circle 15">
              <a:extLst>
                <a:ext uri="{FF2B5EF4-FFF2-40B4-BE49-F238E27FC236}">
                  <a16:creationId xmlns:a16="http://schemas.microsoft.com/office/drawing/2014/main" id="{357570B2-E12F-B058-BD28-3783B4D9EC3B}"/>
                </a:ext>
              </a:extLst>
            </p:cNvPr>
            <p:cNvSpPr/>
            <p:nvPr/>
          </p:nvSpPr>
          <p:spPr>
            <a:xfrm rot="19983563">
              <a:off x="9517988" y="3739482"/>
              <a:ext cx="1872622" cy="1872626"/>
            </a:xfrm>
            <a:prstGeom prst="pie">
              <a:avLst>
                <a:gd name="adj1" fmla="val 18075506"/>
                <a:gd name="adj2" fmla="val 15768928"/>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8" name="Partial Circle 17">
              <a:extLst>
                <a:ext uri="{FF2B5EF4-FFF2-40B4-BE49-F238E27FC236}">
                  <a16:creationId xmlns:a16="http://schemas.microsoft.com/office/drawing/2014/main" id="{4D60C76D-3705-A8AF-96FD-4B65CC7C80DE}"/>
                </a:ext>
              </a:extLst>
            </p:cNvPr>
            <p:cNvSpPr/>
            <p:nvPr/>
          </p:nvSpPr>
          <p:spPr>
            <a:xfrm rot="21243540">
              <a:off x="9515546" y="3736378"/>
              <a:ext cx="1872618" cy="1872626"/>
            </a:xfrm>
            <a:prstGeom prst="pie">
              <a:avLst>
                <a:gd name="adj1" fmla="val 14557172"/>
                <a:gd name="adj2" fmla="val 16858619"/>
              </a:avLst>
            </a:prstGeom>
            <a:solidFill>
              <a:srgbClr val="065D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F39A4502-95A7-6645-D615-D36FEEF14432}"/>
              </a:ext>
            </a:extLst>
          </p:cNvPr>
          <p:cNvSpPr txBox="1"/>
          <p:nvPr/>
        </p:nvSpPr>
        <p:spPr>
          <a:xfrm>
            <a:off x="9476509" y="3555134"/>
            <a:ext cx="1901536" cy="1569660"/>
          </a:xfrm>
          <a:prstGeom prst="rect">
            <a:avLst/>
          </a:prstGeom>
          <a:noFill/>
        </p:spPr>
        <p:txBody>
          <a:bodyPr wrap="square">
            <a:spAutoFit/>
          </a:bodyPr>
          <a:lstStyle/>
          <a:p>
            <a:pPr algn="ctr"/>
            <a:r>
              <a:rPr lang="en-US" sz="1600" b="1" dirty="0">
                <a:solidFill>
                  <a:schemeClr val="bg1"/>
                </a:solidFill>
                <a:latin typeface="Lub Dub Bold" panose="020B0803030403020204" pitchFamily="34" charset="0"/>
                <a:cs typeface="Arial" panose="020B0604020202020204" pitchFamily="34" charset="0"/>
              </a:rPr>
              <a:t>~ 10% of patients with STEMI transferred by EMS have an out-of-hospital cardiac arrest</a:t>
            </a:r>
            <a:endParaRPr lang="en-US" sz="2800" b="1" dirty="0">
              <a:solidFill>
                <a:schemeClr val="bg1"/>
              </a:solidFill>
              <a:latin typeface="Lub Dub Bold" panose="020B0803030403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0253E04-5094-FA34-6BAB-60BB303253C7}"/>
              </a:ext>
            </a:extLst>
          </p:cNvPr>
          <p:cNvSpPr>
            <a:spLocks noGrp="1"/>
          </p:cNvSpPr>
          <p:nvPr>
            <p:ph type="body" sz="quarter" idx="13"/>
          </p:nvPr>
        </p:nvSpPr>
        <p:spPr/>
        <p:txBody>
          <a:bodyPr/>
          <a:lstStyle/>
          <a:p>
            <a:r>
              <a:rPr lang="en-US" b="1" dirty="0"/>
              <a:t>Abbreviations: </a:t>
            </a:r>
            <a:r>
              <a:rPr lang="en-US" dirty="0"/>
              <a:t>EMS indicates emergency medical services; PPCI, primary percutaneous coronary intervention; </a:t>
            </a:r>
            <a:br>
              <a:rPr lang="en-US" dirty="0"/>
            </a:br>
            <a:r>
              <a:rPr lang="en-US" dirty="0"/>
              <a:t>and STEMI, ST- elevation myocardial infarction.</a:t>
            </a:r>
          </a:p>
        </p:txBody>
      </p:sp>
      <p:sp>
        <p:nvSpPr>
          <p:cNvPr id="4" name="Slide Number Placeholder 3">
            <a:extLst>
              <a:ext uri="{FF2B5EF4-FFF2-40B4-BE49-F238E27FC236}">
                <a16:creationId xmlns:a16="http://schemas.microsoft.com/office/drawing/2014/main" id="{8731BFB4-68A5-59F4-724B-3EA2A8378E0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20133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5FEE-A701-D6BE-F3CF-D42C56615206}"/>
              </a:ext>
            </a:extLst>
          </p:cNvPr>
          <p:cNvSpPr>
            <a:spLocks noGrp="1"/>
          </p:cNvSpPr>
          <p:nvPr>
            <p:ph type="title"/>
          </p:nvPr>
        </p:nvSpPr>
        <p:spPr/>
        <p:txBody>
          <a:bodyPr/>
          <a:lstStyle/>
          <a:p>
            <a:r>
              <a:rPr lang="en-US" sz="2800" dirty="0"/>
              <a:t>Standard Medical Therapy for Acute Coronary Syndromes</a:t>
            </a:r>
          </a:p>
        </p:txBody>
      </p:sp>
      <p:sp>
        <p:nvSpPr>
          <p:cNvPr id="7" name="TextBox 6">
            <a:extLst>
              <a:ext uri="{FF2B5EF4-FFF2-40B4-BE49-F238E27FC236}">
                <a16:creationId xmlns:a16="http://schemas.microsoft.com/office/drawing/2014/main" id="{BA256F7F-3A55-159F-D50D-CE18CB71D4B0}"/>
              </a:ext>
              <a:ext uri="{C183D7F6-B498-43B3-948B-1728B52AA6E4}">
                <adec:decorative xmlns:adec="http://schemas.microsoft.com/office/drawing/2017/decorative" val="1"/>
              </a:ext>
            </a:extLst>
          </p:cNvPr>
          <p:cNvSpPr txBox="1"/>
          <p:nvPr/>
        </p:nvSpPr>
        <p:spPr>
          <a:xfrm>
            <a:off x="872836" y="1170015"/>
            <a:ext cx="10188051" cy="37250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3FF24F5F-6377-EC7F-1014-B69628E6A8F4}"/>
              </a:ext>
              <a:ext uri="{C183D7F6-B498-43B3-948B-1728B52AA6E4}">
                <adec:decorative xmlns:adec="http://schemas.microsoft.com/office/drawing/2017/decorative" val="0"/>
              </a:ext>
            </a:extLst>
          </p:cNvPr>
          <p:cNvSpPr txBox="1"/>
          <p:nvPr/>
        </p:nvSpPr>
        <p:spPr>
          <a:xfrm>
            <a:off x="2503245" y="1235741"/>
            <a:ext cx="7185510"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Analgesic Treatment Options</a:t>
            </a:r>
          </a:p>
        </p:txBody>
      </p:sp>
      <p:graphicFrame>
        <p:nvGraphicFramePr>
          <p:cNvPr id="9" name="Content Placeholder 3">
            <a:extLst>
              <a:ext uri="{FF2B5EF4-FFF2-40B4-BE49-F238E27FC236}">
                <a16:creationId xmlns:a16="http://schemas.microsoft.com/office/drawing/2014/main" id="{B79EF736-02AB-A8F4-CF78-45F5792DAC4C}"/>
              </a:ext>
            </a:extLst>
          </p:cNvPr>
          <p:cNvGraphicFramePr>
            <a:graphicFrameLocks/>
          </p:cNvGraphicFramePr>
          <p:nvPr>
            <p:extLst>
              <p:ext uri="{D42A27DB-BD31-4B8C-83A1-F6EECF244321}">
                <p14:modId xmlns:p14="http://schemas.microsoft.com/office/powerpoint/2010/main" val="3433605858"/>
              </p:ext>
            </p:extLst>
          </p:nvPr>
        </p:nvGraphicFramePr>
        <p:xfrm>
          <a:off x="892884" y="1624988"/>
          <a:ext cx="10165978" cy="3612030"/>
        </p:xfrm>
        <a:graphic>
          <a:graphicData uri="http://schemas.openxmlformats.org/drawingml/2006/table">
            <a:tbl>
              <a:tblPr firstRow="1" bandRow="1">
                <a:tableStyleId>{F5AB1C69-6EDB-4FF4-983F-18BD219EF322}</a:tableStyleId>
              </a:tblPr>
              <a:tblGrid>
                <a:gridCol w="1460260">
                  <a:extLst>
                    <a:ext uri="{9D8B030D-6E8A-4147-A177-3AD203B41FA5}">
                      <a16:colId xmlns:a16="http://schemas.microsoft.com/office/drawing/2014/main" val="1355297315"/>
                    </a:ext>
                  </a:extLst>
                </a:gridCol>
                <a:gridCol w="3288225">
                  <a:extLst>
                    <a:ext uri="{9D8B030D-6E8A-4147-A177-3AD203B41FA5}">
                      <a16:colId xmlns:a16="http://schemas.microsoft.com/office/drawing/2014/main" val="3557176406"/>
                    </a:ext>
                  </a:extLst>
                </a:gridCol>
                <a:gridCol w="5417493">
                  <a:extLst>
                    <a:ext uri="{9D8B030D-6E8A-4147-A177-3AD203B41FA5}">
                      <a16:colId xmlns:a16="http://schemas.microsoft.com/office/drawing/2014/main" val="984113895"/>
                    </a:ext>
                  </a:extLst>
                </a:gridCol>
              </a:tblGrid>
              <a:tr h="457257">
                <a:tc>
                  <a:txBody>
                    <a:bodyPr/>
                    <a:lstStyle/>
                    <a:p>
                      <a:pPr algn="ctr"/>
                      <a:r>
                        <a:rPr lang="en-US" sz="1800" b="1" dirty="0">
                          <a:solidFill>
                            <a:schemeClr val="bg1"/>
                          </a:solidFill>
                          <a:latin typeface="Lub Dub Bold" panose="020B0803030403020204" pitchFamily="34" charset="0"/>
                          <a:cs typeface="Arial" panose="020B0604020202020204" pitchFamily="34" charset="0"/>
                        </a:rPr>
                        <a:t>Medication</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75000"/>
                        <a:lumOff val="25000"/>
                      </a:schemeClr>
                    </a:solidFill>
                  </a:tcPr>
                </a:tc>
                <a:tc>
                  <a:txBody>
                    <a:bodyPr/>
                    <a:lstStyle/>
                    <a:p>
                      <a:pPr marL="0" indent="0" algn="ctr">
                        <a:buFont typeface="Arial" panose="020B0604020202020204" pitchFamily="34" charset="0"/>
                        <a:buNone/>
                      </a:pPr>
                      <a:r>
                        <a:rPr lang="en-US" sz="1800" b="1" dirty="0">
                          <a:solidFill>
                            <a:schemeClr val="bg1"/>
                          </a:solidFill>
                          <a:latin typeface="Lub Dub Bold" panose="020B0803030403020204" pitchFamily="34" charset="0"/>
                          <a:cs typeface="Arial" panose="020B0604020202020204" pitchFamily="34" charset="0"/>
                        </a:rPr>
                        <a:t>Route</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75000"/>
                        <a:lumOff val="25000"/>
                      </a:schemeClr>
                    </a:solidFill>
                  </a:tcPr>
                </a:tc>
                <a:tc>
                  <a:txBody>
                    <a:bodyPr/>
                    <a:lstStyle/>
                    <a:p>
                      <a:pPr marL="0" indent="0" algn="ctr">
                        <a:buFont typeface="Arial" panose="020B0604020202020204" pitchFamily="34" charset="0"/>
                        <a:buNone/>
                      </a:pPr>
                      <a:r>
                        <a:rPr lang="en-US" sz="1800" b="1" dirty="0">
                          <a:solidFill>
                            <a:schemeClr val="bg1"/>
                          </a:solidFill>
                          <a:latin typeface="Lub Dub Bold" panose="020B0803030403020204" pitchFamily="34" charset="0"/>
                          <a:cs typeface="Arial" panose="020B0604020202020204" pitchFamily="34" charset="0"/>
                        </a:rPr>
                        <a:t>Considerations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328927865"/>
                  </a:ext>
                </a:extLst>
              </a:tr>
              <a:tr h="773500">
                <a:tc>
                  <a:txBody>
                    <a:bodyPr/>
                    <a:lstStyle/>
                    <a:p>
                      <a:pPr algn="ctr"/>
                      <a:r>
                        <a:rPr lang="en-US" sz="1600" b="1" dirty="0">
                          <a:solidFill>
                            <a:schemeClr val="tx1"/>
                          </a:solidFill>
                          <a:latin typeface="Lub Dub Condensed" panose="020B0506030403020204" pitchFamily="34" charset="0"/>
                          <a:cs typeface="Arial" panose="020B0604020202020204" pitchFamily="34" charset="0"/>
                        </a:rPr>
                        <a:t> Nitroglycerin</a:t>
                      </a:r>
                    </a:p>
                    <a:p>
                      <a:pPr algn="ctr"/>
                      <a:r>
                        <a:rPr lang="en-US" sz="1600" b="1" dirty="0">
                          <a:solidFill>
                            <a:schemeClr val="tx1"/>
                          </a:solidFill>
                          <a:latin typeface="Lub Dub Condensed" panose="020B0506030403020204" pitchFamily="34" charset="0"/>
                          <a:cs typeface="Arial" panose="020B0604020202020204" pitchFamily="34" charset="0"/>
                        </a:rPr>
                        <a:t>(SL)</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0.4 mcg sublingual every 5 minutes for up to 3 doses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Avoid use in suspected RV infarction or SBP &lt; 90 mm Hg</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421570108"/>
                  </a:ext>
                </a:extLst>
              </a:tr>
              <a:tr h="834273">
                <a:tc>
                  <a:txBody>
                    <a:bodyPr/>
                    <a:lstStyle/>
                    <a:p>
                      <a:pPr algn="ctr"/>
                      <a:r>
                        <a:rPr lang="en-US" sz="1600" b="1" dirty="0">
                          <a:latin typeface="Lub Dub Condensed" panose="020B0506030403020204" pitchFamily="34" charset="0"/>
                          <a:cs typeface="Arial" panose="020B0604020202020204" pitchFamily="34" charset="0"/>
                        </a:rPr>
                        <a:t>Nitroglycerin</a:t>
                      </a:r>
                    </a:p>
                    <a:p>
                      <a:pPr algn="ctr"/>
                      <a:r>
                        <a:rPr lang="en-US" sz="1600" b="1" dirty="0">
                          <a:latin typeface="Lub Dub Condensed" panose="020B0506030403020204" pitchFamily="34" charset="0"/>
                          <a:cs typeface="Arial" panose="020B0604020202020204" pitchFamily="34" charset="0"/>
                        </a:rPr>
                        <a:t>(IV)</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Start at 10 mcg/min and titrate to pain relief and hemodynamic tolerability</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Consider for persistent anginal pain after oral nitrate therapy</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Use if ACS is complicated by hypertension or flash pulmonary edema</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Avoid use in suspected RV infarction or SBP &lt; 90 mm Hg</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00562813"/>
                  </a:ext>
                </a:extLst>
              </a:tr>
              <a:tr h="773500">
                <a:tc>
                  <a:txBody>
                    <a:bodyPr/>
                    <a:lstStyle/>
                    <a:p>
                      <a:pPr algn="ctr"/>
                      <a:r>
                        <a:rPr lang="en-US" sz="1600" b="1" dirty="0">
                          <a:latin typeface="Lub Dub Condensed" panose="020B0506030403020204" pitchFamily="34" charset="0"/>
                          <a:cs typeface="Arial" panose="020B0604020202020204" pitchFamily="34" charset="0"/>
                        </a:rPr>
                        <a:t>Morphine</a:t>
                      </a:r>
                    </a:p>
                    <a:p>
                      <a:pPr algn="ctr"/>
                      <a:r>
                        <a:rPr lang="en-US" sz="1600" b="1" dirty="0">
                          <a:latin typeface="Lub Dub Condensed" panose="020B0506030403020204" pitchFamily="34" charset="0"/>
                          <a:cs typeface="Arial" panose="020B0604020202020204" pitchFamily="34" charset="0"/>
                        </a:rPr>
                        <a:t>(IV)</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2-4 mg; may repeat if needed every 5-15 minutes up to 10 mg total dose</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Use for pain that is resistant to maximal anti-ischemic medications</a:t>
                      </a:r>
                    </a:p>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May delay the effects of oral P2Y12 therapy</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20914016"/>
                  </a:ext>
                </a:extLst>
              </a:tr>
              <a:tr h="773500">
                <a:tc>
                  <a:txBody>
                    <a:bodyPr/>
                    <a:lstStyle/>
                    <a:p>
                      <a:pPr algn="ctr"/>
                      <a:r>
                        <a:rPr lang="en-US" sz="1600" b="1" dirty="0">
                          <a:latin typeface="Lub Dub Condensed" panose="020B0506030403020204" pitchFamily="34" charset="0"/>
                          <a:cs typeface="Arial" panose="020B0604020202020204" pitchFamily="34" charset="0"/>
                        </a:rPr>
                        <a:t>Fentanyl</a:t>
                      </a:r>
                    </a:p>
                    <a:p>
                      <a:pPr algn="ctr"/>
                      <a:r>
                        <a:rPr lang="en-US" sz="1600" b="1" dirty="0">
                          <a:latin typeface="Lub Dub Condensed" panose="020B0506030403020204" pitchFamily="34" charset="0"/>
                          <a:cs typeface="Arial" panose="020B0604020202020204" pitchFamily="34" charset="0"/>
                        </a:rPr>
                        <a:t>(IV)</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400" b="1" dirty="0">
                          <a:solidFill>
                            <a:schemeClr val="tx1"/>
                          </a:solidFill>
                          <a:latin typeface="Lub Dub Condensed" panose="020B0506030403020204" pitchFamily="34" charset="0"/>
                          <a:cs typeface="Arial" panose="020B0604020202020204" pitchFamily="34" charset="0"/>
                        </a:rPr>
                        <a:t>25-50 mcg; may repeat if needed up to 100 mcg total dose</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Use for pain that is resistant to maximally tolerated anti-ischemic medications</a:t>
                      </a:r>
                    </a:p>
                    <a:p>
                      <a:pPr marL="171450" lvl="0" indent="-171450">
                        <a:lnSpc>
                          <a:spcPct val="90000"/>
                        </a:lnSpc>
                        <a:spcAft>
                          <a:spcPts val="600"/>
                        </a:spcAft>
                        <a:buFont typeface="Arial" panose="020B0604020202020204" pitchFamily="34" charset="0"/>
                        <a:buChar char="•"/>
                      </a:pPr>
                      <a:r>
                        <a:rPr lang="en-US" sz="1400" b="1" dirty="0">
                          <a:solidFill>
                            <a:schemeClr val="tx1"/>
                          </a:solidFill>
                          <a:latin typeface="Lub Dub Condensed" panose="020B0506030403020204" pitchFamily="34" charset="0"/>
                          <a:cs typeface="Arial" panose="020B0604020202020204" pitchFamily="34" charset="0"/>
                        </a:rPr>
                        <a:t>May delay the effects of oral P2Y12 therapy</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527958862"/>
                  </a:ext>
                </a:extLst>
              </a:tr>
            </a:tbl>
          </a:graphicData>
        </a:graphic>
      </p:graphicFrame>
      <p:sp>
        <p:nvSpPr>
          <p:cNvPr id="11" name="TextBox 10">
            <a:extLst>
              <a:ext uri="{FF2B5EF4-FFF2-40B4-BE49-F238E27FC236}">
                <a16:creationId xmlns:a16="http://schemas.microsoft.com/office/drawing/2014/main" id="{24BE9286-3B84-F34F-EF18-887275968609}"/>
              </a:ext>
            </a:extLst>
          </p:cNvPr>
          <p:cNvSpPr txBox="1"/>
          <p:nvPr/>
        </p:nvSpPr>
        <p:spPr>
          <a:xfrm>
            <a:off x="496599" y="5280763"/>
            <a:ext cx="11198802" cy="523220"/>
          </a:xfrm>
          <a:prstGeom prst="rect">
            <a:avLst/>
          </a:prstGeom>
          <a:noFill/>
        </p:spPr>
        <p:txBody>
          <a:bodyPr wrap="square">
            <a:spAutoFit/>
          </a:bodyPr>
          <a:lstStyle/>
          <a:p>
            <a:pPr algn="ctr"/>
            <a:r>
              <a:rPr lang="en-US" sz="1400" b="1" dirty="0">
                <a:solidFill>
                  <a:srgbClr val="C00000"/>
                </a:solidFill>
                <a:latin typeface="Lub Dub Condensed" panose="020B0506030403020204" pitchFamily="34" charset="0"/>
                <a:cs typeface="Arial" panose="020B0604020202020204" pitchFamily="34" charset="0"/>
              </a:rPr>
              <a:t>Analgesic therapies provide symptomatic relief but have not been shown to improve clinical outcomes in ACS.</a:t>
            </a:r>
          </a:p>
          <a:p>
            <a:pPr algn="ctr"/>
            <a:r>
              <a:rPr lang="en-US" sz="1400" b="1" dirty="0">
                <a:solidFill>
                  <a:srgbClr val="C00000"/>
                </a:solidFill>
                <a:latin typeface="Lub Dub Condensed" panose="020B0506030403020204" pitchFamily="34" charset="0"/>
                <a:cs typeface="Arial" panose="020B0604020202020204" pitchFamily="34" charset="0"/>
              </a:rPr>
              <a:t>If ischemic symptoms persist despite efforts at pain control, consider urgent coronary angiography.</a:t>
            </a:r>
          </a:p>
        </p:txBody>
      </p:sp>
      <p:sp>
        <p:nvSpPr>
          <p:cNvPr id="5" name="Text Placeholder 4">
            <a:extLst>
              <a:ext uri="{FF2B5EF4-FFF2-40B4-BE49-F238E27FC236}">
                <a16:creationId xmlns:a16="http://schemas.microsoft.com/office/drawing/2014/main" id="{1EC81BA0-20EB-973E-EACD-D87FC06B3205}"/>
              </a:ext>
            </a:extLst>
          </p:cNvPr>
          <p:cNvSpPr>
            <a:spLocks noGrp="1"/>
          </p:cNvSpPr>
          <p:nvPr>
            <p:ph type="body" sz="quarter" idx="13"/>
          </p:nvPr>
        </p:nvSpPr>
        <p:spPr/>
        <p:txBody>
          <a:bodyPr/>
          <a:lstStyle/>
          <a:p>
            <a:r>
              <a:rPr lang="en-US" b="1" dirty="0"/>
              <a:t>Abbreviations: </a:t>
            </a:r>
            <a:r>
              <a:rPr lang="en-US" dirty="0"/>
              <a:t>ACS indicates acute coronary syndromes; IV, intravenous; RV, right ventricle; SBP, systolic blood pressure; and SL, sublingual. </a:t>
            </a:r>
          </a:p>
        </p:txBody>
      </p:sp>
      <p:sp>
        <p:nvSpPr>
          <p:cNvPr id="4" name="Slide Number Placeholder 3">
            <a:extLst>
              <a:ext uri="{FF2B5EF4-FFF2-40B4-BE49-F238E27FC236}">
                <a16:creationId xmlns:a16="http://schemas.microsoft.com/office/drawing/2014/main" id="{3A2D920D-F36E-D324-071E-E9E7415E32A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409484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4DFF6B-1154-8B5E-34CD-9C338705727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536"/>
          <a:stretch/>
        </p:blipFill>
        <p:spPr>
          <a:xfrm>
            <a:off x="0" y="1527464"/>
            <a:ext cx="4638675" cy="3898313"/>
          </a:xfrm>
          <a:prstGeom prst="rect">
            <a:avLst/>
          </a:prstGeom>
          <a:noFill/>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B0DA3EAF-4968-5D19-E1C4-12F2542B2F95}"/>
              </a:ext>
            </a:extLst>
          </p:cNvPr>
          <p:cNvSpPr>
            <a:spLocks noGrp="1"/>
          </p:cNvSpPr>
          <p:nvPr>
            <p:ph type="title"/>
          </p:nvPr>
        </p:nvSpPr>
        <p:spPr/>
        <p:txBody>
          <a:bodyPr/>
          <a:lstStyle/>
          <a:p>
            <a:r>
              <a:rPr lang="en-US" sz="2800" dirty="0"/>
              <a:t>Antiplatelet Therapy: </a:t>
            </a:r>
            <a:r>
              <a:rPr lang="en-US" sz="2800" dirty="0">
                <a:latin typeface="Lub Dub Medium" panose="020B0603030403020204" pitchFamily="34" charset="0"/>
              </a:rPr>
              <a:t>Aspirin During Hospitalization </a:t>
            </a:r>
          </a:p>
        </p:txBody>
      </p:sp>
      <p:sp>
        <p:nvSpPr>
          <p:cNvPr id="9" name="TextBox 8">
            <a:extLst>
              <a:ext uri="{FF2B5EF4-FFF2-40B4-BE49-F238E27FC236}">
                <a16:creationId xmlns:a16="http://schemas.microsoft.com/office/drawing/2014/main" id="{4113D13D-071D-D90A-39D1-8F4D03CDC740}"/>
              </a:ext>
              <a:ext uri="{C183D7F6-B498-43B3-948B-1728B52AA6E4}">
                <adec:decorative xmlns:adec="http://schemas.microsoft.com/office/drawing/2017/decorative" val="1"/>
              </a:ext>
            </a:extLst>
          </p:cNvPr>
          <p:cNvSpPr txBox="1"/>
          <p:nvPr/>
        </p:nvSpPr>
        <p:spPr>
          <a:xfrm>
            <a:off x="5185351" y="2416372"/>
            <a:ext cx="5958556" cy="37250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0" name="TextBox 9">
            <a:extLst>
              <a:ext uri="{FF2B5EF4-FFF2-40B4-BE49-F238E27FC236}">
                <a16:creationId xmlns:a16="http://schemas.microsoft.com/office/drawing/2014/main" id="{719DE7B5-6F08-3B9C-E851-BA22CC71AB4B}"/>
              </a:ext>
              <a:ext uri="{C183D7F6-B498-43B3-948B-1728B52AA6E4}">
                <adec:decorative xmlns:adec="http://schemas.microsoft.com/office/drawing/2017/decorative" val="0"/>
              </a:ext>
            </a:extLst>
          </p:cNvPr>
          <p:cNvSpPr txBox="1"/>
          <p:nvPr/>
        </p:nvSpPr>
        <p:spPr>
          <a:xfrm>
            <a:off x="5981287" y="2440024"/>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Aspirin</a:t>
            </a:r>
          </a:p>
        </p:txBody>
      </p:sp>
      <p:graphicFrame>
        <p:nvGraphicFramePr>
          <p:cNvPr id="7" name="Content Placeholder 5">
            <a:extLst>
              <a:ext uri="{FF2B5EF4-FFF2-40B4-BE49-F238E27FC236}">
                <a16:creationId xmlns:a16="http://schemas.microsoft.com/office/drawing/2014/main" id="{834A4380-D09C-2667-7856-1C91FDDE454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308412686"/>
              </p:ext>
            </p:extLst>
          </p:nvPr>
        </p:nvGraphicFramePr>
        <p:xfrm>
          <a:off x="5175068" y="2843257"/>
          <a:ext cx="5979122" cy="1110384"/>
        </p:xfrm>
        <a:graphic>
          <a:graphicData uri="http://schemas.openxmlformats.org/drawingml/2006/table">
            <a:tbl>
              <a:tblPr firstRow="1" bandRow="1">
                <a:tableStyleId>{5C22544A-7EE6-4342-B048-85BDC9FD1C3A}</a:tableStyleId>
              </a:tblPr>
              <a:tblGrid>
                <a:gridCol w="602520">
                  <a:extLst>
                    <a:ext uri="{9D8B030D-6E8A-4147-A177-3AD203B41FA5}">
                      <a16:colId xmlns:a16="http://schemas.microsoft.com/office/drawing/2014/main" val="2649235253"/>
                    </a:ext>
                  </a:extLst>
                </a:gridCol>
                <a:gridCol w="537660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24786">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397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ACS</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an initial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oral loading dose of aspirin</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followed by daily low-dose aspirin is recommended to reduce death and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15" name="Graphic 14">
            <a:extLst>
              <a:ext uri="{FF2B5EF4-FFF2-40B4-BE49-F238E27FC236}">
                <a16:creationId xmlns:a16="http://schemas.microsoft.com/office/drawing/2014/main" id="{69D7A72E-6116-BC75-5C29-942FBED9956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53432" y="3349719"/>
            <a:ext cx="485136" cy="426133"/>
          </a:xfrm>
          <a:prstGeom prst="rect">
            <a:avLst/>
          </a:prstGeom>
        </p:spPr>
      </p:pic>
      <p:sp>
        <p:nvSpPr>
          <p:cNvPr id="5" name="Text Placeholder 4">
            <a:extLst>
              <a:ext uri="{FF2B5EF4-FFF2-40B4-BE49-F238E27FC236}">
                <a16:creationId xmlns:a16="http://schemas.microsoft.com/office/drawing/2014/main" id="{0F09A22A-8F04-16AA-36BC-B7A54C1199A4}"/>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and MACE, major adverse cardiovascular event.</a:t>
            </a:r>
          </a:p>
        </p:txBody>
      </p:sp>
      <p:sp>
        <p:nvSpPr>
          <p:cNvPr id="4" name="Slide Number Placeholder 3">
            <a:extLst>
              <a:ext uri="{FF2B5EF4-FFF2-40B4-BE49-F238E27FC236}">
                <a16:creationId xmlns:a16="http://schemas.microsoft.com/office/drawing/2014/main" id="{320E9B25-B9BC-2520-FCBB-6860C649733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22039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3AA5F-C8AD-1DE5-7E76-A7C68C1761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580E6-2722-B84A-83ED-98B1B4D850B2}"/>
              </a:ext>
            </a:extLst>
          </p:cNvPr>
          <p:cNvSpPr>
            <a:spLocks noGrp="1"/>
          </p:cNvSpPr>
          <p:nvPr>
            <p:ph type="title"/>
          </p:nvPr>
        </p:nvSpPr>
        <p:spPr>
          <a:xfrm>
            <a:off x="838200" y="365125"/>
            <a:ext cx="9292936" cy="660111"/>
          </a:xfrm>
        </p:spPr>
        <p:txBody>
          <a:bodyPr/>
          <a:lstStyle/>
          <a:p>
            <a:r>
              <a:rPr lang="en-US" sz="2800" dirty="0"/>
              <a:t>Antiplatelet Therapy: </a:t>
            </a:r>
            <a:r>
              <a:rPr lang="en-US" sz="2800" dirty="0">
                <a:latin typeface="Lub Dub Medium" panose="020B0603030403020204" pitchFamily="34" charset="0"/>
              </a:rPr>
              <a:t>Oral P2Y12 Inhibitors During Hospitalization </a:t>
            </a:r>
          </a:p>
        </p:txBody>
      </p:sp>
      <p:sp>
        <p:nvSpPr>
          <p:cNvPr id="13" name="TextBox 12">
            <a:extLst>
              <a:ext uri="{FF2B5EF4-FFF2-40B4-BE49-F238E27FC236}">
                <a16:creationId xmlns:a16="http://schemas.microsoft.com/office/drawing/2014/main" id="{2A56761D-E92A-29D6-4B4C-95BABB0237C0}"/>
              </a:ext>
              <a:ext uri="{C183D7F6-B498-43B3-948B-1728B52AA6E4}">
                <adec:decorative xmlns:adec="http://schemas.microsoft.com/office/drawing/2017/decorative" val="1"/>
              </a:ext>
            </a:extLst>
          </p:cNvPr>
          <p:cNvSpPr txBox="1"/>
          <p:nvPr/>
        </p:nvSpPr>
        <p:spPr>
          <a:xfrm>
            <a:off x="5191582" y="2413047"/>
            <a:ext cx="5958556" cy="37250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4" name="TextBox 13">
            <a:extLst>
              <a:ext uri="{FF2B5EF4-FFF2-40B4-BE49-F238E27FC236}">
                <a16:creationId xmlns:a16="http://schemas.microsoft.com/office/drawing/2014/main" id="{1674B40F-0BEA-310C-3FEB-AEE464B280DE}"/>
              </a:ext>
              <a:ext uri="{C183D7F6-B498-43B3-948B-1728B52AA6E4}">
                <adec:decorative xmlns:adec="http://schemas.microsoft.com/office/drawing/2017/decorative" val="0"/>
              </a:ext>
            </a:extLst>
          </p:cNvPr>
          <p:cNvSpPr txBox="1"/>
          <p:nvPr/>
        </p:nvSpPr>
        <p:spPr>
          <a:xfrm>
            <a:off x="6096000" y="2453384"/>
            <a:ext cx="4202498" cy="2918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P2Y12 Inhibitors</a:t>
            </a:r>
          </a:p>
        </p:txBody>
      </p:sp>
      <p:graphicFrame>
        <p:nvGraphicFramePr>
          <p:cNvPr id="12" name="Content Placeholder 5">
            <a:extLst>
              <a:ext uri="{FF2B5EF4-FFF2-40B4-BE49-F238E27FC236}">
                <a16:creationId xmlns:a16="http://schemas.microsoft.com/office/drawing/2014/main" id="{A2DAEAB2-E8A7-C73A-2211-39319DC4D9A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62628786"/>
              </p:ext>
            </p:extLst>
          </p:nvPr>
        </p:nvGraphicFramePr>
        <p:xfrm>
          <a:off x="5207688" y="2859190"/>
          <a:ext cx="5979122" cy="1671418"/>
        </p:xfrm>
        <a:graphic>
          <a:graphicData uri="http://schemas.openxmlformats.org/drawingml/2006/table">
            <a:tbl>
              <a:tblPr firstRow="1" bandRow="1">
                <a:tableStyleId>{5C22544A-7EE6-4342-B048-85BDC9FD1C3A}</a:tableStyleId>
              </a:tblPr>
              <a:tblGrid>
                <a:gridCol w="602520">
                  <a:extLst>
                    <a:ext uri="{9D8B030D-6E8A-4147-A177-3AD203B41FA5}">
                      <a16:colId xmlns:a16="http://schemas.microsoft.com/office/drawing/2014/main" val="2649235253"/>
                    </a:ext>
                  </a:extLst>
                </a:gridCol>
                <a:gridCol w="5376602">
                  <a:extLst>
                    <a:ext uri="{9D8B030D-6E8A-4147-A177-3AD203B41FA5}">
                      <a16:colId xmlns:a16="http://schemas.microsoft.com/office/drawing/2014/main" val="3265590656"/>
                    </a:ext>
                  </a:extLst>
                </a:gridCol>
              </a:tblGrid>
              <a:tr h="37886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46277">
                <a:tc>
                  <a:txBody>
                    <a:bodyPr/>
                    <a:lstStyle/>
                    <a:p>
                      <a:pPr marL="0" indent="0" algn="ctr">
                        <a:lnSpc>
                          <a:spcPct val="100000"/>
                        </a:lnSpc>
                        <a:spcBef>
                          <a:spcPts val="295"/>
                        </a:spcBef>
                      </a:pPr>
                      <a:r>
                        <a:rPr lang="en-US" sz="16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74295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ACS, an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oral P2Y12 inhibitor </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should be administered in addition to aspirin to reduce MACE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46277">
                <a:tc>
                  <a:txBody>
                    <a:bodyPr/>
                    <a:lstStyle/>
                    <a:p>
                      <a:pPr marL="0" indent="0" algn="ctr">
                        <a:lnSpc>
                          <a:spcPct val="100000"/>
                        </a:lnSpc>
                        <a:spcBef>
                          <a:spcPts val="295"/>
                        </a:spcBef>
                      </a:pPr>
                      <a:r>
                        <a:rPr lang="en-US" sz="1600" b="1" dirty="0">
                          <a:ln>
                            <a:noFill/>
                          </a:ln>
                          <a:solidFill>
                            <a:schemeClr val="bg1"/>
                          </a:solidFill>
                          <a:latin typeface="Lub Dub Bold" panose="020B0803030403020204" pitchFamily="34" charset="0"/>
                          <a:cs typeface="Arial" panose="020B0604020202020204" pitchFamily="34" charset="0"/>
                        </a:rPr>
                        <a:t>3: </a:t>
                      </a:r>
                      <a:r>
                        <a:rPr lang="en-US" sz="1600" b="1" dirty="0">
                          <a:ln>
                            <a:noFill/>
                          </a:ln>
                          <a:solidFill>
                            <a:schemeClr val="bg1"/>
                          </a:solidFill>
                          <a:latin typeface="Lub Dub Condensed" panose="020B0506030403020204" pitchFamily="34" charset="0"/>
                          <a:cs typeface="Arial" panose="020B0604020202020204" pitchFamily="34" charset="0"/>
                        </a:rPr>
                        <a:t>HARM</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C08"/>
                    </a:solidFill>
                  </a:tcPr>
                </a:tc>
                <a:tc>
                  <a:txBody>
                    <a:bodyPr/>
                    <a:lstStyle/>
                    <a:p>
                      <a:pPr marL="74295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a history of stroke or TIA, prasugrel should </a:t>
                      </a:r>
                      <a:r>
                        <a:rPr lang="en-US" sz="1400" b="1" i="0" u="none" strike="noStrike" kern="1200" baseline="0" dirty="0">
                          <a:solidFill>
                            <a:schemeClr val="dk1"/>
                          </a:solidFill>
                          <a:latin typeface="Lub Dub Condensed" panose="020B0506030403020204" pitchFamily="34" charset="0"/>
                          <a:ea typeface="+mn-ea"/>
                          <a:cs typeface="Arial" panose="020B0604020202020204" pitchFamily="34" charset="0"/>
                        </a:rPr>
                        <a:t>NOT</a:t>
                      </a: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 be administered because of worse net clinical outcomes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9711848"/>
                  </a:ext>
                </a:extLst>
              </a:tr>
            </a:tbl>
          </a:graphicData>
        </a:graphic>
      </p:graphicFrame>
      <p:pic>
        <p:nvPicPr>
          <p:cNvPr id="16" name="Graphic 15">
            <a:extLst>
              <a:ext uri="{FF2B5EF4-FFF2-40B4-BE49-F238E27FC236}">
                <a16:creationId xmlns:a16="http://schemas.microsoft.com/office/drawing/2014/main" id="{B0B45C57-C0AE-FB97-B4CF-8D71D1CEA00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9760" y="3363828"/>
            <a:ext cx="485136" cy="426133"/>
          </a:xfrm>
          <a:prstGeom prst="rect">
            <a:avLst/>
          </a:prstGeom>
        </p:spPr>
      </p:pic>
      <p:pic>
        <p:nvPicPr>
          <p:cNvPr id="17" name="Picture 16">
            <a:extLst>
              <a:ext uri="{FF2B5EF4-FFF2-40B4-BE49-F238E27FC236}">
                <a16:creationId xmlns:a16="http://schemas.microsoft.com/office/drawing/2014/main" id="{41F1C5D9-2108-A283-39CD-174F32ED9FFA}"/>
              </a:ext>
              <a:ext uri="{C183D7F6-B498-43B3-948B-1728B52AA6E4}">
                <adec:decorative xmlns:adec="http://schemas.microsoft.com/office/drawing/2017/decorative" val="1"/>
              </a:ext>
            </a:extLst>
          </p:cNvPr>
          <p:cNvPicPr>
            <a:picLocks noChangeAspect="1"/>
          </p:cNvPicPr>
          <p:nvPr/>
        </p:nvPicPr>
        <p:blipFill>
          <a:blip r:embed="rId5" cstate="print">
            <a:duotone>
              <a:prstClr val="black"/>
              <a:schemeClr val="bg1">
                <a:lumMod val="50000"/>
                <a:tint val="45000"/>
                <a:satMod val="400000"/>
              </a:schemeClr>
            </a:duotone>
            <a:extLst>
              <a:ext uri="{BEBA8EAE-BF5A-486C-A8C5-ECC9F3942E4B}">
                <a14:imgProps xmlns:a14="http://schemas.microsoft.com/office/drawing/2010/main">
                  <a14:imgLayer r:embed="rId6">
                    <a14:imgEffect>
                      <a14:artisticPhotocopy/>
                    </a14:imgEffect>
                    <a14:imgEffect>
                      <a14:colorTemperature colorTemp="11500"/>
                    </a14:imgEffect>
                    <a14:imgEffect>
                      <a14:saturation sat="0"/>
                    </a14:imgEffect>
                    <a14:imgEffect>
                      <a14:brightnessContrast bright="-21000" contrast="3000"/>
                    </a14:imgEffect>
                  </a14:imgLayer>
                </a14:imgProps>
              </a:ext>
              <a:ext uri="{28A0092B-C50C-407E-A947-70E740481C1C}">
                <a14:useLocalDpi xmlns:a14="http://schemas.microsoft.com/office/drawing/2010/main"/>
              </a:ext>
            </a:extLst>
          </a:blip>
          <a:stretch>
            <a:fillRect/>
          </a:stretch>
        </p:blipFill>
        <p:spPr>
          <a:xfrm>
            <a:off x="5929760" y="3973972"/>
            <a:ext cx="487665" cy="487665"/>
          </a:xfrm>
          <a:prstGeom prst="rect">
            <a:avLst/>
          </a:prstGeom>
        </p:spPr>
      </p:pic>
      <p:sp>
        <p:nvSpPr>
          <p:cNvPr id="5" name="Text Placeholder 4">
            <a:extLst>
              <a:ext uri="{FF2B5EF4-FFF2-40B4-BE49-F238E27FC236}">
                <a16:creationId xmlns:a16="http://schemas.microsoft.com/office/drawing/2014/main" id="{2482B3DA-17CC-4F01-F1D4-EA826EDAEC08}"/>
              </a:ext>
            </a:extLst>
          </p:cNvPr>
          <p:cNvSpPr>
            <a:spLocks noGrp="1"/>
          </p:cNvSpPr>
          <p:nvPr>
            <p:ph type="body" sz="quarter" idx="13"/>
          </p:nvPr>
        </p:nvSpPr>
        <p:spPr>
          <a:xfrm>
            <a:off x="1722552" y="5873961"/>
            <a:ext cx="8746897" cy="421493"/>
          </a:xfrm>
        </p:spPr>
        <p:txBody>
          <a:bodyPr/>
          <a:lstStyle/>
          <a:p>
            <a:r>
              <a:rPr lang="en-US" b="1" dirty="0"/>
              <a:t>Abbreviations: </a:t>
            </a:r>
            <a:r>
              <a:rPr lang="en-US" dirty="0"/>
              <a:t>ACS indicates acute coronary syndrome; MACE, major adverse cardiovascular event; and TIA, transient ischemic attack.</a:t>
            </a:r>
          </a:p>
        </p:txBody>
      </p:sp>
      <p:sp>
        <p:nvSpPr>
          <p:cNvPr id="4" name="Slide Number Placeholder 3">
            <a:extLst>
              <a:ext uri="{FF2B5EF4-FFF2-40B4-BE49-F238E27FC236}">
                <a16:creationId xmlns:a16="http://schemas.microsoft.com/office/drawing/2014/main" id="{92CA408B-1A43-A4B3-B974-1A24837EE4C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pic>
        <p:nvPicPr>
          <p:cNvPr id="8" name="Picture 7" descr="Doctor holding patients hand">
            <a:extLst>
              <a:ext uri="{FF2B5EF4-FFF2-40B4-BE49-F238E27FC236}">
                <a16:creationId xmlns:a16="http://schemas.microsoft.com/office/drawing/2014/main" id="{D0589604-9C09-934A-6C0F-CC7C2E9F583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1527464"/>
            <a:ext cx="4638674" cy="388651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341975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5DA03-3874-4E63-AD72-36EA0429E26E}">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292e6601-2771-43db-a7cc-8f168ee05178"/>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89441</TotalTime>
  <Words>5458</Words>
  <Application>Microsoft Office PowerPoint</Application>
  <PresentationFormat>Widescreen</PresentationFormat>
  <Paragraphs>734</Paragraphs>
  <Slides>36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Yu Gothic</vt:lpstr>
      <vt:lpstr>Arial</vt:lpstr>
      <vt:lpstr>Calibri</vt:lpstr>
      <vt:lpstr>Cambria Math</vt:lpstr>
      <vt:lpstr>Courier New</vt:lpstr>
      <vt:lpstr>Lub Dub Bold</vt:lpstr>
      <vt:lpstr>Lub Dub Condensed</vt:lpstr>
      <vt:lpstr>Lub Dub Heavy</vt:lpstr>
      <vt:lpstr>Lub Dub Light</vt:lpstr>
      <vt:lpstr>Lub Dub Medium</vt:lpstr>
      <vt:lpstr>Times New Roman</vt:lpstr>
      <vt:lpstr>Wingdings</vt:lpstr>
      <vt:lpstr>2_Office Theme</vt:lpstr>
      <vt:lpstr>Clinical Update</vt:lpstr>
      <vt:lpstr>Table 1.  Applying Class of Recommendation and Level of Evidence to Clinical Strategies, Interventions, Treatments, or Diagnostic Testing in Patient Care </vt:lpstr>
      <vt:lpstr>Definition and Classifications  of Acute Coronary Syndromes</vt:lpstr>
      <vt:lpstr>Pre-hospital Assessment and Management Considerations for Suspected ACS</vt:lpstr>
      <vt:lpstr>Initial In-Hospital Assessment of Patients with Confirmed or Suspected ACS</vt:lpstr>
      <vt:lpstr>Management of Patients Presenting with Cardiac Arrest</vt:lpstr>
      <vt:lpstr>Standard Medical Therapy for Acute Coronary Syndromes</vt:lpstr>
      <vt:lpstr>Antiplatelet Therapy: Aspirin During Hospitalization </vt:lpstr>
      <vt:lpstr>Antiplatelet Therapy: Oral P2Y12 Inhibitors During Hospitalization </vt:lpstr>
      <vt:lpstr>Oral P2Y12 Inhibitors: In-Hospital Management of Patients with NSTE-ACS </vt:lpstr>
      <vt:lpstr>Oral P2Y12 Inhibitors: In-Hospital Management of Patients with STEMI</vt:lpstr>
      <vt:lpstr>Antiplatelet Therapy: Intravenous P2Y12</vt:lpstr>
      <vt:lpstr>Antiplatelet Therapy: Intravenous Glycoprotein IIb/IIa Inhibitors </vt:lpstr>
      <vt:lpstr>Parenteral Anticoagulation </vt:lpstr>
      <vt:lpstr>Parenteral Anticoagulation </vt:lpstr>
      <vt:lpstr>Lipid Management</vt:lpstr>
      <vt:lpstr>Beta Blocker Therapy and Renin-Angiotensin System Inhibitors</vt:lpstr>
      <vt:lpstr>Primary PCI in STEMI</vt:lpstr>
      <vt:lpstr>Reperfusion at Non-PCI Capable Hospitals</vt:lpstr>
      <vt:lpstr>Coronary Angiography and PCI After Fibrinolytic Therapy </vt:lpstr>
      <vt:lpstr>Rationale and Timing for a Routine Invasive or Selective Invasive Approach</vt:lpstr>
      <vt:lpstr>Catheterization Lab Considerations in ACS</vt:lpstr>
      <vt:lpstr>Management of the Non-Infarct-Related Artery in STEMI</vt:lpstr>
      <vt:lpstr>Management of the Non-Culprit Lesions in NSTE-ACS </vt:lpstr>
      <vt:lpstr>Revascularization in ACS with Cardiogenic Shock </vt:lpstr>
      <vt:lpstr>Electrical Complications and Prevention of Sudden  Cardiac Death After ACS</vt:lpstr>
      <vt:lpstr> In-Hospital Issues in the Management of ACS </vt:lpstr>
      <vt:lpstr>Patient Education, Lifestyle Modifications, Medication, and Follow-up Care</vt:lpstr>
      <vt:lpstr>Post-discharge Follow-up and Systems of Care Coordination </vt:lpstr>
      <vt:lpstr>Cardiac Rehabilitation for Patients Post-ACS</vt:lpstr>
      <vt:lpstr>DAPT Strategies in the First 12 Months Post-Discharge</vt:lpstr>
      <vt:lpstr>Antiplatelet Therapy in Patients on Anticoagulation Post-Discharge</vt:lpstr>
      <vt:lpstr>PowerPoint Presentation</vt:lpstr>
      <vt:lpstr>Immunization Management</vt:lpstr>
      <vt:lpstr>Future Directions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2025 ACC/AHA/ACEP/NAEMSP/SCAI  Guideline for the Management of Patients with Acute Coronary Syndromes.</dc:title>
  <dc:creator>AmericanHeartAssociation6@heart.onmicrosoft.com</dc:creator>
  <cp:lastModifiedBy>Gwendolyn Reyna</cp:lastModifiedBy>
  <cp:revision>64</cp:revision>
  <dcterms:created xsi:type="dcterms:W3CDTF">2023-03-14T11:56:10Z</dcterms:created>
  <dcterms:modified xsi:type="dcterms:W3CDTF">2025-02-07T19:44:15Z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